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53"/>
  </p:notesMasterIdLst>
  <p:sldIdLst>
    <p:sldId id="393" r:id="rId3"/>
    <p:sldId id="256" r:id="rId4"/>
    <p:sldId id="257" r:id="rId5"/>
    <p:sldId id="325" r:id="rId6"/>
    <p:sldId id="258" r:id="rId7"/>
    <p:sldId id="260" r:id="rId8"/>
    <p:sldId id="261" r:id="rId9"/>
    <p:sldId id="259" r:id="rId10"/>
    <p:sldId id="262" r:id="rId11"/>
    <p:sldId id="263" r:id="rId12"/>
    <p:sldId id="265" r:id="rId13"/>
    <p:sldId id="363" r:id="rId14"/>
    <p:sldId id="364" r:id="rId15"/>
    <p:sldId id="368" r:id="rId16"/>
    <p:sldId id="366" r:id="rId17"/>
    <p:sldId id="367" r:id="rId18"/>
    <p:sldId id="269" r:id="rId19"/>
    <p:sldId id="369" r:id="rId20"/>
    <p:sldId id="370" r:id="rId21"/>
    <p:sldId id="371" r:id="rId22"/>
    <p:sldId id="372" r:id="rId23"/>
    <p:sldId id="373" r:id="rId24"/>
    <p:sldId id="374" r:id="rId25"/>
    <p:sldId id="375" r:id="rId26"/>
    <p:sldId id="266" r:id="rId27"/>
    <p:sldId id="379" r:id="rId28"/>
    <p:sldId id="380" r:id="rId29"/>
    <p:sldId id="377" r:id="rId30"/>
    <p:sldId id="378" r:id="rId31"/>
    <p:sldId id="381" r:id="rId32"/>
    <p:sldId id="391" r:id="rId33"/>
    <p:sldId id="267" r:id="rId34"/>
    <p:sldId id="384" r:id="rId35"/>
    <p:sldId id="385" r:id="rId36"/>
    <p:sldId id="386" r:id="rId37"/>
    <p:sldId id="387" r:id="rId38"/>
    <p:sldId id="382" r:id="rId39"/>
    <p:sldId id="383" r:id="rId40"/>
    <p:sldId id="388" r:id="rId41"/>
    <p:sldId id="360" r:id="rId42"/>
    <p:sldId id="390" r:id="rId43"/>
    <p:sldId id="395" r:id="rId44"/>
    <p:sldId id="389" r:id="rId45"/>
    <p:sldId id="268" r:id="rId46"/>
    <p:sldId id="362" r:id="rId47"/>
    <p:sldId id="361" r:id="rId48"/>
    <p:sldId id="376" r:id="rId49"/>
    <p:sldId id="359" r:id="rId50"/>
    <p:sldId id="307" r:id="rId51"/>
    <p:sldId id="358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0A9E368-A43E-43C0-8891-D5267125FF87}">
          <p14:sldIdLst>
            <p14:sldId id="393"/>
            <p14:sldId id="256"/>
            <p14:sldId id="257"/>
            <p14:sldId id="325"/>
            <p14:sldId id="258"/>
            <p14:sldId id="260"/>
            <p14:sldId id="261"/>
            <p14:sldId id="259"/>
            <p14:sldId id="262"/>
            <p14:sldId id="263"/>
            <p14:sldId id="265"/>
            <p14:sldId id="363"/>
            <p14:sldId id="364"/>
            <p14:sldId id="368"/>
            <p14:sldId id="366"/>
            <p14:sldId id="367"/>
            <p14:sldId id="269"/>
            <p14:sldId id="369"/>
            <p14:sldId id="370"/>
            <p14:sldId id="371"/>
            <p14:sldId id="372"/>
            <p14:sldId id="373"/>
            <p14:sldId id="374"/>
            <p14:sldId id="375"/>
            <p14:sldId id="266"/>
            <p14:sldId id="379"/>
            <p14:sldId id="380"/>
            <p14:sldId id="377"/>
            <p14:sldId id="378"/>
            <p14:sldId id="381"/>
            <p14:sldId id="391"/>
            <p14:sldId id="267"/>
            <p14:sldId id="384"/>
            <p14:sldId id="385"/>
            <p14:sldId id="386"/>
            <p14:sldId id="387"/>
            <p14:sldId id="382"/>
            <p14:sldId id="383"/>
            <p14:sldId id="388"/>
            <p14:sldId id="360"/>
            <p14:sldId id="390"/>
            <p14:sldId id="395"/>
            <p14:sldId id="389"/>
            <p14:sldId id="268"/>
          </p14:sldIdLst>
        </p14:section>
        <p14:section name="Archive" id="{AE847651-D4B1-4A71-A978-117B9DE186DB}">
          <p14:sldIdLst>
            <p14:sldId id="362"/>
            <p14:sldId id="361"/>
            <p14:sldId id="376"/>
            <p14:sldId id="359"/>
            <p14:sldId id="307"/>
            <p14:sldId id="3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72976" autoAdjust="0"/>
  </p:normalViewPr>
  <p:slideViewPr>
    <p:cSldViewPr snapToGrid="0">
      <p:cViewPr varScale="1">
        <p:scale>
          <a:sx n="62" d="100"/>
          <a:sy n="62" d="100"/>
        </p:scale>
        <p:origin x="8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136F0-D0BA-425D-B52B-344BCB714D35}" type="datetimeFigureOut">
              <a:rPr lang="en-SE" smtClean="0"/>
              <a:t>10/03/2024</a:t>
            </a:fld>
            <a:endParaRPr lang="en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BA4D5-B4AB-4F92-9DE0-6308CA956BA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53904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Engage the audience a little bit. </a:t>
            </a:r>
          </a:p>
          <a:p>
            <a:endParaRPr lang="en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SE" dirty="0"/>
              <a:t>How many of you are </a:t>
            </a:r>
            <a:r>
              <a:rPr lang="en-SE" dirty="0" err="1"/>
              <a:t>engin</a:t>
            </a:r>
            <a:r>
              <a:rPr lang="sv-SE" dirty="0"/>
              <a:t>e</a:t>
            </a:r>
            <a:r>
              <a:rPr lang="en-SE" dirty="0" err="1"/>
              <a:t>ers</a:t>
            </a:r>
            <a:r>
              <a:rPr lang="en-SE" dirty="0"/>
              <a:t>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SE" dirty="0"/>
              <a:t>How many of you are managers or people with management roles?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SE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S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SE" dirty="0"/>
              <a:t>If you desire to step up into leadership roles, either as an IC or as a Manager, this talk is for you.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BA4D5-B4AB-4F92-9DE0-6308CA956BA1}" type="slidenum">
              <a:rPr lang="en-SE" smtClean="0"/>
              <a:t>1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647282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BA4D5-B4AB-4F92-9DE0-6308CA956BA1}" type="slidenum">
              <a:rPr lang="en-SE" smtClean="0"/>
              <a:t>17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2682871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BA4D5-B4AB-4F92-9DE0-6308CA956BA1}" type="slidenum">
              <a:rPr lang="en-SE" smtClean="0"/>
              <a:t>20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1346485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BA4D5-B4AB-4F92-9DE0-6308CA956BA1}" type="slidenum">
              <a:rPr lang="en-SE" smtClean="0"/>
              <a:t>25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21368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BA4D5-B4AB-4F92-9DE0-6308CA956BA1}" type="slidenum">
              <a:rPr lang="en-SE" smtClean="0"/>
              <a:t>27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3973935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BA4D5-B4AB-4F92-9DE0-6308CA956BA1}" type="slidenum">
              <a:rPr lang="en-SE" smtClean="0"/>
              <a:t>30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053107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298450"/>
            <a:r>
              <a:rPr lang="en-SE" dirty="0"/>
              <a:t>This is when I started working for a startup which led me to dive deeper into the world of DevOps</a:t>
            </a:r>
          </a:p>
          <a:p>
            <a:pPr marL="457200" indent="-298450"/>
            <a:r>
              <a:rPr lang="en-SE" dirty="0"/>
              <a:t>DevOps to me then was – CI/CD, </a:t>
            </a:r>
          </a:p>
        </p:txBody>
      </p:sp>
    </p:spTree>
    <p:extLst>
      <p:ext uri="{BB962C8B-B14F-4D97-AF65-F5344CB8AC3E}">
        <p14:creationId xmlns:p14="http://schemas.microsoft.com/office/powerpoint/2010/main" val="15495963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2ADC0-909F-0543-A922-13880F1A3B43}" type="slidenum">
              <a:rPr lang="en-NO" smtClean="0"/>
              <a:t>43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9546953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zon Ember Display"/>
                <a:ea typeface="+mn-ea"/>
                <a:cs typeface="+mn-cs"/>
              </a:rPr>
              <a:t>Shorten or change the way to do more graphically</a:t>
            </a:r>
            <a:endParaRPr kumimoji="0" lang="en-S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azon Ember Display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EB175-7AE1-4B66-A823-55E80A74AF1C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3849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azon Ember Display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EB175-7AE1-4B66-A823-55E80A74AF1C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495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Engage the audience a little bit. </a:t>
            </a:r>
          </a:p>
          <a:p>
            <a:endParaRPr lang="en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SE" dirty="0"/>
              <a:t>How many of you are </a:t>
            </a:r>
            <a:r>
              <a:rPr lang="en-SE" dirty="0" err="1"/>
              <a:t>engin</a:t>
            </a:r>
            <a:r>
              <a:rPr lang="sv-SE" dirty="0"/>
              <a:t>e</a:t>
            </a:r>
            <a:r>
              <a:rPr lang="en-SE" dirty="0" err="1"/>
              <a:t>ers</a:t>
            </a:r>
            <a:r>
              <a:rPr lang="en-SE" dirty="0"/>
              <a:t>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SE" dirty="0"/>
              <a:t>How many of you are managers or people with management roles?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SE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S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SE" dirty="0"/>
              <a:t>If you desire to step up into leadership roles, either as an IC or as a Manager, this talk is for you.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BA4D5-B4AB-4F92-9DE0-6308CA956BA1}" type="slidenum">
              <a:rPr lang="en-SE" smtClean="0"/>
              <a:t>2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407435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C847C-AB27-244E-805D-45884BE5CF31}" type="slidenum">
              <a:rPr lang="en-SE" smtClean="0"/>
              <a:t>4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029013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BA4D5-B4AB-4F92-9DE0-6308CA956BA1}" type="slidenum">
              <a:rPr lang="en-SE" smtClean="0"/>
              <a:t>5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062140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BA4D5-B4AB-4F92-9DE0-6308CA956BA1}" type="slidenum">
              <a:rPr lang="en-SE" smtClean="0"/>
              <a:t>6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341344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BA4D5-B4AB-4F92-9DE0-6308CA956BA1}" type="slidenum">
              <a:rPr lang="en-SE" smtClean="0"/>
              <a:t>7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867155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BA4D5-B4AB-4F92-9DE0-6308CA956BA1}" type="slidenum">
              <a:rPr lang="en-SE" smtClean="0"/>
              <a:t>8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323286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BA4D5-B4AB-4F92-9DE0-6308CA956BA1}" type="slidenum">
              <a:rPr lang="en-SE" smtClean="0"/>
              <a:t>15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137750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BA4D5-B4AB-4F92-9DE0-6308CA956BA1}" type="slidenum">
              <a:rPr lang="en-SE" smtClean="0"/>
              <a:t>16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198563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8EFD-525D-49CC-89D2-8B486ADDD5CF}" type="datetimeFigureOut">
              <a:rPr lang="en-SE" smtClean="0"/>
              <a:t>10/03/2024</a:t>
            </a:fld>
            <a:endParaRPr lang="en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0B08-8BA4-4AB5-8629-C4102636E72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125694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8EFD-525D-49CC-89D2-8B486ADDD5CF}" type="datetimeFigureOut">
              <a:rPr lang="en-SE" smtClean="0"/>
              <a:t>10/03/2024</a:t>
            </a:fld>
            <a:endParaRPr lang="en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0B08-8BA4-4AB5-8629-C4102636E72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589177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8EFD-525D-49CC-89D2-8B486ADDD5CF}" type="datetimeFigureOut">
              <a:rPr lang="en-SE" smtClean="0"/>
              <a:t>10/03/2024</a:t>
            </a:fld>
            <a:endParaRPr lang="en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0B08-8BA4-4AB5-8629-C4102636E72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098586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4953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150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493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1528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1499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8EFD-525D-49CC-89D2-8B486ADDD5CF}" type="datetimeFigureOut">
              <a:rPr lang="en-SE" smtClean="0"/>
              <a:t>10/03/2024</a:t>
            </a:fld>
            <a:endParaRPr lang="en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0B08-8BA4-4AB5-8629-C4102636E72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682129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8EFD-525D-49CC-89D2-8B486ADDD5CF}" type="datetimeFigureOut">
              <a:rPr lang="en-SE" smtClean="0"/>
              <a:t>10/03/2024</a:t>
            </a:fld>
            <a:endParaRPr lang="en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0B08-8BA4-4AB5-8629-C4102636E72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49268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8EFD-525D-49CC-89D2-8B486ADDD5CF}" type="datetimeFigureOut">
              <a:rPr lang="en-SE" smtClean="0"/>
              <a:t>10/03/2024</a:t>
            </a:fld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0B08-8BA4-4AB5-8629-C4102636E72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881767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8EFD-525D-49CC-89D2-8B486ADDD5CF}" type="datetimeFigureOut">
              <a:rPr lang="en-SE" smtClean="0"/>
              <a:t>10/03/2024</a:t>
            </a:fld>
            <a:endParaRPr lang="en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0B08-8BA4-4AB5-8629-C4102636E72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56247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8EFD-525D-49CC-89D2-8B486ADDD5CF}" type="datetimeFigureOut">
              <a:rPr lang="en-SE" smtClean="0"/>
              <a:t>10/03/2024</a:t>
            </a:fld>
            <a:endParaRPr lang="en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0B08-8BA4-4AB5-8629-C4102636E72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029297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8EFD-525D-49CC-89D2-8B486ADDD5CF}" type="datetimeFigureOut">
              <a:rPr lang="en-SE" smtClean="0"/>
              <a:t>10/03/2024</a:t>
            </a:fld>
            <a:endParaRPr lang="en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0B08-8BA4-4AB5-8629-C4102636E72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384421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8EFD-525D-49CC-89D2-8B486ADDD5CF}" type="datetimeFigureOut">
              <a:rPr lang="en-SE" smtClean="0"/>
              <a:t>10/03/2024</a:t>
            </a:fld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0B08-8BA4-4AB5-8629-C4102636E72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28614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8EFD-525D-49CC-89D2-8B486ADDD5CF}" type="datetimeFigureOut">
              <a:rPr lang="en-SE" smtClean="0"/>
              <a:t>10/03/2024</a:t>
            </a:fld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0B08-8BA4-4AB5-8629-C4102636E72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64120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F6698EFD-525D-49CC-89D2-8B486ADDD5CF}" type="datetimeFigureOut">
              <a:rPr lang="en-SE" smtClean="0"/>
              <a:t>10/03/2024</a:t>
            </a:fld>
            <a:endParaRPr lang="en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30070B08-8BA4-4AB5-8629-C4102636E72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3449210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146660" y="6026170"/>
            <a:ext cx="1085849" cy="53974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5494" y="54162"/>
            <a:ext cx="5264149" cy="526414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371138" y="0"/>
            <a:ext cx="5264149" cy="2394947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806598" y="54162"/>
            <a:ext cx="2385401" cy="526414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540477" y="3023552"/>
            <a:ext cx="4152899" cy="383444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0" y="2824087"/>
            <a:ext cx="2887397" cy="403391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8934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04815">
        <a:defRPr>
          <a:latin typeface="+mn-lt"/>
          <a:ea typeface="+mn-ea"/>
          <a:cs typeface="+mn-cs"/>
        </a:defRPr>
      </a:lvl2pPr>
      <a:lvl3pPr marL="609630">
        <a:defRPr>
          <a:latin typeface="+mn-lt"/>
          <a:ea typeface="+mn-ea"/>
          <a:cs typeface="+mn-cs"/>
        </a:defRPr>
      </a:lvl3pPr>
      <a:lvl4pPr marL="914446">
        <a:defRPr>
          <a:latin typeface="+mn-lt"/>
          <a:ea typeface="+mn-ea"/>
          <a:cs typeface="+mn-cs"/>
        </a:defRPr>
      </a:lvl4pPr>
      <a:lvl5pPr marL="1219261">
        <a:defRPr>
          <a:latin typeface="+mn-lt"/>
          <a:ea typeface="+mn-ea"/>
          <a:cs typeface="+mn-cs"/>
        </a:defRPr>
      </a:lvl5pPr>
      <a:lvl6pPr marL="1524076">
        <a:defRPr>
          <a:latin typeface="+mn-lt"/>
          <a:ea typeface="+mn-ea"/>
          <a:cs typeface="+mn-cs"/>
        </a:defRPr>
      </a:lvl6pPr>
      <a:lvl7pPr marL="1828891">
        <a:defRPr>
          <a:latin typeface="+mn-lt"/>
          <a:ea typeface="+mn-ea"/>
          <a:cs typeface="+mn-cs"/>
        </a:defRPr>
      </a:lvl7pPr>
      <a:lvl8pPr marL="2133707">
        <a:defRPr>
          <a:latin typeface="+mn-lt"/>
          <a:ea typeface="+mn-ea"/>
          <a:cs typeface="+mn-cs"/>
        </a:defRPr>
      </a:lvl8pPr>
      <a:lvl9pPr marL="243852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04815">
        <a:defRPr>
          <a:latin typeface="+mn-lt"/>
          <a:ea typeface="+mn-ea"/>
          <a:cs typeface="+mn-cs"/>
        </a:defRPr>
      </a:lvl2pPr>
      <a:lvl3pPr marL="609630">
        <a:defRPr>
          <a:latin typeface="+mn-lt"/>
          <a:ea typeface="+mn-ea"/>
          <a:cs typeface="+mn-cs"/>
        </a:defRPr>
      </a:lvl3pPr>
      <a:lvl4pPr marL="914446">
        <a:defRPr>
          <a:latin typeface="+mn-lt"/>
          <a:ea typeface="+mn-ea"/>
          <a:cs typeface="+mn-cs"/>
        </a:defRPr>
      </a:lvl4pPr>
      <a:lvl5pPr marL="1219261">
        <a:defRPr>
          <a:latin typeface="+mn-lt"/>
          <a:ea typeface="+mn-ea"/>
          <a:cs typeface="+mn-cs"/>
        </a:defRPr>
      </a:lvl5pPr>
      <a:lvl6pPr marL="1524076">
        <a:defRPr>
          <a:latin typeface="+mn-lt"/>
          <a:ea typeface="+mn-ea"/>
          <a:cs typeface="+mn-cs"/>
        </a:defRPr>
      </a:lvl6pPr>
      <a:lvl7pPr marL="1828891">
        <a:defRPr>
          <a:latin typeface="+mn-lt"/>
          <a:ea typeface="+mn-ea"/>
          <a:cs typeface="+mn-cs"/>
        </a:defRPr>
      </a:lvl7pPr>
      <a:lvl8pPr marL="2133707">
        <a:defRPr>
          <a:latin typeface="+mn-lt"/>
          <a:ea typeface="+mn-ea"/>
          <a:cs typeface="+mn-cs"/>
        </a:defRPr>
      </a:lvl8pPr>
      <a:lvl9pPr marL="243852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Relationship Id="rId9" Type="http://schemas.openxmlformats.org/officeDocument/2006/relationships/image" Target="../media/image25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Relationship Id="rId9" Type="http://schemas.openxmlformats.org/officeDocument/2006/relationships/image" Target="../media/image25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27.svg"/><Relationship Id="rId7" Type="http://schemas.openxmlformats.org/officeDocument/2006/relationships/image" Target="../media/image1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27.svg"/><Relationship Id="rId7" Type="http://schemas.openxmlformats.org/officeDocument/2006/relationships/image" Target="../media/image1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hyperlink" Target="https://chris.theserenos.com/blog/2018/07/15/book-recomendation-the-phoenix-project/" TargetMode="External"/><Relationship Id="rId4" Type="http://schemas.openxmlformats.org/officeDocument/2006/relationships/image" Target="../media/image3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4.png"/><Relationship Id="rId4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sv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sv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A574926B-976D-1C02-42A0-39A8EFDDC3A8}"/>
              </a:ext>
            </a:extLst>
          </p:cNvPr>
          <p:cNvSpPr txBox="1"/>
          <p:nvPr/>
        </p:nvSpPr>
        <p:spPr>
          <a:xfrm>
            <a:off x="2286000" y="2204998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sv-SE" sz="5400" b="1" dirty="0"/>
              <a:t>Visualising </a:t>
            </a:r>
            <a:r>
              <a:rPr lang="en-IN" sz="5400" b="1" dirty="0"/>
              <a:t>Data Mesh</a:t>
            </a:r>
            <a:endParaRPr lang="it-IT" sz="3200" b="1" dirty="0">
              <a:solidFill>
                <a:prstClr val="black"/>
              </a:solidFill>
              <a:latin typeface="Montserrat" panose="00000500000000000000" pitchFamily="2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A5D6449-F63A-6F90-6468-AB65035A324D}"/>
              </a:ext>
            </a:extLst>
          </p:cNvPr>
          <p:cNvSpPr txBox="1"/>
          <p:nvPr/>
        </p:nvSpPr>
        <p:spPr>
          <a:xfrm>
            <a:off x="2286000" y="4685314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2800" dirty="0"/>
              <a:t>Anurag Kale</a:t>
            </a:r>
          </a:p>
          <a:p>
            <a:pPr algn="ctr"/>
            <a:r>
              <a:rPr lang="en-SE" sz="2800" dirty="0"/>
              <a:t>Cloud and Data Architect at </a:t>
            </a:r>
            <a:r>
              <a:rPr lang="en-SE" sz="2800" dirty="0" err="1"/>
              <a:t>Aurobay</a:t>
            </a:r>
            <a:r>
              <a:rPr lang="en-SE" sz="2800" dirty="0"/>
              <a:t> Sweden AB</a:t>
            </a:r>
          </a:p>
        </p:txBody>
      </p:sp>
      <p:sp>
        <p:nvSpPr>
          <p:cNvPr id="5" name="CasellaDiTesto 3">
            <a:extLst>
              <a:ext uri="{FF2B5EF4-FFF2-40B4-BE49-F238E27FC236}">
                <a16:creationId xmlns:a16="http://schemas.microsoft.com/office/drawing/2014/main" id="{F9B640DE-5852-4469-9F38-6ABAD0DB6D06}"/>
              </a:ext>
            </a:extLst>
          </p:cNvPr>
          <p:cNvSpPr txBox="1"/>
          <p:nvPr/>
        </p:nvSpPr>
        <p:spPr>
          <a:xfrm>
            <a:off x="2178908" y="3016045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/>
              <a:t>A Paradigm Shift in Data Management </a:t>
            </a:r>
            <a:endParaRPr lang="en-SE" sz="2400" b="1" dirty="0"/>
          </a:p>
          <a:p>
            <a:pPr algn="ctr"/>
            <a:r>
              <a:rPr lang="en-SE" sz="2400" b="1" dirty="0"/>
              <a:t>(</a:t>
            </a:r>
            <a:r>
              <a:rPr lang="en-SE" sz="2400" dirty="0"/>
              <a:t>Applied DevOps to the world of Data Analytics)</a:t>
            </a:r>
          </a:p>
          <a:p>
            <a:pPr algn="ctr"/>
            <a:endParaRPr lang="en-SE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D1B5F-8C10-D6AA-7AAC-56E6A9F7B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SE" dirty="0"/>
              <a:t>Cross functional teams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A2E564-057C-0385-4E47-38A4C7DEA8C7}"/>
              </a:ext>
            </a:extLst>
          </p:cNvPr>
          <p:cNvSpPr/>
          <p:nvPr/>
        </p:nvSpPr>
        <p:spPr>
          <a:xfrm>
            <a:off x="632563" y="2533805"/>
            <a:ext cx="10515600" cy="378897"/>
          </a:xfrm>
          <a:prstGeom prst="rect">
            <a:avLst/>
          </a:prstGeom>
          <a:solidFill>
            <a:srgbClr val="F5AC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SE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 Stream 1</a:t>
            </a:r>
          </a:p>
        </p:txBody>
      </p:sp>
      <p:pic>
        <p:nvPicPr>
          <p:cNvPr id="134" name="Picture 133" descr="A group of people in a circle&#10;&#10;Description automatically generated">
            <a:extLst>
              <a:ext uri="{FF2B5EF4-FFF2-40B4-BE49-F238E27FC236}">
                <a16:creationId xmlns:a16="http://schemas.microsoft.com/office/drawing/2014/main" id="{C6F41CD5-0192-A751-3996-B9BD1A8CB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989" y="1798653"/>
            <a:ext cx="1859699" cy="1849200"/>
          </a:xfrm>
          <a:prstGeom prst="rect">
            <a:avLst/>
          </a:prstGeom>
        </p:spPr>
      </p:pic>
      <p:pic>
        <p:nvPicPr>
          <p:cNvPr id="135" name="Picture 134" descr="A group of people in a circle&#10;&#10;Description automatically generated">
            <a:extLst>
              <a:ext uri="{FF2B5EF4-FFF2-40B4-BE49-F238E27FC236}">
                <a16:creationId xmlns:a16="http://schemas.microsoft.com/office/drawing/2014/main" id="{68CFF852-E83F-A0AF-71B0-158F4839F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85" y="1798653"/>
            <a:ext cx="1859699" cy="1849200"/>
          </a:xfrm>
          <a:prstGeom prst="rect">
            <a:avLst/>
          </a:prstGeom>
        </p:spPr>
      </p:pic>
      <p:pic>
        <p:nvPicPr>
          <p:cNvPr id="136" name="Picture 135" descr="A group of people in a circle&#10;&#10;Description automatically generated">
            <a:extLst>
              <a:ext uri="{FF2B5EF4-FFF2-40B4-BE49-F238E27FC236}">
                <a16:creationId xmlns:a16="http://schemas.microsoft.com/office/drawing/2014/main" id="{E775B714-41CA-C977-5A7E-2243C1D5F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187" y="1798653"/>
            <a:ext cx="1859699" cy="1849200"/>
          </a:xfrm>
          <a:prstGeom prst="rect">
            <a:avLst/>
          </a:prstGeom>
        </p:spPr>
      </p:pic>
      <p:sp>
        <p:nvSpPr>
          <p:cNvPr id="138" name="Rectangle 137">
            <a:extLst>
              <a:ext uri="{FF2B5EF4-FFF2-40B4-BE49-F238E27FC236}">
                <a16:creationId xmlns:a16="http://schemas.microsoft.com/office/drawing/2014/main" id="{1794FE34-DCB4-DA10-A5A0-D29EBCFD4663}"/>
              </a:ext>
            </a:extLst>
          </p:cNvPr>
          <p:cNvSpPr/>
          <p:nvPr/>
        </p:nvSpPr>
        <p:spPr>
          <a:xfrm>
            <a:off x="632563" y="4680451"/>
            <a:ext cx="10515600" cy="378897"/>
          </a:xfrm>
          <a:prstGeom prst="rect">
            <a:avLst/>
          </a:prstGeom>
          <a:solidFill>
            <a:srgbClr val="F5AC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SE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 Stream 2</a:t>
            </a:r>
          </a:p>
        </p:txBody>
      </p:sp>
      <p:pic>
        <p:nvPicPr>
          <p:cNvPr id="139" name="Picture 138" descr="A group of people in a circle&#10;&#10;Description automatically generated">
            <a:extLst>
              <a:ext uri="{FF2B5EF4-FFF2-40B4-BE49-F238E27FC236}">
                <a16:creationId xmlns:a16="http://schemas.microsoft.com/office/drawing/2014/main" id="{D33819DB-8CD8-1700-55F3-A09E3234A9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989" y="3945299"/>
            <a:ext cx="1859699" cy="1849200"/>
          </a:xfrm>
          <a:prstGeom prst="rect">
            <a:avLst/>
          </a:prstGeom>
        </p:spPr>
      </p:pic>
      <p:pic>
        <p:nvPicPr>
          <p:cNvPr id="140" name="Picture 139" descr="A group of people in a circle&#10;&#10;Description automatically generated">
            <a:extLst>
              <a:ext uri="{FF2B5EF4-FFF2-40B4-BE49-F238E27FC236}">
                <a16:creationId xmlns:a16="http://schemas.microsoft.com/office/drawing/2014/main" id="{F49EACD5-09E2-696C-9690-3628427CE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85" y="3945299"/>
            <a:ext cx="1859699" cy="1849200"/>
          </a:xfrm>
          <a:prstGeom prst="rect">
            <a:avLst/>
          </a:prstGeom>
        </p:spPr>
      </p:pic>
      <p:pic>
        <p:nvPicPr>
          <p:cNvPr id="141" name="Picture 140" descr="A group of people in a circle&#10;&#10;Description automatically generated">
            <a:extLst>
              <a:ext uri="{FF2B5EF4-FFF2-40B4-BE49-F238E27FC236}">
                <a16:creationId xmlns:a16="http://schemas.microsoft.com/office/drawing/2014/main" id="{BB9209C1-8BBC-F68F-E20C-DDD932C8C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187" y="3945299"/>
            <a:ext cx="1859699" cy="1849200"/>
          </a:xfrm>
          <a:prstGeom prst="rect">
            <a:avLst/>
          </a:prstGeom>
        </p:spPr>
      </p:pic>
      <p:sp>
        <p:nvSpPr>
          <p:cNvPr id="108" name="Rectangle 107">
            <a:extLst>
              <a:ext uri="{FF2B5EF4-FFF2-40B4-BE49-F238E27FC236}">
                <a16:creationId xmlns:a16="http://schemas.microsoft.com/office/drawing/2014/main" id="{03FBB229-5FCF-1F28-8CD0-E129A0EF8917}"/>
              </a:ext>
            </a:extLst>
          </p:cNvPr>
          <p:cNvSpPr/>
          <p:nvPr/>
        </p:nvSpPr>
        <p:spPr>
          <a:xfrm>
            <a:off x="4977689" y="3074431"/>
            <a:ext cx="2236623" cy="70913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SE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</a:t>
            </a:r>
            <a:r>
              <a:rPr lang="sv-SE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we have any</a:t>
            </a:r>
            <a:r>
              <a:rPr lang="en-SE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 personas?</a:t>
            </a:r>
          </a:p>
        </p:txBody>
      </p:sp>
    </p:spTree>
    <p:extLst>
      <p:ext uri="{BB962C8B-B14F-4D97-AF65-F5344CB8AC3E}">
        <p14:creationId xmlns:p14="http://schemas.microsoft.com/office/powerpoint/2010/main" val="2011899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47098-5632-3197-3698-17EC17391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What if we apply this to Data world?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024BE1-3031-8A01-D910-83E2DEA4DC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Here comes Data Mesh</a:t>
            </a:r>
          </a:p>
        </p:txBody>
      </p:sp>
    </p:spTree>
    <p:extLst>
      <p:ext uri="{BB962C8B-B14F-4D97-AF65-F5344CB8AC3E}">
        <p14:creationId xmlns:p14="http://schemas.microsoft.com/office/powerpoint/2010/main" val="1720683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909DD-A8F5-D558-BEFA-869550294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7458"/>
            <a:ext cx="10515600" cy="4463084"/>
          </a:xfrm>
        </p:spPr>
        <p:txBody>
          <a:bodyPr>
            <a:normAutofit fontScale="90000"/>
          </a:bodyPr>
          <a:lstStyle/>
          <a:p>
            <a:r>
              <a:rPr lang="en-S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IN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Mesh is a decentralized sociotechnical approach to share, access, and manage analytical data in complex and large-scale environments – within or across organisations”</a:t>
            </a:r>
            <a:endParaRPr lang="en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21A56-4BA2-4833-F5D4-223B0FA04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973417"/>
            <a:ext cx="10515600" cy="464102"/>
          </a:xfrm>
        </p:spPr>
        <p:txBody>
          <a:bodyPr/>
          <a:lstStyle/>
          <a:p>
            <a:r>
              <a:rPr lang="en-I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Zhamak</a:t>
            </a:r>
            <a:r>
              <a:rPr lang="en-I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Dehgani</a:t>
            </a:r>
            <a:r>
              <a:rPr lang="en-S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Author Data Mesh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107817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2E54F4E-D721-5E6E-87CC-525DDF32FABD}"/>
              </a:ext>
            </a:extLst>
          </p:cNvPr>
          <p:cNvGrpSpPr/>
          <p:nvPr/>
        </p:nvGrpSpPr>
        <p:grpSpPr>
          <a:xfrm>
            <a:off x="434671" y="1770269"/>
            <a:ext cx="2504661" cy="3317463"/>
            <a:chOff x="538127" y="2367719"/>
            <a:chExt cx="2504661" cy="331746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E89CA1A-0E94-DBFC-E3E8-080CDA18BF1F}"/>
                </a:ext>
              </a:extLst>
            </p:cNvPr>
            <p:cNvSpPr/>
            <p:nvPr/>
          </p:nvSpPr>
          <p:spPr>
            <a:xfrm>
              <a:off x="1058424" y="2367719"/>
              <a:ext cx="1464066" cy="902255"/>
            </a:xfrm>
            <a:prstGeom prst="rect">
              <a:avLst/>
            </a:prstGeom>
            <a:solidFill>
              <a:srgbClr val="3A8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sv-SE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Domain Ownership</a:t>
              </a:r>
              <a:endParaRPr lang="en-S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Graphic 6" descr="Greek Pillar with solid fill">
              <a:extLst>
                <a:ext uri="{FF2B5EF4-FFF2-40B4-BE49-F238E27FC236}">
                  <a16:creationId xmlns:a16="http://schemas.microsoft.com/office/drawing/2014/main" id="{FF4BD094-F721-4BCE-CC46-5A0EEE9007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38127" y="3180521"/>
              <a:ext cx="2504661" cy="2504661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600E958-AF5E-ADC7-0C5A-CA3CA67E8652}"/>
              </a:ext>
            </a:extLst>
          </p:cNvPr>
          <p:cNvGrpSpPr/>
          <p:nvPr/>
        </p:nvGrpSpPr>
        <p:grpSpPr>
          <a:xfrm>
            <a:off x="3374003" y="1770269"/>
            <a:ext cx="2504661" cy="3317463"/>
            <a:chOff x="3254822" y="2367718"/>
            <a:chExt cx="2504661" cy="331746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9EFBF82-6043-62D6-B7F4-C469D467F1B8}"/>
                </a:ext>
              </a:extLst>
            </p:cNvPr>
            <p:cNvSpPr/>
            <p:nvPr/>
          </p:nvSpPr>
          <p:spPr>
            <a:xfrm>
              <a:off x="3775119" y="2367718"/>
              <a:ext cx="1464066" cy="902255"/>
            </a:xfrm>
            <a:prstGeom prst="rect">
              <a:avLst/>
            </a:prstGeom>
            <a:solidFill>
              <a:srgbClr val="3A8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sv-SE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Data as a Product</a:t>
              </a:r>
              <a:endParaRPr lang="en-S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Graphic 7" descr="Greek Pillar with solid fill">
              <a:extLst>
                <a:ext uri="{FF2B5EF4-FFF2-40B4-BE49-F238E27FC236}">
                  <a16:creationId xmlns:a16="http://schemas.microsoft.com/office/drawing/2014/main" id="{CD842188-BA79-8FBC-C16C-B75AE4F33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254822" y="3180520"/>
              <a:ext cx="2504661" cy="2504661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6CB734D-DA23-CCA5-1F0D-190C224F30A0}"/>
              </a:ext>
            </a:extLst>
          </p:cNvPr>
          <p:cNvGrpSpPr/>
          <p:nvPr/>
        </p:nvGrpSpPr>
        <p:grpSpPr>
          <a:xfrm>
            <a:off x="6313335" y="1770269"/>
            <a:ext cx="2504661" cy="3317463"/>
            <a:chOff x="6279780" y="2367717"/>
            <a:chExt cx="2504661" cy="331746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FC43ABB-EA2C-6713-0092-4DAEB5574B7A}"/>
                </a:ext>
              </a:extLst>
            </p:cNvPr>
            <p:cNvSpPr/>
            <p:nvPr/>
          </p:nvSpPr>
          <p:spPr>
            <a:xfrm>
              <a:off x="6800077" y="2367717"/>
              <a:ext cx="1464066" cy="902255"/>
            </a:xfrm>
            <a:prstGeom prst="rect">
              <a:avLst/>
            </a:prstGeom>
            <a:solidFill>
              <a:srgbClr val="3A8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sv-SE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Self Serve Data Platforms</a:t>
              </a:r>
              <a:endParaRPr lang="en-S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Graphic 8" descr="Greek Pillar with solid fill">
              <a:extLst>
                <a:ext uri="{FF2B5EF4-FFF2-40B4-BE49-F238E27FC236}">
                  <a16:creationId xmlns:a16="http://schemas.microsoft.com/office/drawing/2014/main" id="{8873D1CF-4F06-6612-739F-169CAA092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279780" y="3180519"/>
              <a:ext cx="2504661" cy="2504661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11CE40D-CF1B-1221-8DBA-069294F8463F}"/>
              </a:ext>
            </a:extLst>
          </p:cNvPr>
          <p:cNvGrpSpPr/>
          <p:nvPr/>
        </p:nvGrpSpPr>
        <p:grpSpPr>
          <a:xfrm>
            <a:off x="9252667" y="1770269"/>
            <a:ext cx="2504661" cy="3317462"/>
            <a:chOff x="9022498" y="2367717"/>
            <a:chExt cx="2504661" cy="331746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36EDA27-C3BB-5DDF-F563-984EE45C8146}"/>
                </a:ext>
              </a:extLst>
            </p:cNvPr>
            <p:cNvSpPr/>
            <p:nvPr/>
          </p:nvSpPr>
          <p:spPr>
            <a:xfrm>
              <a:off x="9542796" y="2367717"/>
              <a:ext cx="1464066" cy="902255"/>
            </a:xfrm>
            <a:prstGeom prst="rect">
              <a:avLst/>
            </a:prstGeom>
            <a:solidFill>
              <a:srgbClr val="3A8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sv-SE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Federated Governance</a:t>
              </a:r>
              <a:endParaRPr lang="en-S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Graphic 9" descr="Greek Pillar with solid fill">
              <a:extLst>
                <a:ext uri="{FF2B5EF4-FFF2-40B4-BE49-F238E27FC236}">
                  <a16:creationId xmlns:a16="http://schemas.microsoft.com/office/drawing/2014/main" id="{D646A865-C0F8-9CB6-1468-D4D392227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022498" y="3180518"/>
              <a:ext cx="2504661" cy="25046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515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2E54F4E-D721-5E6E-87CC-525DDF32FABD}"/>
              </a:ext>
            </a:extLst>
          </p:cNvPr>
          <p:cNvGrpSpPr/>
          <p:nvPr/>
        </p:nvGrpSpPr>
        <p:grpSpPr>
          <a:xfrm>
            <a:off x="4843670" y="1770269"/>
            <a:ext cx="2504661" cy="3317463"/>
            <a:chOff x="538127" y="2367719"/>
            <a:chExt cx="2504661" cy="331746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E89CA1A-0E94-DBFC-E3E8-080CDA18BF1F}"/>
                </a:ext>
              </a:extLst>
            </p:cNvPr>
            <p:cNvSpPr/>
            <p:nvPr/>
          </p:nvSpPr>
          <p:spPr>
            <a:xfrm>
              <a:off x="1058424" y="2367719"/>
              <a:ext cx="1464066" cy="902255"/>
            </a:xfrm>
            <a:prstGeom prst="rect">
              <a:avLst/>
            </a:prstGeom>
            <a:solidFill>
              <a:srgbClr val="3A8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sv-SE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Domain Ownership</a:t>
              </a:r>
              <a:endParaRPr lang="en-S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Graphic 6" descr="Greek Pillar with solid fill">
              <a:extLst>
                <a:ext uri="{FF2B5EF4-FFF2-40B4-BE49-F238E27FC236}">
                  <a16:creationId xmlns:a16="http://schemas.microsoft.com/office/drawing/2014/main" id="{FF4BD094-F721-4BCE-CC46-5A0EEE9007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38127" y="3180521"/>
              <a:ext cx="2504661" cy="25046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36950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6C3D7-451F-95EF-97E6-4B069F9E7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4096"/>
            <a:ext cx="10515600" cy="664777"/>
          </a:xfrm>
        </p:spPr>
        <p:txBody>
          <a:bodyPr>
            <a:normAutofit fontScale="90000"/>
          </a:bodyPr>
          <a:lstStyle/>
          <a:p>
            <a:r>
              <a:rPr lang="en-SE" dirty="0"/>
              <a:t>Domain Ownership - 1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E8C466-0F8A-4319-750E-2F9ED42DBBF9}"/>
              </a:ext>
            </a:extLst>
          </p:cNvPr>
          <p:cNvSpPr/>
          <p:nvPr/>
        </p:nvSpPr>
        <p:spPr>
          <a:xfrm>
            <a:off x="1673648" y="1475533"/>
            <a:ext cx="1307804" cy="572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SE" sz="1200" dirty="0">
                <a:solidFill>
                  <a:schemeClr val="tx2"/>
                </a:solidFill>
                <a:cs typeface="Times New Roman" panose="02020603050405020304" pitchFamily="18" charset="0"/>
              </a:rPr>
              <a:t>Application1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DCDD77-EE12-53F2-0E09-26D0E4FAA138}"/>
              </a:ext>
            </a:extLst>
          </p:cNvPr>
          <p:cNvSpPr/>
          <p:nvPr/>
        </p:nvSpPr>
        <p:spPr>
          <a:xfrm>
            <a:off x="1673648" y="2588680"/>
            <a:ext cx="1307804" cy="572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SE" sz="1200" dirty="0">
                <a:solidFill>
                  <a:schemeClr val="tx2"/>
                </a:solidFill>
                <a:cs typeface="Times New Roman" panose="02020603050405020304" pitchFamily="18" charset="0"/>
              </a:rPr>
              <a:t>Application 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7D504F-77B7-DF3F-A874-85FABD8BA8C7}"/>
              </a:ext>
            </a:extLst>
          </p:cNvPr>
          <p:cNvSpPr/>
          <p:nvPr/>
        </p:nvSpPr>
        <p:spPr>
          <a:xfrm>
            <a:off x="1675480" y="3701827"/>
            <a:ext cx="1307804" cy="572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SE" sz="1200" dirty="0">
                <a:solidFill>
                  <a:schemeClr val="tx2"/>
                </a:solidFill>
                <a:cs typeface="Times New Roman" panose="02020603050405020304" pitchFamily="18" charset="0"/>
              </a:rPr>
              <a:t>Application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906F90-2074-6192-C766-18406E22B8F4}"/>
              </a:ext>
            </a:extLst>
          </p:cNvPr>
          <p:cNvSpPr/>
          <p:nvPr/>
        </p:nvSpPr>
        <p:spPr>
          <a:xfrm>
            <a:off x="1663842" y="4795510"/>
            <a:ext cx="1307804" cy="572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SE" sz="1200" dirty="0">
                <a:solidFill>
                  <a:schemeClr val="tx2"/>
                </a:solidFill>
                <a:cs typeface="Times New Roman" panose="02020603050405020304" pitchFamily="18" charset="0"/>
              </a:rPr>
              <a:t>Application 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3EB1045-9B40-BC0E-A06D-343D54138B64}"/>
              </a:ext>
            </a:extLst>
          </p:cNvPr>
          <p:cNvCxnSpPr>
            <a:cxnSpLocks/>
          </p:cNvCxnSpPr>
          <p:nvPr/>
        </p:nvCxnSpPr>
        <p:spPr>
          <a:xfrm>
            <a:off x="2324169" y="4340665"/>
            <a:ext cx="0" cy="415586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7F039BC-5CD9-2FEE-F4E8-7F9408EAF9C4}"/>
              </a:ext>
            </a:extLst>
          </p:cNvPr>
          <p:cNvSpPr/>
          <p:nvPr/>
        </p:nvSpPr>
        <p:spPr>
          <a:xfrm>
            <a:off x="5592453" y="2677877"/>
            <a:ext cx="2200939" cy="14566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SE" sz="1200" dirty="0">
                <a:solidFill>
                  <a:schemeClr val="tx2"/>
                </a:solidFill>
                <a:cs typeface="Times New Roman" panose="02020603050405020304" pitchFamily="18" charset="0"/>
              </a:rPr>
              <a:t>DWH / Data Lakehouse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6468896-15E5-5BFC-E60E-512362CCCADA}"/>
              </a:ext>
            </a:extLst>
          </p:cNvPr>
          <p:cNvGrpSpPr/>
          <p:nvPr/>
        </p:nvGrpSpPr>
        <p:grpSpPr>
          <a:xfrm>
            <a:off x="5757725" y="2015980"/>
            <a:ext cx="1870394" cy="572700"/>
            <a:chOff x="3790506" y="1304075"/>
            <a:chExt cx="1870394" cy="572700"/>
          </a:xfrm>
          <a:solidFill>
            <a:schemeClr val="accent4"/>
          </a:solidFill>
        </p:grpSpPr>
        <p:pic>
          <p:nvPicPr>
            <p:cNvPr id="10" name="Graphic 9" descr="User with solid fill">
              <a:extLst>
                <a:ext uri="{FF2B5EF4-FFF2-40B4-BE49-F238E27FC236}">
                  <a16:creationId xmlns:a16="http://schemas.microsoft.com/office/drawing/2014/main" id="{510C1DB7-58D0-AAAE-382B-6A6EC0AB6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790506" y="1304075"/>
              <a:ext cx="572700" cy="572700"/>
            </a:xfrm>
            <a:prstGeom prst="rect">
              <a:avLst/>
            </a:prstGeom>
          </p:spPr>
        </p:pic>
        <p:pic>
          <p:nvPicPr>
            <p:cNvPr id="11" name="Graphic 10" descr="User with solid fill">
              <a:extLst>
                <a:ext uri="{FF2B5EF4-FFF2-40B4-BE49-F238E27FC236}">
                  <a16:creationId xmlns:a16="http://schemas.microsoft.com/office/drawing/2014/main" id="{B28F7BBE-CA76-763F-F870-F0698E8743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39353" y="1304075"/>
              <a:ext cx="572700" cy="572700"/>
            </a:xfrm>
            <a:prstGeom prst="rect">
              <a:avLst/>
            </a:prstGeom>
          </p:spPr>
        </p:pic>
        <p:pic>
          <p:nvPicPr>
            <p:cNvPr id="12" name="Graphic 11" descr="User with solid fill">
              <a:extLst>
                <a:ext uri="{FF2B5EF4-FFF2-40B4-BE49-F238E27FC236}">
                  <a16:creationId xmlns:a16="http://schemas.microsoft.com/office/drawing/2014/main" id="{3709D9DD-3D06-273C-20CB-3733AA2EC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088200" y="1304075"/>
              <a:ext cx="572700" cy="572700"/>
            </a:xfrm>
            <a:prstGeom prst="rect">
              <a:avLst/>
            </a:prstGeom>
          </p:spPr>
        </p:pic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2D0071C-03C6-FE99-97C5-1AF9ED2FB2A6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2981452" y="1761883"/>
            <a:ext cx="2609169" cy="1110544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B8CFA9D-EED9-2A34-E197-C91D09221809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2971646" y="3973920"/>
            <a:ext cx="2609169" cy="110794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7516650-FA08-D58E-9F10-9F662ACB78C9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2981452" y="2875030"/>
            <a:ext cx="2609169" cy="35967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B4023FE-22E0-96FC-5198-87EFEC7FC978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2983284" y="3669522"/>
            <a:ext cx="2607337" cy="318655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5CCB5D1-E32A-5E8B-260A-6B8AFD43D2B9}"/>
              </a:ext>
            </a:extLst>
          </p:cNvPr>
          <p:cNvSpPr txBox="1"/>
          <p:nvPr/>
        </p:nvSpPr>
        <p:spPr>
          <a:xfrm rot="1399143">
            <a:off x="4045377" y="2178118"/>
            <a:ext cx="7390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900" dirty="0">
                <a:solidFill>
                  <a:schemeClr val="tx2"/>
                </a:solidFill>
                <a:cs typeface="Times New Roman" panose="02020603050405020304" pitchFamily="18" charset="0"/>
              </a:rPr>
              <a:t>ETL/ELT</a:t>
            </a:r>
          </a:p>
        </p:txBody>
      </p:sp>
      <p:sp>
        <p:nvSpPr>
          <p:cNvPr id="18" name="Scroll: Vertical 17">
            <a:extLst>
              <a:ext uri="{FF2B5EF4-FFF2-40B4-BE49-F238E27FC236}">
                <a16:creationId xmlns:a16="http://schemas.microsoft.com/office/drawing/2014/main" id="{AD1090E1-CCA9-0A06-AE16-163DACF6D926}"/>
              </a:ext>
            </a:extLst>
          </p:cNvPr>
          <p:cNvSpPr/>
          <p:nvPr/>
        </p:nvSpPr>
        <p:spPr>
          <a:xfrm>
            <a:off x="9589799" y="1870097"/>
            <a:ext cx="893600" cy="840269"/>
          </a:xfrm>
          <a:prstGeom prst="verticalScroll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SE" sz="1000" dirty="0">
                <a:solidFill>
                  <a:schemeClr val="tx2"/>
                </a:solidFill>
                <a:cs typeface="Times New Roman" panose="02020603050405020304" pitchFamily="18" charset="0"/>
              </a:rPr>
              <a:t>Reports</a:t>
            </a:r>
            <a:endParaRPr lang="en-SE" sz="105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pic>
        <p:nvPicPr>
          <p:cNvPr id="19" name="Graphic 18" descr="Gauge with solid fill">
            <a:extLst>
              <a:ext uri="{FF2B5EF4-FFF2-40B4-BE49-F238E27FC236}">
                <a16:creationId xmlns:a16="http://schemas.microsoft.com/office/drawing/2014/main" id="{D6E87CEE-BA47-02AF-812A-964C62BB61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62691" y="2876391"/>
            <a:ext cx="914400" cy="914400"/>
          </a:xfrm>
          <a:prstGeom prst="rect">
            <a:avLst/>
          </a:prstGeom>
        </p:spPr>
      </p:pic>
      <p:pic>
        <p:nvPicPr>
          <p:cNvPr id="20" name="Picture 19" descr="Girl working on a machine">
            <a:extLst>
              <a:ext uri="{FF2B5EF4-FFF2-40B4-BE49-F238E27FC236}">
                <a16:creationId xmlns:a16="http://schemas.microsoft.com/office/drawing/2014/main" id="{974FD738-D1E9-3671-7A59-FE4026E938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7501" y="4134538"/>
            <a:ext cx="858196" cy="572700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5B6EA39-C0E5-821E-4CBA-648CF3FCEEA9}"/>
              </a:ext>
            </a:extLst>
          </p:cNvPr>
          <p:cNvCxnSpPr>
            <a:cxnSpLocks/>
          </p:cNvCxnSpPr>
          <p:nvPr/>
        </p:nvCxnSpPr>
        <p:spPr>
          <a:xfrm>
            <a:off x="8023740" y="3406974"/>
            <a:ext cx="1233377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99324F8-FF9A-A7EB-D40F-98532A853B05}"/>
              </a:ext>
            </a:extLst>
          </p:cNvPr>
          <p:cNvSpPr txBox="1"/>
          <p:nvPr/>
        </p:nvSpPr>
        <p:spPr>
          <a:xfrm>
            <a:off x="9582365" y="3613761"/>
            <a:ext cx="85819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700" dirty="0">
                <a:solidFill>
                  <a:schemeClr val="tx2"/>
                </a:solidFill>
                <a:cs typeface="Times New Roman" panose="02020603050405020304" pitchFamily="18" charset="0"/>
              </a:rPr>
              <a:t>Dashboards</a:t>
            </a:r>
            <a:endParaRPr lang="en-SE" sz="9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270B126-27E0-62EE-6241-3B9FE5BF60DD}"/>
              </a:ext>
            </a:extLst>
          </p:cNvPr>
          <p:cNvSpPr txBox="1"/>
          <p:nvPr/>
        </p:nvSpPr>
        <p:spPr>
          <a:xfrm>
            <a:off x="9562691" y="4717211"/>
            <a:ext cx="955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800" dirty="0">
                <a:solidFill>
                  <a:schemeClr val="tx2"/>
                </a:solidFill>
                <a:cs typeface="Times New Roman" panose="02020603050405020304" pitchFamily="18" charset="0"/>
              </a:rPr>
              <a:t>Machine Learning</a:t>
            </a:r>
            <a:endParaRPr lang="en-SE" sz="10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8233F32-7BEB-CAE6-6B6B-4D19BE4DBD06}"/>
              </a:ext>
            </a:extLst>
          </p:cNvPr>
          <p:cNvGrpSpPr/>
          <p:nvPr/>
        </p:nvGrpSpPr>
        <p:grpSpPr>
          <a:xfrm>
            <a:off x="5757725" y="4237717"/>
            <a:ext cx="1870394" cy="572700"/>
            <a:chOff x="3790506" y="1304075"/>
            <a:chExt cx="1870394" cy="572700"/>
          </a:xfrm>
          <a:solidFill>
            <a:schemeClr val="accent4"/>
          </a:solidFill>
        </p:grpSpPr>
        <p:pic>
          <p:nvPicPr>
            <p:cNvPr id="25" name="Graphic 24" descr="User with solid fill">
              <a:extLst>
                <a:ext uri="{FF2B5EF4-FFF2-40B4-BE49-F238E27FC236}">
                  <a16:creationId xmlns:a16="http://schemas.microsoft.com/office/drawing/2014/main" id="{D8CC6124-885C-1975-F017-499666C9F2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790506" y="1304075"/>
              <a:ext cx="572700" cy="572700"/>
            </a:xfrm>
            <a:prstGeom prst="rect">
              <a:avLst/>
            </a:prstGeom>
          </p:spPr>
        </p:pic>
        <p:pic>
          <p:nvPicPr>
            <p:cNvPr id="26" name="Graphic 25" descr="User with solid fill">
              <a:extLst>
                <a:ext uri="{FF2B5EF4-FFF2-40B4-BE49-F238E27FC236}">
                  <a16:creationId xmlns:a16="http://schemas.microsoft.com/office/drawing/2014/main" id="{68DA679E-997C-7B85-7A16-F00D9628F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39353" y="1304075"/>
              <a:ext cx="572700" cy="572700"/>
            </a:xfrm>
            <a:prstGeom prst="rect">
              <a:avLst/>
            </a:prstGeom>
          </p:spPr>
        </p:pic>
        <p:pic>
          <p:nvPicPr>
            <p:cNvPr id="27" name="Graphic 26" descr="User with solid fill">
              <a:extLst>
                <a:ext uri="{FF2B5EF4-FFF2-40B4-BE49-F238E27FC236}">
                  <a16:creationId xmlns:a16="http://schemas.microsoft.com/office/drawing/2014/main" id="{22010239-AC58-58D5-2BB5-0DE90E0BA7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088200" y="1304075"/>
              <a:ext cx="572700" cy="572700"/>
            </a:xfrm>
            <a:prstGeom prst="rect">
              <a:avLst/>
            </a:prstGeom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99297F0F-6E1D-6C84-49DA-34C0D8AE1AE7}"/>
              </a:ext>
            </a:extLst>
          </p:cNvPr>
          <p:cNvSpPr txBox="1"/>
          <p:nvPr/>
        </p:nvSpPr>
        <p:spPr>
          <a:xfrm>
            <a:off x="5590345" y="4795510"/>
            <a:ext cx="22009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1000" dirty="0">
                <a:solidFill>
                  <a:schemeClr val="tx2"/>
                </a:solidFill>
              </a:rPr>
              <a:t>Data Engineers, ETL Developers,</a:t>
            </a:r>
          </a:p>
          <a:p>
            <a:pPr algn="ctr"/>
            <a:r>
              <a:rPr lang="en-SE" sz="1000" dirty="0">
                <a:solidFill>
                  <a:schemeClr val="tx2"/>
                </a:solidFill>
              </a:rPr>
              <a:t>BI Developers, Data Analysts, Data Architects etc</a:t>
            </a:r>
          </a:p>
        </p:txBody>
      </p:sp>
      <p:cxnSp>
        <p:nvCxnSpPr>
          <p:cNvPr id="46" name="Connector: Curved 45">
            <a:extLst>
              <a:ext uri="{FF2B5EF4-FFF2-40B4-BE49-F238E27FC236}">
                <a16:creationId xmlns:a16="http://schemas.microsoft.com/office/drawing/2014/main" id="{03F64D59-A406-7BE0-6FD3-22D0CC9D71C9}"/>
              </a:ext>
            </a:extLst>
          </p:cNvPr>
          <p:cNvCxnSpPr>
            <a:cxnSpLocks/>
          </p:cNvCxnSpPr>
          <p:nvPr/>
        </p:nvCxnSpPr>
        <p:spPr>
          <a:xfrm rot="10800000" flipV="1">
            <a:off x="3864281" y="1475532"/>
            <a:ext cx="1158656" cy="596029"/>
          </a:xfrm>
          <a:prstGeom prst="curvedConnector3">
            <a:avLst>
              <a:gd name="adj1" fmla="val 101351"/>
            </a:avLst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F70307E1-8834-3D85-6C26-35B87A38EC5F}"/>
              </a:ext>
            </a:extLst>
          </p:cNvPr>
          <p:cNvSpPr txBox="1"/>
          <p:nvPr/>
        </p:nvSpPr>
        <p:spPr>
          <a:xfrm>
            <a:off x="5031215" y="1302655"/>
            <a:ext cx="1487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1200" dirty="0">
                <a:solidFill>
                  <a:schemeClr val="accent5"/>
                </a:solidFill>
              </a:rPr>
              <a:t>Brittle, Ops heavy</a:t>
            </a:r>
          </a:p>
        </p:txBody>
      </p:sp>
      <p:cxnSp>
        <p:nvCxnSpPr>
          <p:cNvPr id="54" name="Connector: Curved 53">
            <a:extLst>
              <a:ext uri="{FF2B5EF4-FFF2-40B4-BE49-F238E27FC236}">
                <a16:creationId xmlns:a16="http://schemas.microsoft.com/office/drawing/2014/main" id="{349A7011-1666-C557-B61B-99B77E055060}"/>
              </a:ext>
            </a:extLst>
          </p:cNvPr>
          <p:cNvCxnSpPr>
            <a:cxnSpLocks/>
            <a:endCxn id="40" idx="2"/>
          </p:cNvCxnSpPr>
          <p:nvPr/>
        </p:nvCxnSpPr>
        <p:spPr>
          <a:xfrm rot="10800000">
            <a:off x="6690815" y="5349508"/>
            <a:ext cx="1285672" cy="606618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9D0BC304-6ED1-0E6C-81CB-270416176380}"/>
              </a:ext>
            </a:extLst>
          </p:cNvPr>
          <p:cNvSpPr txBox="1"/>
          <p:nvPr/>
        </p:nvSpPr>
        <p:spPr>
          <a:xfrm>
            <a:off x="7976487" y="5817627"/>
            <a:ext cx="1930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1200" dirty="0">
                <a:solidFill>
                  <a:schemeClr val="accent5"/>
                </a:solidFill>
              </a:rPr>
              <a:t>Bottleneck, gatekeepers</a:t>
            </a:r>
          </a:p>
        </p:txBody>
      </p:sp>
      <p:cxnSp>
        <p:nvCxnSpPr>
          <p:cNvPr id="57" name="Connector: Curved 56">
            <a:extLst>
              <a:ext uri="{FF2B5EF4-FFF2-40B4-BE49-F238E27FC236}">
                <a16:creationId xmlns:a16="http://schemas.microsoft.com/office/drawing/2014/main" id="{367747FC-DC27-65AE-6EE5-3E5E89840F0A}"/>
              </a:ext>
            </a:extLst>
          </p:cNvPr>
          <p:cNvCxnSpPr>
            <a:cxnSpLocks/>
          </p:cNvCxnSpPr>
          <p:nvPr/>
        </p:nvCxnSpPr>
        <p:spPr>
          <a:xfrm rot="10800000">
            <a:off x="2320046" y="5448988"/>
            <a:ext cx="1285672" cy="606618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930B5A0E-FAE9-1A96-1C35-0D15BD01B32E}"/>
              </a:ext>
            </a:extLst>
          </p:cNvPr>
          <p:cNvSpPr txBox="1"/>
          <p:nvPr/>
        </p:nvSpPr>
        <p:spPr>
          <a:xfrm>
            <a:off x="3605718" y="5917107"/>
            <a:ext cx="19207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1200" dirty="0">
                <a:solidFill>
                  <a:schemeClr val="accent5"/>
                </a:solidFill>
              </a:rPr>
              <a:t>Can’t freely access data</a:t>
            </a:r>
          </a:p>
        </p:txBody>
      </p:sp>
    </p:spTree>
    <p:extLst>
      <p:ext uri="{BB962C8B-B14F-4D97-AF65-F5344CB8AC3E}">
        <p14:creationId xmlns:p14="http://schemas.microsoft.com/office/powerpoint/2010/main" val="1435995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6C3D7-451F-95EF-97E6-4B069F9E7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4096"/>
            <a:ext cx="10515600" cy="664777"/>
          </a:xfrm>
        </p:spPr>
        <p:txBody>
          <a:bodyPr>
            <a:normAutofit fontScale="90000"/>
          </a:bodyPr>
          <a:lstStyle/>
          <a:p>
            <a:r>
              <a:rPr lang="en-SE" dirty="0"/>
              <a:t>Domain Ownership - 2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E8C466-0F8A-4319-750E-2F9ED42DBBF9}"/>
              </a:ext>
            </a:extLst>
          </p:cNvPr>
          <p:cNvSpPr/>
          <p:nvPr/>
        </p:nvSpPr>
        <p:spPr>
          <a:xfrm>
            <a:off x="1678413" y="1475533"/>
            <a:ext cx="1307804" cy="572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SE" sz="1200" dirty="0">
                <a:solidFill>
                  <a:schemeClr val="tx2"/>
                </a:solidFill>
                <a:cs typeface="Times New Roman" panose="02020603050405020304" pitchFamily="18" charset="0"/>
              </a:rPr>
              <a:t>Application1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DCDD77-EE12-53F2-0E09-26D0E4FAA138}"/>
              </a:ext>
            </a:extLst>
          </p:cNvPr>
          <p:cNvSpPr/>
          <p:nvPr/>
        </p:nvSpPr>
        <p:spPr>
          <a:xfrm>
            <a:off x="1678413" y="2588680"/>
            <a:ext cx="1307804" cy="572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SE" sz="1200" dirty="0">
                <a:solidFill>
                  <a:schemeClr val="tx2"/>
                </a:solidFill>
                <a:cs typeface="Times New Roman" panose="02020603050405020304" pitchFamily="18" charset="0"/>
              </a:rPr>
              <a:t>Application 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7D504F-77B7-DF3F-A874-85FABD8BA8C7}"/>
              </a:ext>
            </a:extLst>
          </p:cNvPr>
          <p:cNvSpPr/>
          <p:nvPr/>
        </p:nvSpPr>
        <p:spPr>
          <a:xfrm>
            <a:off x="1680245" y="3701827"/>
            <a:ext cx="1307804" cy="572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SE" sz="1200" dirty="0">
                <a:solidFill>
                  <a:schemeClr val="tx2"/>
                </a:solidFill>
                <a:cs typeface="Times New Roman" panose="02020603050405020304" pitchFamily="18" charset="0"/>
              </a:rPr>
              <a:t>Application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906F90-2074-6192-C766-18406E22B8F4}"/>
              </a:ext>
            </a:extLst>
          </p:cNvPr>
          <p:cNvSpPr/>
          <p:nvPr/>
        </p:nvSpPr>
        <p:spPr>
          <a:xfrm>
            <a:off x="1668607" y="4795510"/>
            <a:ext cx="1307804" cy="572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SE" sz="1200" dirty="0">
                <a:solidFill>
                  <a:schemeClr val="tx2"/>
                </a:solidFill>
                <a:cs typeface="Times New Roman" panose="02020603050405020304" pitchFamily="18" charset="0"/>
              </a:rPr>
              <a:t>Application 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3EB1045-9B40-BC0E-A06D-343D54138B64}"/>
              </a:ext>
            </a:extLst>
          </p:cNvPr>
          <p:cNvCxnSpPr>
            <a:cxnSpLocks/>
          </p:cNvCxnSpPr>
          <p:nvPr/>
        </p:nvCxnSpPr>
        <p:spPr>
          <a:xfrm>
            <a:off x="2328934" y="4340665"/>
            <a:ext cx="0" cy="415586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7F039BC-5CD9-2FEE-F4E8-7F9408EAF9C4}"/>
              </a:ext>
            </a:extLst>
          </p:cNvPr>
          <p:cNvSpPr/>
          <p:nvPr/>
        </p:nvSpPr>
        <p:spPr>
          <a:xfrm>
            <a:off x="5597218" y="2677877"/>
            <a:ext cx="2200939" cy="14566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SE" sz="1200" dirty="0">
                <a:solidFill>
                  <a:schemeClr val="tx2"/>
                </a:solidFill>
                <a:cs typeface="Times New Roman" panose="02020603050405020304" pitchFamily="18" charset="0"/>
              </a:rPr>
              <a:t>DWH / Data Lakehouse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6468896-15E5-5BFC-E60E-512362CCCADA}"/>
              </a:ext>
            </a:extLst>
          </p:cNvPr>
          <p:cNvGrpSpPr/>
          <p:nvPr/>
        </p:nvGrpSpPr>
        <p:grpSpPr>
          <a:xfrm>
            <a:off x="5762490" y="2015980"/>
            <a:ext cx="1870394" cy="572700"/>
            <a:chOff x="3790506" y="1304075"/>
            <a:chExt cx="1870394" cy="572700"/>
          </a:xfrm>
          <a:solidFill>
            <a:schemeClr val="accent4"/>
          </a:solidFill>
        </p:grpSpPr>
        <p:pic>
          <p:nvPicPr>
            <p:cNvPr id="10" name="Graphic 9" descr="User with solid fill">
              <a:extLst>
                <a:ext uri="{FF2B5EF4-FFF2-40B4-BE49-F238E27FC236}">
                  <a16:creationId xmlns:a16="http://schemas.microsoft.com/office/drawing/2014/main" id="{510C1DB7-58D0-AAAE-382B-6A6EC0AB6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790506" y="1304075"/>
              <a:ext cx="572700" cy="572700"/>
            </a:xfrm>
            <a:prstGeom prst="rect">
              <a:avLst/>
            </a:prstGeom>
          </p:spPr>
        </p:pic>
        <p:pic>
          <p:nvPicPr>
            <p:cNvPr id="11" name="Graphic 10" descr="User with solid fill">
              <a:extLst>
                <a:ext uri="{FF2B5EF4-FFF2-40B4-BE49-F238E27FC236}">
                  <a16:creationId xmlns:a16="http://schemas.microsoft.com/office/drawing/2014/main" id="{B28F7BBE-CA76-763F-F870-F0698E8743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39353" y="1304075"/>
              <a:ext cx="572700" cy="572700"/>
            </a:xfrm>
            <a:prstGeom prst="rect">
              <a:avLst/>
            </a:prstGeom>
          </p:spPr>
        </p:pic>
        <p:pic>
          <p:nvPicPr>
            <p:cNvPr id="12" name="Graphic 11" descr="User with solid fill">
              <a:extLst>
                <a:ext uri="{FF2B5EF4-FFF2-40B4-BE49-F238E27FC236}">
                  <a16:creationId xmlns:a16="http://schemas.microsoft.com/office/drawing/2014/main" id="{3709D9DD-3D06-273C-20CB-3733AA2EC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088200" y="1304075"/>
              <a:ext cx="572700" cy="572700"/>
            </a:xfrm>
            <a:prstGeom prst="rect">
              <a:avLst/>
            </a:prstGeom>
          </p:spPr>
        </p:pic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2D0071C-03C6-FE99-97C5-1AF9ED2FB2A6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2986217" y="1761883"/>
            <a:ext cx="2609169" cy="1110544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B8CFA9D-EED9-2A34-E197-C91D09221809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2976411" y="3973920"/>
            <a:ext cx="2609169" cy="110794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7516650-FA08-D58E-9F10-9F662ACB78C9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2986217" y="2875030"/>
            <a:ext cx="2609169" cy="35967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B4023FE-22E0-96FC-5198-87EFEC7FC978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2988049" y="3669522"/>
            <a:ext cx="2607337" cy="318655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5CCB5D1-E32A-5E8B-260A-6B8AFD43D2B9}"/>
              </a:ext>
            </a:extLst>
          </p:cNvPr>
          <p:cNvSpPr txBox="1"/>
          <p:nvPr/>
        </p:nvSpPr>
        <p:spPr>
          <a:xfrm rot="1399143">
            <a:off x="4050142" y="2178118"/>
            <a:ext cx="7390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900" dirty="0">
                <a:solidFill>
                  <a:schemeClr val="tx2"/>
                </a:solidFill>
                <a:cs typeface="Times New Roman" panose="02020603050405020304" pitchFamily="18" charset="0"/>
              </a:rPr>
              <a:t>ETL/ELT</a:t>
            </a:r>
          </a:p>
        </p:txBody>
      </p:sp>
      <p:sp>
        <p:nvSpPr>
          <p:cNvPr id="18" name="Scroll: Vertical 17">
            <a:extLst>
              <a:ext uri="{FF2B5EF4-FFF2-40B4-BE49-F238E27FC236}">
                <a16:creationId xmlns:a16="http://schemas.microsoft.com/office/drawing/2014/main" id="{AD1090E1-CCA9-0A06-AE16-163DACF6D926}"/>
              </a:ext>
            </a:extLst>
          </p:cNvPr>
          <p:cNvSpPr/>
          <p:nvPr/>
        </p:nvSpPr>
        <p:spPr>
          <a:xfrm>
            <a:off x="9594564" y="1870097"/>
            <a:ext cx="893600" cy="840269"/>
          </a:xfrm>
          <a:prstGeom prst="verticalScroll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SE" sz="1000" dirty="0">
                <a:solidFill>
                  <a:schemeClr val="tx2"/>
                </a:solidFill>
                <a:cs typeface="Times New Roman" panose="02020603050405020304" pitchFamily="18" charset="0"/>
              </a:rPr>
              <a:t>Reports</a:t>
            </a:r>
            <a:endParaRPr lang="en-SE" sz="105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pic>
        <p:nvPicPr>
          <p:cNvPr id="19" name="Graphic 18" descr="Gauge with solid fill">
            <a:extLst>
              <a:ext uri="{FF2B5EF4-FFF2-40B4-BE49-F238E27FC236}">
                <a16:creationId xmlns:a16="http://schemas.microsoft.com/office/drawing/2014/main" id="{D6E87CEE-BA47-02AF-812A-964C62BB61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67456" y="2876391"/>
            <a:ext cx="914400" cy="914400"/>
          </a:xfrm>
          <a:prstGeom prst="rect">
            <a:avLst/>
          </a:prstGeom>
        </p:spPr>
      </p:pic>
      <p:pic>
        <p:nvPicPr>
          <p:cNvPr id="20" name="Picture 19" descr="Girl working on a machine">
            <a:extLst>
              <a:ext uri="{FF2B5EF4-FFF2-40B4-BE49-F238E27FC236}">
                <a16:creationId xmlns:a16="http://schemas.microsoft.com/office/drawing/2014/main" id="{974FD738-D1E9-3671-7A59-FE4026E938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12266" y="4134538"/>
            <a:ext cx="858196" cy="572700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5B6EA39-C0E5-821E-4CBA-648CF3FCEEA9}"/>
              </a:ext>
            </a:extLst>
          </p:cNvPr>
          <p:cNvCxnSpPr>
            <a:cxnSpLocks/>
          </p:cNvCxnSpPr>
          <p:nvPr/>
        </p:nvCxnSpPr>
        <p:spPr>
          <a:xfrm>
            <a:off x="8028505" y="3406974"/>
            <a:ext cx="1233377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99324F8-FF9A-A7EB-D40F-98532A853B05}"/>
              </a:ext>
            </a:extLst>
          </p:cNvPr>
          <p:cNvSpPr txBox="1"/>
          <p:nvPr/>
        </p:nvSpPr>
        <p:spPr>
          <a:xfrm>
            <a:off x="9587130" y="3613761"/>
            <a:ext cx="85819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700" dirty="0">
                <a:solidFill>
                  <a:schemeClr val="tx2"/>
                </a:solidFill>
                <a:cs typeface="Times New Roman" panose="02020603050405020304" pitchFamily="18" charset="0"/>
              </a:rPr>
              <a:t>Dashboards</a:t>
            </a:r>
            <a:endParaRPr lang="en-SE" sz="9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270B126-27E0-62EE-6241-3B9FE5BF60DD}"/>
              </a:ext>
            </a:extLst>
          </p:cNvPr>
          <p:cNvSpPr txBox="1"/>
          <p:nvPr/>
        </p:nvSpPr>
        <p:spPr>
          <a:xfrm>
            <a:off x="9567456" y="4717211"/>
            <a:ext cx="955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800" dirty="0">
                <a:solidFill>
                  <a:schemeClr val="tx2"/>
                </a:solidFill>
                <a:cs typeface="Times New Roman" panose="02020603050405020304" pitchFamily="18" charset="0"/>
              </a:rPr>
              <a:t>Machine Learning</a:t>
            </a:r>
            <a:endParaRPr lang="en-SE" sz="10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pic>
        <p:nvPicPr>
          <p:cNvPr id="25" name="Graphic 24" descr="User with solid fill">
            <a:extLst>
              <a:ext uri="{FF2B5EF4-FFF2-40B4-BE49-F238E27FC236}">
                <a16:creationId xmlns:a16="http://schemas.microsoft.com/office/drawing/2014/main" id="{D8CC6124-885C-1975-F017-499666C9F2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2490" y="4237717"/>
            <a:ext cx="572700" cy="572700"/>
          </a:xfrm>
          <a:prstGeom prst="rect">
            <a:avLst/>
          </a:prstGeom>
        </p:spPr>
      </p:pic>
      <p:pic>
        <p:nvPicPr>
          <p:cNvPr id="26" name="Graphic 25" descr="User with solid fill">
            <a:extLst>
              <a:ext uri="{FF2B5EF4-FFF2-40B4-BE49-F238E27FC236}">
                <a16:creationId xmlns:a16="http://schemas.microsoft.com/office/drawing/2014/main" id="{68DA679E-997C-7B85-7A16-F00D9628F7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11337" y="4237717"/>
            <a:ext cx="572700" cy="572700"/>
          </a:xfrm>
          <a:prstGeom prst="rect">
            <a:avLst/>
          </a:prstGeom>
        </p:spPr>
      </p:pic>
      <p:pic>
        <p:nvPicPr>
          <p:cNvPr id="27" name="Graphic 26" descr="User with solid fill">
            <a:extLst>
              <a:ext uri="{FF2B5EF4-FFF2-40B4-BE49-F238E27FC236}">
                <a16:creationId xmlns:a16="http://schemas.microsoft.com/office/drawing/2014/main" id="{22010239-AC58-58D5-2BB5-0DE90E0BA7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60184" y="4237717"/>
            <a:ext cx="572700" cy="5727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99297F0F-6E1D-6C84-49DA-34C0D8AE1AE7}"/>
              </a:ext>
            </a:extLst>
          </p:cNvPr>
          <p:cNvSpPr txBox="1"/>
          <p:nvPr/>
        </p:nvSpPr>
        <p:spPr>
          <a:xfrm>
            <a:off x="5595110" y="4795510"/>
            <a:ext cx="22009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1000" dirty="0">
                <a:solidFill>
                  <a:schemeClr val="tx2"/>
                </a:solidFill>
              </a:rPr>
              <a:t>Data Engineers, ETL Developers,</a:t>
            </a:r>
          </a:p>
          <a:p>
            <a:pPr algn="ctr"/>
            <a:r>
              <a:rPr lang="en-SE" sz="1000" dirty="0">
                <a:solidFill>
                  <a:schemeClr val="tx2"/>
                </a:solidFill>
              </a:rPr>
              <a:t>BI Developers, Data Analysts, Data Architects etc</a:t>
            </a:r>
          </a:p>
        </p:txBody>
      </p:sp>
      <p:cxnSp>
        <p:nvCxnSpPr>
          <p:cNvPr id="46" name="Connector: Curved 45">
            <a:extLst>
              <a:ext uri="{FF2B5EF4-FFF2-40B4-BE49-F238E27FC236}">
                <a16:creationId xmlns:a16="http://schemas.microsoft.com/office/drawing/2014/main" id="{03F64D59-A406-7BE0-6FD3-22D0CC9D71C9}"/>
              </a:ext>
            </a:extLst>
          </p:cNvPr>
          <p:cNvCxnSpPr>
            <a:cxnSpLocks/>
          </p:cNvCxnSpPr>
          <p:nvPr/>
        </p:nvCxnSpPr>
        <p:spPr>
          <a:xfrm rot="10800000" flipV="1">
            <a:off x="3869046" y="1475532"/>
            <a:ext cx="1158656" cy="596029"/>
          </a:xfrm>
          <a:prstGeom prst="curvedConnector3">
            <a:avLst>
              <a:gd name="adj1" fmla="val 101351"/>
            </a:avLst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F70307E1-8834-3D85-6C26-35B87A38EC5F}"/>
              </a:ext>
            </a:extLst>
          </p:cNvPr>
          <p:cNvSpPr txBox="1"/>
          <p:nvPr/>
        </p:nvSpPr>
        <p:spPr>
          <a:xfrm>
            <a:off x="5035980" y="1302655"/>
            <a:ext cx="3254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1200" dirty="0">
                <a:solidFill>
                  <a:schemeClr val="accent5"/>
                </a:solidFill>
              </a:rPr>
              <a:t>Brittle, Ops heavy </a:t>
            </a:r>
            <a:r>
              <a:rPr lang="en-SE" sz="1200" dirty="0">
                <a:solidFill>
                  <a:schemeClr val="accent2"/>
                </a:solidFill>
              </a:rPr>
              <a:t>– product responsibility</a:t>
            </a:r>
          </a:p>
        </p:txBody>
      </p:sp>
      <p:cxnSp>
        <p:nvCxnSpPr>
          <p:cNvPr id="54" name="Connector: Curved 53">
            <a:extLst>
              <a:ext uri="{FF2B5EF4-FFF2-40B4-BE49-F238E27FC236}">
                <a16:creationId xmlns:a16="http://schemas.microsoft.com/office/drawing/2014/main" id="{349A7011-1666-C557-B61B-99B77E055060}"/>
              </a:ext>
            </a:extLst>
          </p:cNvPr>
          <p:cNvCxnSpPr>
            <a:cxnSpLocks/>
            <a:endCxn id="40" idx="2"/>
          </p:cNvCxnSpPr>
          <p:nvPr/>
        </p:nvCxnSpPr>
        <p:spPr>
          <a:xfrm rot="10800000">
            <a:off x="6695580" y="5349508"/>
            <a:ext cx="1285672" cy="606618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9D0BC304-6ED1-0E6C-81CB-270416176380}"/>
              </a:ext>
            </a:extLst>
          </p:cNvPr>
          <p:cNvSpPr txBox="1"/>
          <p:nvPr/>
        </p:nvSpPr>
        <p:spPr>
          <a:xfrm>
            <a:off x="7981252" y="5817627"/>
            <a:ext cx="1770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1200" dirty="0">
                <a:solidFill>
                  <a:schemeClr val="accent2"/>
                </a:solidFill>
              </a:rPr>
              <a:t>Enablers</a:t>
            </a:r>
            <a:r>
              <a:rPr lang="en-SE" sz="1200" dirty="0">
                <a:solidFill>
                  <a:schemeClr val="accent5"/>
                </a:solidFill>
              </a:rPr>
              <a:t>, gatekeepers</a:t>
            </a:r>
          </a:p>
        </p:txBody>
      </p:sp>
      <p:cxnSp>
        <p:nvCxnSpPr>
          <p:cNvPr id="57" name="Connector: Curved 56">
            <a:extLst>
              <a:ext uri="{FF2B5EF4-FFF2-40B4-BE49-F238E27FC236}">
                <a16:creationId xmlns:a16="http://schemas.microsoft.com/office/drawing/2014/main" id="{367747FC-DC27-65AE-6EE5-3E5E89840F0A}"/>
              </a:ext>
            </a:extLst>
          </p:cNvPr>
          <p:cNvCxnSpPr>
            <a:cxnSpLocks/>
          </p:cNvCxnSpPr>
          <p:nvPr/>
        </p:nvCxnSpPr>
        <p:spPr>
          <a:xfrm rot="10800000">
            <a:off x="2324811" y="5448988"/>
            <a:ext cx="1285672" cy="606618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930B5A0E-FAE9-1A96-1C35-0D15BD01B32E}"/>
              </a:ext>
            </a:extLst>
          </p:cNvPr>
          <p:cNvSpPr txBox="1"/>
          <p:nvPr/>
        </p:nvSpPr>
        <p:spPr>
          <a:xfrm>
            <a:off x="3610483" y="5917107"/>
            <a:ext cx="3140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1200" dirty="0">
                <a:solidFill>
                  <a:schemeClr val="accent5"/>
                </a:solidFill>
              </a:rPr>
              <a:t>Can now freely </a:t>
            </a:r>
            <a:r>
              <a:rPr lang="en-SE" sz="1200" dirty="0">
                <a:solidFill>
                  <a:schemeClr val="accent2"/>
                </a:solidFill>
              </a:rPr>
              <a:t>EXPOSE</a:t>
            </a:r>
            <a:r>
              <a:rPr lang="en-SE" sz="1200" dirty="0">
                <a:solidFill>
                  <a:schemeClr val="accent5"/>
                </a:solidFill>
              </a:rPr>
              <a:t> data at their will</a:t>
            </a:r>
          </a:p>
        </p:txBody>
      </p:sp>
      <p:pic>
        <p:nvPicPr>
          <p:cNvPr id="28" name="Graphic 27" descr="User with solid fill">
            <a:extLst>
              <a:ext uri="{FF2B5EF4-FFF2-40B4-BE49-F238E27FC236}">
                <a16:creationId xmlns:a16="http://schemas.microsoft.com/office/drawing/2014/main" id="{47389BF1-6071-992C-4B38-163AFF201B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58273" y="1984684"/>
            <a:ext cx="572700" cy="5727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93CE089-4F23-802D-128B-AC40DE9F0D7C}"/>
              </a:ext>
            </a:extLst>
          </p:cNvPr>
          <p:cNvSpPr txBox="1"/>
          <p:nvPr/>
        </p:nvSpPr>
        <p:spPr>
          <a:xfrm>
            <a:off x="2997855" y="2528263"/>
            <a:ext cx="11901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1000" dirty="0">
                <a:solidFill>
                  <a:schemeClr val="accent2"/>
                </a:solidFill>
              </a:rPr>
              <a:t>Data Engineer/s</a:t>
            </a:r>
          </a:p>
        </p:txBody>
      </p:sp>
    </p:spTree>
    <p:extLst>
      <p:ext uri="{BB962C8B-B14F-4D97-AF65-F5344CB8AC3E}">
        <p14:creationId xmlns:p14="http://schemas.microsoft.com/office/powerpoint/2010/main" val="1719181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297B6D2B-12E8-0350-AED5-8E0208BBD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11582400" cy="638175"/>
          </a:xfrm>
        </p:spPr>
        <p:txBody>
          <a:bodyPr>
            <a:normAutofit fontScale="90000"/>
          </a:bodyPr>
          <a:lstStyle/>
          <a:p>
            <a:r>
              <a:rPr lang="en-SE" dirty="0"/>
              <a:t>Domain Driven Design - Context Map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DC33D65-29DA-5396-551D-75EF7D8187A8}"/>
              </a:ext>
            </a:extLst>
          </p:cNvPr>
          <p:cNvSpPr/>
          <p:nvPr/>
        </p:nvSpPr>
        <p:spPr>
          <a:xfrm>
            <a:off x="711201" y="1320800"/>
            <a:ext cx="3736622" cy="356728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8B3B07B-6C1F-BBB6-5E4B-B38C9A986384}"/>
              </a:ext>
            </a:extLst>
          </p:cNvPr>
          <p:cNvSpPr/>
          <p:nvPr/>
        </p:nvSpPr>
        <p:spPr>
          <a:xfrm>
            <a:off x="8115425" y="942975"/>
            <a:ext cx="2839156" cy="269204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45C3007-F735-355D-8A99-1EBCD1BF94C9}"/>
              </a:ext>
            </a:extLst>
          </p:cNvPr>
          <p:cNvSpPr/>
          <p:nvPr/>
        </p:nvSpPr>
        <p:spPr>
          <a:xfrm>
            <a:off x="5682025" y="3701377"/>
            <a:ext cx="2731912" cy="252306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30879DE-03D2-EB58-AB0A-CF088BA431E9}"/>
              </a:ext>
            </a:extLst>
          </p:cNvPr>
          <p:cNvSpPr txBox="1"/>
          <p:nvPr/>
        </p:nvSpPr>
        <p:spPr>
          <a:xfrm>
            <a:off x="1697864" y="4888089"/>
            <a:ext cx="1763303" cy="64633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SE" dirty="0"/>
              <a:t>Reservation</a:t>
            </a:r>
          </a:p>
          <a:p>
            <a:pPr algn="ctr"/>
            <a:r>
              <a:rPr lang="en-SE" dirty="0"/>
              <a:t>core sub-domain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E40E4C2-1C17-6D17-AD4E-25637AC7D7EA}"/>
              </a:ext>
            </a:extLst>
          </p:cNvPr>
          <p:cNvSpPr txBox="1"/>
          <p:nvPr/>
        </p:nvSpPr>
        <p:spPr>
          <a:xfrm>
            <a:off x="8413937" y="3635022"/>
            <a:ext cx="224213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SE" dirty="0"/>
              <a:t>Payments</a:t>
            </a:r>
          </a:p>
          <a:p>
            <a:pPr algn="ctr"/>
            <a:r>
              <a:rPr lang="en-SE" dirty="0"/>
              <a:t>generic sub-domain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4B5A391-A70B-1FD6-9FAB-C3A8D53CDE68}"/>
              </a:ext>
            </a:extLst>
          </p:cNvPr>
          <p:cNvSpPr txBox="1"/>
          <p:nvPr/>
        </p:nvSpPr>
        <p:spPr>
          <a:xfrm>
            <a:off x="5736737" y="6224443"/>
            <a:ext cx="262248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SE" dirty="0"/>
              <a:t>Security</a:t>
            </a:r>
          </a:p>
          <a:p>
            <a:pPr algn="ctr"/>
            <a:r>
              <a:rPr lang="en-SE" dirty="0"/>
              <a:t>supporting sub-domain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66231A6-8B3A-2591-FF72-B26F6484FBC2}"/>
              </a:ext>
            </a:extLst>
          </p:cNvPr>
          <p:cNvSpPr/>
          <p:nvPr/>
        </p:nvSpPr>
        <p:spPr>
          <a:xfrm>
            <a:off x="1202677" y="1487375"/>
            <a:ext cx="1913056" cy="182026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1400" dirty="0"/>
              <a:t>Reservation</a:t>
            </a:r>
            <a:endParaRPr lang="en-SE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0894A69-A76E-C2A3-8C49-A9EF5AF3F63A}"/>
              </a:ext>
            </a:extLst>
          </p:cNvPr>
          <p:cNvSpPr/>
          <p:nvPr/>
        </p:nvSpPr>
        <p:spPr>
          <a:xfrm>
            <a:off x="2087740" y="3241342"/>
            <a:ext cx="1519469" cy="143368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1400" dirty="0"/>
              <a:t>Display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7148DE1-B74D-A5E8-07BA-44D20077215E}"/>
              </a:ext>
            </a:extLst>
          </p:cNvPr>
          <p:cNvSpPr/>
          <p:nvPr/>
        </p:nvSpPr>
        <p:spPr>
          <a:xfrm>
            <a:off x="6137140" y="3932831"/>
            <a:ext cx="1289333" cy="114717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1400" dirty="0"/>
              <a:t>User </a:t>
            </a:r>
            <a:r>
              <a:rPr lang="en-SE" sz="1400" dirty="0" err="1"/>
              <a:t>Mgmt</a:t>
            </a:r>
            <a:endParaRPr lang="en-SE" sz="1400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1D09F77-502A-DE36-45EC-B5141A2F88FD}"/>
              </a:ext>
            </a:extLst>
          </p:cNvPr>
          <p:cNvSpPr/>
          <p:nvPr/>
        </p:nvSpPr>
        <p:spPr>
          <a:xfrm>
            <a:off x="6753435" y="5017991"/>
            <a:ext cx="1128154" cy="102156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1400" dirty="0"/>
              <a:t>Audit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C54BE32-98DC-BE48-2D6A-89B78B29E171}"/>
              </a:ext>
            </a:extLst>
          </p:cNvPr>
          <p:cNvSpPr/>
          <p:nvPr/>
        </p:nvSpPr>
        <p:spPr>
          <a:xfrm>
            <a:off x="8578474" y="1378863"/>
            <a:ext cx="1913056" cy="182026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1400" dirty="0"/>
              <a:t>Payments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4D2CD5D-CE59-CDD8-14BB-FE69EDFFA3A9}"/>
              </a:ext>
            </a:extLst>
          </p:cNvPr>
          <p:cNvCxnSpPr>
            <a:cxnSpLocks/>
          </p:cNvCxnSpPr>
          <p:nvPr/>
        </p:nvCxnSpPr>
        <p:spPr>
          <a:xfrm flipV="1">
            <a:off x="4405345" y="2431009"/>
            <a:ext cx="3667600" cy="1792"/>
          </a:xfrm>
          <a:prstGeom prst="straightConnector1">
            <a:avLst/>
          </a:prstGeom>
          <a:ln w="19050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DB21BA14-4A5E-0F93-C5DA-624F63AEB1BB}"/>
              </a:ext>
            </a:extLst>
          </p:cNvPr>
          <p:cNvSpPr txBox="1"/>
          <p:nvPr/>
        </p:nvSpPr>
        <p:spPr>
          <a:xfrm>
            <a:off x="5902915" y="2155274"/>
            <a:ext cx="714940" cy="26161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SE" sz="1100" dirty="0"/>
              <a:t>Conformist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091C43A-AD48-A0D5-E40F-79549E2751FC}"/>
              </a:ext>
            </a:extLst>
          </p:cNvPr>
          <p:cNvSpPr txBox="1"/>
          <p:nvPr/>
        </p:nvSpPr>
        <p:spPr>
          <a:xfrm>
            <a:off x="4386538" y="2156301"/>
            <a:ext cx="302365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SE" sz="1100" dirty="0"/>
              <a:t>U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788F5C4-1D6E-E7E6-1D6B-3D30BFA7A3F2}"/>
              </a:ext>
            </a:extLst>
          </p:cNvPr>
          <p:cNvSpPr txBox="1"/>
          <p:nvPr/>
        </p:nvSpPr>
        <p:spPr>
          <a:xfrm>
            <a:off x="7832697" y="2158192"/>
            <a:ext cx="97784" cy="26161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SE" sz="1100" dirty="0"/>
              <a:t>D</a:t>
            </a:r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id="{0297F177-996E-44CF-B3DD-D5FE2313AA83}"/>
              </a:ext>
            </a:extLst>
          </p:cNvPr>
          <p:cNvSpPr/>
          <p:nvPr/>
        </p:nvSpPr>
        <p:spPr>
          <a:xfrm>
            <a:off x="2671897" y="2477769"/>
            <a:ext cx="977792" cy="959114"/>
          </a:xfrm>
          <a:prstGeom prst="arc">
            <a:avLst>
              <a:gd name="adj1" fmla="val 16200000"/>
              <a:gd name="adj2" fmla="val 3915810"/>
            </a:avLst>
          </a:prstGeom>
          <a:ln w="19050" cap="rnd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75117D7-C846-1D58-DB87-412509EAD2AD}"/>
              </a:ext>
            </a:extLst>
          </p:cNvPr>
          <p:cNvSpPr txBox="1"/>
          <p:nvPr/>
        </p:nvSpPr>
        <p:spPr>
          <a:xfrm>
            <a:off x="3709508" y="2790589"/>
            <a:ext cx="1149354" cy="26161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SE" sz="1100" dirty="0"/>
              <a:t>customer supplier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F03BB73-CA10-A1F4-7B3B-F5E00732B5DA}"/>
              </a:ext>
            </a:extLst>
          </p:cNvPr>
          <p:cNvCxnSpPr/>
          <p:nvPr/>
        </p:nvCxnSpPr>
        <p:spPr>
          <a:xfrm>
            <a:off x="4383446" y="3699585"/>
            <a:ext cx="1497570" cy="579976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F541D62-DE66-F583-2ABF-951DA310652E}"/>
              </a:ext>
            </a:extLst>
          </p:cNvPr>
          <p:cNvSpPr txBox="1"/>
          <p:nvPr/>
        </p:nvSpPr>
        <p:spPr>
          <a:xfrm rot="1136578">
            <a:off x="4632015" y="3685023"/>
            <a:ext cx="1290418" cy="26161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SE" sz="1100" dirty="0"/>
              <a:t>Published Language</a:t>
            </a:r>
          </a:p>
        </p:txBody>
      </p:sp>
      <p:cxnSp>
        <p:nvCxnSpPr>
          <p:cNvPr id="2" name="Connector: Curved 1">
            <a:extLst>
              <a:ext uri="{FF2B5EF4-FFF2-40B4-BE49-F238E27FC236}">
                <a16:creationId xmlns:a16="http://schemas.microsoft.com/office/drawing/2014/main" id="{CF1BB5E7-044D-004F-EF0A-B7AB7E8DF65B}"/>
              </a:ext>
            </a:extLst>
          </p:cNvPr>
          <p:cNvCxnSpPr>
            <a:cxnSpLocks/>
          </p:cNvCxnSpPr>
          <p:nvPr/>
        </p:nvCxnSpPr>
        <p:spPr>
          <a:xfrm rot="10800000" flipV="1">
            <a:off x="2912293" y="1201457"/>
            <a:ext cx="1158656" cy="596029"/>
          </a:xfrm>
          <a:prstGeom prst="curvedConnector3">
            <a:avLst>
              <a:gd name="adj1" fmla="val 101351"/>
            </a:avLst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6589C1C-7714-F930-2F18-50604C525546}"/>
              </a:ext>
            </a:extLst>
          </p:cNvPr>
          <p:cNvSpPr txBox="1"/>
          <p:nvPr/>
        </p:nvSpPr>
        <p:spPr>
          <a:xfrm>
            <a:off x="4079227" y="1028580"/>
            <a:ext cx="3254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1200" dirty="0">
                <a:solidFill>
                  <a:schemeClr val="accent5"/>
                </a:solidFill>
              </a:rPr>
              <a:t>Bounded context</a:t>
            </a:r>
            <a:endParaRPr lang="en-SE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96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2E54F4E-D721-5E6E-87CC-525DDF32FABD}"/>
              </a:ext>
            </a:extLst>
          </p:cNvPr>
          <p:cNvGrpSpPr/>
          <p:nvPr/>
        </p:nvGrpSpPr>
        <p:grpSpPr>
          <a:xfrm>
            <a:off x="434671" y="1770269"/>
            <a:ext cx="2504661" cy="3317463"/>
            <a:chOff x="538127" y="2367719"/>
            <a:chExt cx="2504661" cy="331746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E89CA1A-0E94-DBFC-E3E8-080CDA18BF1F}"/>
                </a:ext>
              </a:extLst>
            </p:cNvPr>
            <p:cNvSpPr/>
            <p:nvPr/>
          </p:nvSpPr>
          <p:spPr>
            <a:xfrm>
              <a:off x="1058424" y="2367719"/>
              <a:ext cx="1464066" cy="902255"/>
            </a:xfrm>
            <a:prstGeom prst="rect">
              <a:avLst/>
            </a:prstGeom>
            <a:solidFill>
              <a:srgbClr val="3A8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sv-SE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Domain Ownership</a:t>
              </a:r>
              <a:endParaRPr lang="en-S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Graphic 6" descr="Greek Pillar with solid fill">
              <a:extLst>
                <a:ext uri="{FF2B5EF4-FFF2-40B4-BE49-F238E27FC236}">
                  <a16:creationId xmlns:a16="http://schemas.microsoft.com/office/drawing/2014/main" id="{FF4BD094-F721-4BCE-CC46-5A0EEE9007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38127" y="3180521"/>
              <a:ext cx="2504661" cy="2504661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600E958-AF5E-ADC7-0C5A-CA3CA67E8652}"/>
              </a:ext>
            </a:extLst>
          </p:cNvPr>
          <p:cNvGrpSpPr/>
          <p:nvPr/>
        </p:nvGrpSpPr>
        <p:grpSpPr>
          <a:xfrm>
            <a:off x="3374003" y="1770269"/>
            <a:ext cx="2504661" cy="3317463"/>
            <a:chOff x="3254822" y="2367718"/>
            <a:chExt cx="2504661" cy="331746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9EFBF82-6043-62D6-B7F4-C469D467F1B8}"/>
                </a:ext>
              </a:extLst>
            </p:cNvPr>
            <p:cNvSpPr/>
            <p:nvPr/>
          </p:nvSpPr>
          <p:spPr>
            <a:xfrm>
              <a:off x="3775119" y="2367718"/>
              <a:ext cx="1464066" cy="902255"/>
            </a:xfrm>
            <a:prstGeom prst="rect">
              <a:avLst/>
            </a:prstGeom>
            <a:solidFill>
              <a:srgbClr val="3A8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sv-SE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Data as a Product</a:t>
              </a:r>
              <a:endParaRPr lang="en-S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Graphic 7" descr="Greek Pillar with solid fill">
              <a:extLst>
                <a:ext uri="{FF2B5EF4-FFF2-40B4-BE49-F238E27FC236}">
                  <a16:creationId xmlns:a16="http://schemas.microsoft.com/office/drawing/2014/main" id="{CD842188-BA79-8FBC-C16C-B75AE4F33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254822" y="3180520"/>
              <a:ext cx="2504661" cy="2504661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6CB734D-DA23-CCA5-1F0D-190C224F30A0}"/>
              </a:ext>
            </a:extLst>
          </p:cNvPr>
          <p:cNvGrpSpPr/>
          <p:nvPr/>
        </p:nvGrpSpPr>
        <p:grpSpPr>
          <a:xfrm>
            <a:off x="6313335" y="1770269"/>
            <a:ext cx="2504661" cy="3317463"/>
            <a:chOff x="6279780" y="2367717"/>
            <a:chExt cx="2504661" cy="331746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FC43ABB-EA2C-6713-0092-4DAEB5574B7A}"/>
                </a:ext>
              </a:extLst>
            </p:cNvPr>
            <p:cNvSpPr/>
            <p:nvPr/>
          </p:nvSpPr>
          <p:spPr>
            <a:xfrm>
              <a:off x="6800077" y="2367717"/>
              <a:ext cx="1464066" cy="902255"/>
            </a:xfrm>
            <a:prstGeom prst="rect">
              <a:avLst/>
            </a:prstGeom>
            <a:solidFill>
              <a:srgbClr val="3A8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sv-SE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Self Serve Data Platforms</a:t>
              </a:r>
              <a:endParaRPr lang="en-S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Graphic 8" descr="Greek Pillar with solid fill">
              <a:extLst>
                <a:ext uri="{FF2B5EF4-FFF2-40B4-BE49-F238E27FC236}">
                  <a16:creationId xmlns:a16="http://schemas.microsoft.com/office/drawing/2014/main" id="{8873D1CF-4F06-6612-739F-169CAA092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279780" y="3180519"/>
              <a:ext cx="2504661" cy="2504661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11CE40D-CF1B-1221-8DBA-069294F8463F}"/>
              </a:ext>
            </a:extLst>
          </p:cNvPr>
          <p:cNvGrpSpPr/>
          <p:nvPr/>
        </p:nvGrpSpPr>
        <p:grpSpPr>
          <a:xfrm>
            <a:off x="9252667" y="1770269"/>
            <a:ext cx="2504661" cy="3317462"/>
            <a:chOff x="9022498" y="2367717"/>
            <a:chExt cx="2504661" cy="331746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36EDA27-C3BB-5DDF-F563-984EE45C8146}"/>
                </a:ext>
              </a:extLst>
            </p:cNvPr>
            <p:cNvSpPr/>
            <p:nvPr/>
          </p:nvSpPr>
          <p:spPr>
            <a:xfrm>
              <a:off x="9542796" y="2367717"/>
              <a:ext cx="1464066" cy="902255"/>
            </a:xfrm>
            <a:prstGeom prst="rect">
              <a:avLst/>
            </a:prstGeom>
            <a:solidFill>
              <a:srgbClr val="3A8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sv-SE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Federated Governance</a:t>
              </a:r>
              <a:endParaRPr lang="en-S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Graphic 9" descr="Greek Pillar with solid fill">
              <a:extLst>
                <a:ext uri="{FF2B5EF4-FFF2-40B4-BE49-F238E27FC236}">
                  <a16:creationId xmlns:a16="http://schemas.microsoft.com/office/drawing/2014/main" id="{D646A865-C0F8-9CB6-1468-D4D392227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022498" y="3180518"/>
              <a:ext cx="2504661" cy="25046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3834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2E54F4E-D721-5E6E-87CC-525DDF32FABD}"/>
              </a:ext>
            </a:extLst>
          </p:cNvPr>
          <p:cNvGrpSpPr/>
          <p:nvPr/>
        </p:nvGrpSpPr>
        <p:grpSpPr>
          <a:xfrm>
            <a:off x="4843670" y="1770269"/>
            <a:ext cx="2504661" cy="3317463"/>
            <a:chOff x="538127" y="2367719"/>
            <a:chExt cx="2504661" cy="331746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E89CA1A-0E94-DBFC-E3E8-080CDA18BF1F}"/>
                </a:ext>
              </a:extLst>
            </p:cNvPr>
            <p:cNvSpPr/>
            <p:nvPr/>
          </p:nvSpPr>
          <p:spPr>
            <a:xfrm>
              <a:off x="1058424" y="2367719"/>
              <a:ext cx="1464066" cy="902255"/>
            </a:xfrm>
            <a:prstGeom prst="rect">
              <a:avLst/>
            </a:prstGeom>
            <a:solidFill>
              <a:srgbClr val="3A8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SE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Data as a Product</a:t>
              </a:r>
            </a:p>
          </p:txBody>
        </p:sp>
        <p:pic>
          <p:nvPicPr>
            <p:cNvPr id="7" name="Graphic 6" descr="Greek Pillar with solid fill">
              <a:extLst>
                <a:ext uri="{FF2B5EF4-FFF2-40B4-BE49-F238E27FC236}">
                  <a16:creationId xmlns:a16="http://schemas.microsoft.com/office/drawing/2014/main" id="{FF4BD094-F721-4BCE-CC46-5A0EEE9007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38127" y="3180521"/>
              <a:ext cx="2504661" cy="25046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42913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E4B70-78C3-1CFB-D5B2-4898A74098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66244"/>
            <a:ext cx="9144000" cy="925513"/>
          </a:xfrm>
        </p:spPr>
        <p:txBody>
          <a:bodyPr>
            <a:normAutofit/>
          </a:bodyPr>
          <a:lstStyle/>
          <a:p>
            <a:endParaRPr lang="en-IN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50B322-0422-7250-F9CD-5314C38289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99753"/>
            <a:ext cx="9144000" cy="2182536"/>
          </a:xfrm>
        </p:spPr>
        <p:txBody>
          <a:bodyPr>
            <a:normAutofit fontScale="85000" lnSpcReduction="20000"/>
          </a:bodyPr>
          <a:lstStyle/>
          <a:p>
            <a:r>
              <a:rPr lang="en-IN" b="1" dirty="0"/>
              <a:t>A Paradigm Shift in Data Management </a:t>
            </a:r>
            <a:endParaRPr lang="en-SE" b="1" dirty="0"/>
          </a:p>
          <a:p>
            <a:r>
              <a:rPr lang="en-SE" b="1" dirty="0"/>
              <a:t>(</a:t>
            </a:r>
            <a:r>
              <a:rPr lang="en-SE" dirty="0"/>
              <a:t>Applied DevOps to the world of Data Analytics)</a:t>
            </a:r>
          </a:p>
          <a:p>
            <a:endParaRPr lang="en-SE" dirty="0"/>
          </a:p>
          <a:p>
            <a:r>
              <a:rPr lang="en-SE" dirty="0"/>
              <a:t>Anurag Kale</a:t>
            </a:r>
          </a:p>
          <a:p>
            <a:r>
              <a:rPr lang="en-SE" dirty="0"/>
              <a:t>Cloud and Data Architect at </a:t>
            </a:r>
            <a:r>
              <a:rPr lang="en-SE" dirty="0" err="1"/>
              <a:t>Aurobay</a:t>
            </a:r>
            <a:r>
              <a:rPr lang="en-SE" dirty="0"/>
              <a:t> Sweden AB</a:t>
            </a:r>
          </a:p>
          <a:p>
            <a:r>
              <a:rPr lang="en-SE" dirty="0"/>
              <a:t>AWS D</a:t>
            </a:r>
            <a:r>
              <a:rPr lang="sv-SE" dirty="0"/>
              <a:t>a</a:t>
            </a:r>
            <a:r>
              <a:rPr lang="en-SE" dirty="0"/>
              <a:t>ta Hero | Gothenburg, Sweden</a:t>
            </a:r>
          </a:p>
        </p:txBody>
      </p:sp>
    </p:spTree>
    <p:extLst>
      <p:ext uri="{BB962C8B-B14F-4D97-AF65-F5344CB8AC3E}">
        <p14:creationId xmlns:p14="http://schemas.microsoft.com/office/powerpoint/2010/main" val="3859636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6C3D7-451F-95EF-97E6-4B069F9E7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4096"/>
            <a:ext cx="10515600" cy="664777"/>
          </a:xfrm>
        </p:spPr>
        <p:txBody>
          <a:bodyPr>
            <a:normAutofit fontScale="90000"/>
          </a:bodyPr>
          <a:lstStyle/>
          <a:p>
            <a:r>
              <a:rPr lang="en-SE" dirty="0"/>
              <a:t>Domain Ownership - 2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E8C466-0F8A-4319-750E-2F9ED42DBBF9}"/>
              </a:ext>
            </a:extLst>
          </p:cNvPr>
          <p:cNvSpPr/>
          <p:nvPr/>
        </p:nvSpPr>
        <p:spPr>
          <a:xfrm>
            <a:off x="1678413" y="1475533"/>
            <a:ext cx="1307804" cy="572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SE" sz="1200" dirty="0">
                <a:solidFill>
                  <a:schemeClr val="tx2"/>
                </a:solidFill>
                <a:cs typeface="Times New Roman" panose="02020603050405020304" pitchFamily="18" charset="0"/>
              </a:rPr>
              <a:t>Application1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DCDD77-EE12-53F2-0E09-26D0E4FAA138}"/>
              </a:ext>
            </a:extLst>
          </p:cNvPr>
          <p:cNvSpPr/>
          <p:nvPr/>
        </p:nvSpPr>
        <p:spPr>
          <a:xfrm>
            <a:off x="1678413" y="2588680"/>
            <a:ext cx="1307804" cy="572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SE" sz="1200" dirty="0">
                <a:solidFill>
                  <a:schemeClr val="tx2"/>
                </a:solidFill>
                <a:cs typeface="Times New Roman" panose="02020603050405020304" pitchFamily="18" charset="0"/>
              </a:rPr>
              <a:t>Application 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7D504F-77B7-DF3F-A874-85FABD8BA8C7}"/>
              </a:ext>
            </a:extLst>
          </p:cNvPr>
          <p:cNvSpPr/>
          <p:nvPr/>
        </p:nvSpPr>
        <p:spPr>
          <a:xfrm>
            <a:off x="1680245" y="3701827"/>
            <a:ext cx="1307804" cy="572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SE" sz="1200" dirty="0">
                <a:solidFill>
                  <a:schemeClr val="tx2"/>
                </a:solidFill>
                <a:cs typeface="Times New Roman" panose="02020603050405020304" pitchFamily="18" charset="0"/>
              </a:rPr>
              <a:t>Application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906F90-2074-6192-C766-18406E22B8F4}"/>
              </a:ext>
            </a:extLst>
          </p:cNvPr>
          <p:cNvSpPr/>
          <p:nvPr/>
        </p:nvSpPr>
        <p:spPr>
          <a:xfrm>
            <a:off x="1668607" y="4795510"/>
            <a:ext cx="1307804" cy="572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SE" sz="1200" dirty="0">
                <a:solidFill>
                  <a:schemeClr val="tx2"/>
                </a:solidFill>
                <a:cs typeface="Times New Roman" panose="02020603050405020304" pitchFamily="18" charset="0"/>
              </a:rPr>
              <a:t>Application 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3EB1045-9B40-BC0E-A06D-343D54138B64}"/>
              </a:ext>
            </a:extLst>
          </p:cNvPr>
          <p:cNvCxnSpPr>
            <a:cxnSpLocks/>
          </p:cNvCxnSpPr>
          <p:nvPr/>
        </p:nvCxnSpPr>
        <p:spPr>
          <a:xfrm>
            <a:off x="2328934" y="4340665"/>
            <a:ext cx="0" cy="415586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7F039BC-5CD9-2FEE-F4E8-7F9408EAF9C4}"/>
              </a:ext>
            </a:extLst>
          </p:cNvPr>
          <p:cNvSpPr/>
          <p:nvPr/>
        </p:nvSpPr>
        <p:spPr>
          <a:xfrm>
            <a:off x="5597218" y="2677877"/>
            <a:ext cx="2200939" cy="14566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SE" sz="1200" dirty="0">
                <a:solidFill>
                  <a:schemeClr val="tx2"/>
                </a:solidFill>
                <a:cs typeface="Times New Roman" panose="02020603050405020304" pitchFamily="18" charset="0"/>
              </a:rPr>
              <a:t>DWH / Data Lakehouse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6468896-15E5-5BFC-E60E-512362CCCADA}"/>
              </a:ext>
            </a:extLst>
          </p:cNvPr>
          <p:cNvGrpSpPr/>
          <p:nvPr/>
        </p:nvGrpSpPr>
        <p:grpSpPr>
          <a:xfrm>
            <a:off x="5762490" y="2015980"/>
            <a:ext cx="1870394" cy="572700"/>
            <a:chOff x="3790506" y="1304075"/>
            <a:chExt cx="1870394" cy="572700"/>
          </a:xfrm>
          <a:solidFill>
            <a:schemeClr val="accent4"/>
          </a:solidFill>
        </p:grpSpPr>
        <p:pic>
          <p:nvPicPr>
            <p:cNvPr id="10" name="Graphic 9" descr="User with solid fill">
              <a:extLst>
                <a:ext uri="{FF2B5EF4-FFF2-40B4-BE49-F238E27FC236}">
                  <a16:creationId xmlns:a16="http://schemas.microsoft.com/office/drawing/2014/main" id="{510C1DB7-58D0-AAAE-382B-6A6EC0AB6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790506" y="1304075"/>
              <a:ext cx="572700" cy="572700"/>
            </a:xfrm>
            <a:prstGeom prst="rect">
              <a:avLst/>
            </a:prstGeom>
          </p:spPr>
        </p:pic>
        <p:pic>
          <p:nvPicPr>
            <p:cNvPr id="11" name="Graphic 10" descr="User with solid fill">
              <a:extLst>
                <a:ext uri="{FF2B5EF4-FFF2-40B4-BE49-F238E27FC236}">
                  <a16:creationId xmlns:a16="http://schemas.microsoft.com/office/drawing/2014/main" id="{B28F7BBE-CA76-763F-F870-F0698E8743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39353" y="1304075"/>
              <a:ext cx="572700" cy="572700"/>
            </a:xfrm>
            <a:prstGeom prst="rect">
              <a:avLst/>
            </a:prstGeom>
          </p:spPr>
        </p:pic>
        <p:pic>
          <p:nvPicPr>
            <p:cNvPr id="12" name="Graphic 11" descr="User with solid fill">
              <a:extLst>
                <a:ext uri="{FF2B5EF4-FFF2-40B4-BE49-F238E27FC236}">
                  <a16:creationId xmlns:a16="http://schemas.microsoft.com/office/drawing/2014/main" id="{3709D9DD-3D06-273C-20CB-3733AA2EC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088200" y="1304075"/>
              <a:ext cx="572700" cy="572700"/>
            </a:xfrm>
            <a:prstGeom prst="rect">
              <a:avLst/>
            </a:prstGeom>
          </p:spPr>
        </p:pic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2D0071C-03C6-FE99-97C5-1AF9ED2FB2A6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2986217" y="1761883"/>
            <a:ext cx="2609169" cy="1110544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B8CFA9D-EED9-2A34-E197-C91D09221809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2976411" y="3973920"/>
            <a:ext cx="2609169" cy="110794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7516650-FA08-D58E-9F10-9F662ACB78C9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2986217" y="2875030"/>
            <a:ext cx="2609169" cy="35967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B4023FE-22E0-96FC-5198-87EFEC7FC978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2988049" y="3669522"/>
            <a:ext cx="2607337" cy="318655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5CCB5D1-E32A-5E8B-260A-6B8AFD43D2B9}"/>
              </a:ext>
            </a:extLst>
          </p:cNvPr>
          <p:cNvSpPr txBox="1"/>
          <p:nvPr/>
        </p:nvSpPr>
        <p:spPr>
          <a:xfrm rot="1399143">
            <a:off x="4050142" y="2178118"/>
            <a:ext cx="7390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900" dirty="0">
                <a:solidFill>
                  <a:schemeClr val="tx2"/>
                </a:solidFill>
                <a:cs typeface="Times New Roman" panose="02020603050405020304" pitchFamily="18" charset="0"/>
              </a:rPr>
              <a:t>ETL/ELT</a:t>
            </a:r>
          </a:p>
        </p:txBody>
      </p:sp>
      <p:sp>
        <p:nvSpPr>
          <p:cNvPr id="18" name="Scroll: Vertical 17">
            <a:extLst>
              <a:ext uri="{FF2B5EF4-FFF2-40B4-BE49-F238E27FC236}">
                <a16:creationId xmlns:a16="http://schemas.microsoft.com/office/drawing/2014/main" id="{AD1090E1-CCA9-0A06-AE16-163DACF6D926}"/>
              </a:ext>
            </a:extLst>
          </p:cNvPr>
          <p:cNvSpPr/>
          <p:nvPr/>
        </p:nvSpPr>
        <p:spPr>
          <a:xfrm>
            <a:off x="9594564" y="1870097"/>
            <a:ext cx="893600" cy="840269"/>
          </a:xfrm>
          <a:prstGeom prst="verticalScroll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SE" sz="1000" dirty="0">
                <a:solidFill>
                  <a:schemeClr val="tx2"/>
                </a:solidFill>
                <a:cs typeface="Times New Roman" panose="02020603050405020304" pitchFamily="18" charset="0"/>
              </a:rPr>
              <a:t>Reports</a:t>
            </a:r>
            <a:endParaRPr lang="en-SE" sz="105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pic>
        <p:nvPicPr>
          <p:cNvPr id="19" name="Graphic 18" descr="Gauge with solid fill">
            <a:extLst>
              <a:ext uri="{FF2B5EF4-FFF2-40B4-BE49-F238E27FC236}">
                <a16:creationId xmlns:a16="http://schemas.microsoft.com/office/drawing/2014/main" id="{D6E87CEE-BA47-02AF-812A-964C62BB61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67456" y="2876391"/>
            <a:ext cx="914400" cy="914400"/>
          </a:xfrm>
          <a:prstGeom prst="rect">
            <a:avLst/>
          </a:prstGeom>
        </p:spPr>
      </p:pic>
      <p:pic>
        <p:nvPicPr>
          <p:cNvPr id="20" name="Picture 19" descr="Girl working on a machine">
            <a:extLst>
              <a:ext uri="{FF2B5EF4-FFF2-40B4-BE49-F238E27FC236}">
                <a16:creationId xmlns:a16="http://schemas.microsoft.com/office/drawing/2014/main" id="{974FD738-D1E9-3671-7A59-FE4026E938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12266" y="4134538"/>
            <a:ext cx="858196" cy="572700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5B6EA39-C0E5-821E-4CBA-648CF3FCEEA9}"/>
              </a:ext>
            </a:extLst>
          </p:cNvPr>
          <p:cNvCxnSpPr>
            <a:cxnSpLocks/>
          </p:cNvCxnSpPr>
          <p:nvPr/>
        </p:nvCxnSpPr>
        <p:spPr>
          <a:xfrm>
            <a:off x="8028505" y="3406974"/>
            <a:ext cx="1233377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99324F8-FF9A-A7EB-D40F-98532A853B05}"/>
              </a:ext>
            </a:extLst>
          </p:cNvPr>
          <p:cNvSpPr txBox="1"/>
          <p:nvPr/>
        </p:nvSpPr>
        <p:spPr>
          <a:xfrm>
            <a:off x="9587130" y="3613761"/>
            <a:ext cx="85819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700" dirty="0">
                <a:solidFill>
                  <a:schemeClr val="tx2"/>
                </a:solidFill>
                <a:cs typeface="Times New Roman" panose="02020603050405020304" pitchFamily="18" charset="0"/>
              </a:rPr>
              <a:t>Dashboards</a:t>
            </a:r>
            <a:endParaRPr lang="en-SE" sz="9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270B126-27E0-62EE-6241-3B9FE5BF60DD}"/>
              </a:ext>
            </a:extLst>
          </p:cNvPr>
          <p:cNvSpPr txBox="1"/>
          <p:nvPr/>
        </p:nvSpPr>
        <p:spPr>
          <a:xfrm>
            <a:off x="9567456" y="4717211"/>
            <a:ext cx="955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800" dirty="0">
                <a:solidFill>
                  <a:schemeClr val="tx2"/>
                </a:solidFill>
                <a:cs typeface="Times New Roman" panose="02020603050405020304" pitchFamily="18" charset="0"/>
              </a:rPr>
              <a:t>Machine Learning</a:t>
            </a:r>
            <a:endParaRPr lang="en-SE" sz="10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pic>
        <p:nvPicPr>
          <p:cNvPr id="25" name="Graphic 24" descr="User with solid fill">
            <a:extLst>
              <a:ext uri="{FF2B5EF4-FFF2-40B4-BE49-F238E27FC236}">
                <a16:creationId xmlns:a16="http://schemas.microsoft.com/office/drawing/2014/main" id="{D8CC6124-885C-1975-F017-499666C9F2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2490" y="4237717"/>
            <a:ext cx="572700" cy="572700"/>
          </a:xfrm>
          <a:prstGeom prst="rect">
            <a:avLst/>
          </a:prstGeom>
        </p:spPr>
      </p:pic>
      <p:pic>
        <p:nvPicPr>
          <p:cNvPr id="26" name="Graphic 25" descr="User with solid fill">
            <a:extLst>
              <a:ext uri="{FF2B5EF4-FFF2-40B4-BE49-F238E27FC236}">
                <a16:creationId xmlns:a16="http://schemas.microsoft.com/office/drawing/2014/main" id="{68DA679E-997C-7B85-7A16-F00D9628F7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11337" y="4237717"/>
            <a:ext cx="572700" cy="572700"/>
          </a:xfrm>
          <a:prstGeom prst="rect">
            <a:avLst/>
          </a:prstGeom>
        </p:spPr>
      </p:pic>
      <p:pic>
        <p:nvPicPr>
          <p:cNvPr id="27" name="Graphic 26" descr="User with solid fill">
            <a:extLst>
              <a:ext uri="{FF2B5EF4-FFF2-40B4-BE49-F238E27FC236}">
                <a16:creationId xmlns:a16="http://schemas.microsoft.com/office/drawing/2014/main" id="{22010239-AC58-58D5-2BB5-0DE90E0BA7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60184" y="4237717"/>
            <a:ext cx="572700" cy="5727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99297F0F-6E1D-6C84-49DA-34C0D8AE1AE7}"/>
              </a:ext>
            </a:extLst>
          </p:cNvPr>
          <p:cNvSpPr txBox="1"/>
          <p:nvPr/>
        </p:nvSpPr>
        <p:spPr>
          <a:xfrm>
            <a:off x="5595110" y="4795510"/>
            <a:ext cx="22009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1000" dirty="0">
                <a:solidFill>
                  <a:schemeClr val="tx2"/>
                </a:solidFill>
              </a:rPr>
              <a:t>Data Engineers, ETL Developers,</a:t>
            </a:r>
          </a:p>
          <a:p>
            <a:pPr algn="ctr"/>
            <a:r>
              <a:rPr lang="en-SE" sz="1000" dirty="0">
                <a:solidFill>
                  <a:schemeClr val="tx2"/>
                </a:solidFill>
              </a:rPr>
              <a:t>BI Developers, Data Analysts, Data Architects etc</a:t>
            </a:r>
          </a:p>
        </p:txBody>
      </p:sp>
      <p:cxnSp>
        <p:nvCxnSpPr>
          <p:cNvPr id="46" name="Connector: Curved 45">
            <a:extLst>
              <a:ext uri="{FF2B5EF4-FFF2-40B4-BE49-F238E27FC236}">
                <a16:creationId xmlns:a16="http://schemas.microsoft.com/office/drawing/2014/main" id="{03F64D59-A406-7BE0-6FD3-22D0CC9D71C9}"/>
              </a:ext>
            </a:extLst>
          </p:cNvPr>
          <p:cNvCxnSpPr>
            <a:cxnSpLocks/>
          </p:cNvCxnSpPr>
          <p:nvPr/>
        </p:nvCxnSpPr>
        <p:spPr>
          <a:xfrm rot="10800000" flipV="1">
            <a:off x="3869046" y="1475532"/>
            <a:ext cx="1158656" cy="596029"/>
          </a:xfrm>
          <a:prstGeom prst="curvedConnector3">
            <a:avLst>
              <a:gd name="adj1" fmla="val 101351"/>
            </a:avLst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F70307E1-8834-3D85-6C26-35B87A38EC5F}"/>
              </a:ext>
            </a:extLst>
          </p:cNvPr>
          <p:cNvSpPr txBox="1"/>
          <p:nvPr/>
        </p:nvSpPr>
        <p:spPr>
          <a:xfrm>
            <a:off x="5035980" y="1302655"/>
            <a:ext cx="3254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1200" dirty="0">
                <a:solidFill>
                  <a:schemeClr val="accent5"/>
                </a:solidFill>
              </a:rPr>
              <a:t>Brittle, Ops heavy </a:t>
            </a:r>
            <a:r>
              <a:rPr lang="en-SE" sz="1200" dirty="0">
                <a:solidFill>
                  <a:schemeClr val="accent2"/>
                </a:solidFill>
              </a:rPr>
              <a:t>– product responsibility</a:t>
            </a:r>
          </a:p>
        </p:txBody>
      </p:sp>
      <p:cxnSp>
        <p:nvCxnSpPr>
          <p:cNvPr id="54" name="Connector: Curved 53">
            <a:extLst>
              <a:ext uri="{FF2B5EF4-FFF2-40B4-BE49-F238E27FC236}">
                <a16:creationId xmlns:a16="http://schemas.microsoft.com/office/drawing/2014/main" id="{349A7011-1666-C557-B61B-99B77E055060}"/>
              </a:ext>
            </a:extLst>
          </p:cNvPr>
          <p:cNvCxnSpPr>
            <a:cxnSpLocks/>
            <a:endCxn id="40" idx="2"/>
          </p:cNvCxnSpPr>
          <p:nvPr/>
        </p:nvCxnSpPr>
        <p:spPr>
          <a:xfrm rot="10800000">
            <a:off x="6695580" y="5349508"/>
            <a:ext cx="1285672" cy="606618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9D0BC304-6ED1-0E6C-81CB-270416176380}"/>
              </a:ext>
            </a:extLst>
          </p:cNvPr>
          <p:cNvSpPr txBox="1"/>
          <p:nvPr/>
        </p:nvSpPr>
        <p:spPr>
          <a:xfrm>
            <a:off x="7981252" y="5817627"/>
            <a:ext cx="1770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1200" dirty="0">
                <a:solidFill>
                  <a:schemeClr val="accent2"/>
                </a:solidFill>
              </a:rPr>
              <a:t>Enablers</a:t>
            </a:r>
            <a:r>
              <a:rPr lang="en-SE" sz="1200" dirty="0">
                <a:solidFill>
                  <a:schemeClr val="accent5"/>
                </a:solidFill>
              </a:rPr>
              <a:t>, gatekeepers</a:t>
            </a:r>
          </a:p>
        </p:txBody>
      </p:sp>
      <p:cxnSp>
        <p:nvCxnSpPr>
          <p:cNvPr id="57" name="Connector: Curved 56">
            <a:extLst>
              <a:ext uri="{FF2B5EF4-FFF2-40B4-BE49-F238E27FC236}">
                <a16:creationId xmlns:a16="http://schemas.microsoft.com/office/drawing/2014/main" id="{367747FC-DC27-65AE-6EE5-3E5E89840F0A}"/>
              </a:ext>
            </a:extLst>
          </p:cNvPr>
          <p:cNvCxnSpPr>
            <a:cxnSpLocks/>
          </p:cNvCxnSpPr>
          <p:nvPr/>
        </p:nvCxnSpPr>
        <p:spPr>
          <a:xfrm rot="10800000">
            <a:off x="2324811" y="5448988"/>
            <a:ext cx="1285672" cy="606618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930B5A0E-FAE9-1A96-1C35-0D15BD01B32E}"/>
              </a:ext>
            </a:extLst>
          </p:cNvPr>
          <p:cNvSpPr txBox="1"/>
          <p:nvPr/>
        </p:nvSpPr>
        <p:spPr>
          <a:xfrm>
            <a:off x="3610483" y="5917107"/>
            <a:ext cx="3140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1200" dirty="0">
                <a:solidFill>
                  <a:schemeClr val="accent5"/>
                </a:solidFill>
              </a:rPr>
              <a:t>Can now freely </a:t>
            </a:r>
            <a:r>
              <a:rPr lang="en-SE" sz="1200" dirty="0">
                <a:solidFill>
                  <a:schemeClr val="accent2"/>
                </a:solidFill>
              </a:rPr>
              <a:t>EXPOSE</a:t>
            </a:r>
            <a:r>
              <a:rPr lang="en-SE" sz="1200" dirty="0">
                <a:solidFill>
                  <a:schemeClr val="accent5"/>
                </a:solidFill>
              </a:rPr>
              <a:t> data at their will</a:t>
            </a:r>
          </a:p>
        </p:txBody>
      </p:sp>
      <p:pic>
        <p:nvPicPr>
          <p:cNvPr id="28" name="Graphic 27" descr="User with solid fill">
            <a:extLst>
              <a:ext uri="{FF2B5EF4-FFF2-40B4-BE49-F238E27FC236}">
                <a16:creationId xmlns:a16="http://schemas.microsoft.com/office/drawing/2014/main" id="{47389BF1-6071-992C-4B38-163AFF201B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58273" y="1984684"/>
            <a:ext cx="572700" cy="5727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93CE089-4F23-802D-128B-AC40DE9F0D7C}"/>
              </a:ext>
            </a:extLst>
          </p:cNvPr>
          <p:cNvSpPr txBox="1"/>
          <p:nvPr/>
        </p:nvSpPr>
        <p:spPr>
          <a:xfrm>
            <a:off x="2997855" y="2528263"/>
            <a:ext cx="11901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1000" dirty="0">
                <a:solidFill>
                  <a:schemeClr val="accent2"/>
                </a:solidFill>
              </a:rPr>
              <a:t>Data Engineer/s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162FA82-95D4-C40A-4E20-4430C8395151}"/>
              </a:ext>
            </a:extLst>
          </p:cNvPr>
          <p:cNvSpPr/>
          <p:nvPr/>
        </p:nvSpPr>
        <p:spPr>
          <a:xfrm>
            <a:off x="4873486" y="2604053"/>
            <a:ext cx="2445026" cy="164989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dirty="0">
                <a:solidFill>
                  <a:schemeClr val="tx2"/>
                </a:solidFill>
              </a:rPr>
              <a:t>Change management is still a nightmare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E6761C70-A0B5-BF72-E3F8-90AAA679F667}"/>
              </a:ext>
            </a:extLst>
          </p:cNvPr>
          <p:cNvSpPr/>
          <p:nvPr/>
        </p:nvSpPr>
        <p:spPr>
          <a:xfrm>
            <a:off x="8532743" y="2604053"/>
            <a:ext cx="2445026" cy="164989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2"/>
                </a:solidFill>
              </a:rPr>
              <a:t>P</a:t>
            </a:r>
            <a:r>
              <a:rPr lang="en-SE" dirty="0" err="1">
                <a:solidFill>
                  <a:schemeClr val="tx2"/>
                </a:solidFill>
              </a:rPr>
              <a:t>roduct</a:t>
            </a:r>
            <a:r>
              <a:rPr lang="en-SE" dirty="0">
                <a:solidFill>
                  <a:schemeClr val="tx2"/>
                </a:solidFill>
              </a:rPr>
              <a:t> data </a:t>
            </a:r>
            <a:r>
              <a:rPr lang="en-SE" dirty="0" err="1">
                <a:solidFill>
                  <a:schemeClr val="tx2"/>
                </a:solidFill>
              </a:rPr>
              <a:t>knowle</a:t>
            </a:r>
            <a:r>
              <a:rPr lang="sv-SE" dirty="0">
                <a:solidFill>
                  <a:schemeClr val="tx2"/>
                </a:solidFill>
              </a:rPr>
              <a:t>d</a:t>
            </a:r>
            <a:r>
              <a:rPr lang="en-SE" dirty="0" err="1">
                <a:solidFill>
                  <a:schemeClr val="tx2"/>
                </a:solidFill>
              </a:rPr>
              <a:t>ge</a:t>
            </a:r>
            <a:r>
              <a:rPr lang="en-SE" dirty="0">
                <a:solidFill>
                  <a:schemeClr val="tx2"/>
                </a:solidFill>
              </a:rPr>
              <a:t> is not democratized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D5B5B52B-BB73-9458-8B63-380AC71790A9}"/>
              </a:ext>
            </a:extLst>
          </p:cNvPr>
          <p:cNvSpPr/>
          <p:nvPr/>
        </p:nvSpPr>
        <p:spPr>
          <a:xfrm>
            <a:off x="1214230" y="2604053"/>
            <a:ext cx="2445026" cy="164989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dirty="0">
                <a:solidFill>
                  <a:schemeClr val="tx2"/>
                </a:solidFill>
              </a:rPr>
              <a:t>Requires Product and Data Teams to sync before any changes</a:t>
            </a:r>
          </a:p>
        </p:txBody>
      </p:sp>
    </p:spTree>
    <p:extLst>
      <p:ext uri="{BB962C8B-B14F-4D97-AF65-F5344CB8AC3E}">
        <p14:creationId xmlns:p14="http://schemas.microsoft.com/office/powerpoint/2010/main" val="14756858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2A9E38D7-770F-BC6F-8275-63DEEC490617}"/>
              </a:ext>
            </a:extLst>
          </p:cNvPr>
          <p:cNvSpPr/>
          <p:nvPr/>
        </p:nvSpPr>
        <p:spPr>
          <a:xfrm>
            <a:off x="994177" y="3142650"/>
            <a:ext cx="1307804" cy="572700"/>
          </a:xfrm>
          <a:prstGeom prst="rect">
            <a:avLst/>
          </a:prstGeom>
          <a:solidFill>
            <a:srgbClr val="3A85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>
              <a:buClr>
                <a:srgbClr val="000000"/>
              </a:buClr>
            </a:pPr>
            <a:r>
              <a:rPr lang="en-SE" sz="1400" kern="0" dirty="0">
                <a:solidFill>
                  <a:schemeClr val="tx2"/>
                </a:solidFill>
                <a:cs typeface="Times New Roman" panose="02020603050405020304" pitchFamily="18" charset="0"/>
                <a:sym typeface="Arial"/>
              </a:rPr>
              <a:t>Application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322659B-37FD-A923-0E5B-36D71B9E878E}"/>
              </a:ext>
            </a:extLst>
          </p:cNvPr>
          <p:cNvSpPr/>
          <p:nvPr/>
        </p:nvSpPr>
        <p:spPr>
          <a:xfrm>
            <a:off x="5966637" y="3059182"/>
            <a:ext cx="2200939" cy="739636"/>
          </a:xfrm>
          <a:prstGeom prst="rect">
            <a:avLst/>
          </a:prstGeom>
          <a:solidFill>
            <a:srgbClr val="3A85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SE" sz="1400" kern="0" dirty="0">
                <a:solidFill>
                  <a:schemeClr val="tx2"/>
                </a:solidFill>
                <a:cs typeface="Times New Roman" panose="02020603050405020304" pitchFamily="18" charset="0"/>
                <a:sym typeface="Arial"/>
              </a:rPr>
              <a:t>DWH / Data Lakehouse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C1616C7-E751-25B6-8FF9-6C7223FE4613}"/>
              </a:ext>
            </a:extLst>
          </p:cNvPr>
          <p:cNvGrpSpPr/>
          <p:nvPr/>
        </p:nvGrpSpPr>
        <p:grpSpPr>
          <a:xfrm>
            <a:off x="6127253" y="3798818"/>
            <a:ext cx="1870394" cy="572700"/>
            <a:chOff x="5530905" y="3798818"/>
            <a:chExt cx="1870394" cy="572700"/>
          </a:xfrm>
        </p:grpSpPr>
        <p:pic>
          <p:nvPicPr>
            <p:cNvPr id="36" name="Graphic 35" descr="User with solid fill">
              <a:extLst>
                <a:ext uri="{FF2B5EF4-FFF2-40B4-BE49-F238E27FC236}">
                  <a16:creationId xmlns:a16="http://schemas.microsoft.com/office/drawing/2014/main" id="{DB9229B7-257F-F6DF-1D30-80471854F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530905" y="3798818"/>
              <a:ext cx="572700" cy="572700"/>
            </a:xfrm>
            <a:prstGeom prst="rect">
              <a:avLst/>
            </a:prstGeom>
          </p:spPr>
        </p:pic>
        <p:pic>
          <p:nvPicPr>
            <p:cNvPr id="37" name="Graphic 36" descr="User with solid fill">
              <a:extLst>
                <a:ext uri="{FF2B5EF4-FFF2-40B4-BE49-F238E27FC236}">
                  <a16:creationId xmlns:a16="http://schemas.microsoft.com/office/drawing/2014/main" id="{E199A58A-32AA-78FC-8216-8801175A6C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79752" y="3798818"/>
              <a:ext cx="572700" cy="572700"/>
            </a:xfrm>
            <a:prstGeom prst="rect">
              <a:avLst/>
            </a:prstGeom>
          </p:spPr>
        </p:pic>
        <p:pic>
          <p:nvPicPr>
            <p:cNvPr id="38" name="Graphic 37" descr="User with solid fill">
              <a:extLst>
                <a:ext uri="{FF2B5EF4-FFF2-40B4-BE49-F238E27FC236}">
                  <a16:creationId xmlns:a16="http://schemas.microsoft.com/office/drawing/2014/main" id="{70A909D3-4D4A-D9A2-E8B5-03DF9BA21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828599" y="3798818"/>
              <a:ext cx="572700" cy="572700"/>
            </a:xfrm>
            <a:prstGeom prst="rect">
              <a:avLst/>
            </a:prstGeom>
          </p:spPr>
        </p:pic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6EC91E7-A39C-F6C8-914C-A2B065E102D4}"/>
              </a:ext>
            </a:extLst>
          </p:cNvPr>
          <p:cNvCxnSpPr>
            <a:cxnSpLocks/>
          </p:cNvCxnSpPr>
          <p:nvPr/>
        </p:nvCxnSpPr>
        <p:spPr>
          <a:xfrm>
            <a:off x="2400096" y="3429000"/>
            <a:ext cx="814741" cy="0"/>
          </a:xfrm>
          <a:prstGeom prst="straightConnector1">
            <a:avLst/>
          </a:prstGeom>
          <a:noFill/>
          <a:ln w="9525" cap="flat" cmpd="sng" algn="ctr">
            <a:solidFill>
              <a:srgbClr val="4285F4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CF04E56-A0D2-1A8E-BA44-9DA73F52E01E}"/>
              </a:ext>
            </a:extLst>
          </p:cNvPr>
          <p:cNvCxnSpPr>
            <a:cxnSpLocks/>
          </p:cNvCxnSpPr>
          <p:nvPr/>
        </p:nvCxnSpPr>
        <p:spPr>
          <a:xfrm>
            <a:off x="8406326" y="3429000"/>
            <a:ext cx="1071767" cy="0"/>
          </a:xfrm>
          <a:prstGeom prst="straightConnector1">
            <a:avLst/>
          </a:prstGeom>
          <a:noFill/>
          <a:ln w="9525" cap="flat" cmpd="sng" algn="ctr">
            <a:solidFill>
              <a:srgbClr val="4285F4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94904A81-6F12-F8AB-5346-C047428946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494118"/>
              </p:ext>
            </p:extLst>
          </p:nvPr>
        </p:nvGraphicFramePr>
        <p:xfrm>
          <a:off x="3323130" y="2880360"/>
          <a:ext cx="1041066" cy="1097280"/>
        </p:xfrm>
        <a:graphic>
          <a:graphicData uri="http://schemas.openxmlformats.org/drawingml/2006/table">
            <a:tbl>
              <a:tblPr firstRow="1" bandRow="1"/>
              <a:tblGrid>
                <a:gridCol w="347022">
                  <a:extLst>
                    <a:ext uri="{9D8B030D-6E8A-4147-A177-3AD203B41FA5}">
                      <a16:colId xmlns:a16="http://schemas.microsoft.com/office/drawing/2014/main" val="3207463372"/>
                    </a:ext>
                  </a:extLst>
                </a:gridCol>
                <a:gridCol w="347022">
                  <a:extLst>
                    <a:ext uri="{9D8B030D-6E8A-4147-A177-3AD203B41FA5}">
                      <a16:colId xmlns:a16="http://schemas.microsoft.com/office/drawing/2014/main" val="189651997"/>
                    </a:ext>
                  </a:extLst>
                </a:gridCol>
                <a:gridCol w="347022">
                  <a:extLst>
                    <a:ext uri="{9D8B030D-6E8A-4147-A177-3AD203B41FA5}">
                      <a16:colId xmlns:a16="http://schemas.microsoft.com/office/drawing/2014/main" val="117470769"/>
                    </a:ext>
                  </a:extLst>
                </a:gridCol>
              </a:tblGrid>
              <a:tr h="1737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SE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642357"/>
                  </a:ext>
                </a:extLst>
              </a:tr>
              <a:tr h="1737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25666"/>
                  </a:ext>
                </a:extLst>
              </a:tr>
              <a:tr h="1737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474824"/>
                  </a:ext>
                </a:extLst>
              </a:tr>
            </a:tbl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id="{CCA305FF-BB35-C9B4-E638-FEE98F8C44DC}"/>
              </a:ext>
            </a:extLst>
          </p:cNvPr>
          <p:cNvSpPr txBox="1"/>
          <p:nvPr/>
        </p:nvSpPr>
        <p:spPr>
          <a:xfrm>
            <a:off x="3183867" y="4110577"/>
            <a:ext cx="1319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SE" sz="900" kern="0" dirty="0">
                <a:solidFill>
                  <a:schemeClr val="tx2"/>
                </a:solidFill>
                <a:cs typeface="Times New Roman" panose="02020603050405020304" pitchFamily="18" charset="0"/>
                <a:sym typeface="Arial"/>
              </a:rPr>
              <a:t>Data + Metadata aka</a:t>
            </a:r>
            <a:endParaRPr lang="sv-SE" sz="900" kern="0" dirty="0">
              <a:solidFill>
                <a:schemeClr val="tx2"/>
              </a:solidFill>
              <a:cs typeface="Times New Roman" panose="02020603050405020304" pitchFamily="18" charset="0"/>
              <a:sym typeface="Arial"/>
            </a:endParaRPr>
          </a:p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sv-SE" sz="900" kern="0" dirty="0">
                <a:solidFill>
                  <a:schemeClr val="tx2"/>
                </a:solidFill>
                <a:cs typeface="Times New Roman" panose="02020603050405020304" pitchFamily="18" charset="0"/>
                <a:sym typeface="Arial"/>
              </a:rPr>
              <a:t>Data Product</a:t>
            </a:r>
            <a:endParaRPr lang="en-SE" sz="900" kern="0" dirty="0">
              <a:solidFill>
                <a:schemeClr val="tx2"/>
              </a:solidFill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2FA8285-1A91-DBBB-3E20-B6FC822E5E27}"/>
              </a:ext>
            </a:extLst>
          </p:cNvPr>
          <p:cNvCxnSpPr>
            <a:cxnSpLocks/>
          </p:cNvCxnSpPr>
          <p:nvPr/>
        </p:nvCxnSpPr>
        <p:spPr>
          <a:xfrm>
            <a:off x="4503460" y="3429000"/>
            <a:ext cx="1355522" cy="0"/>
          </a:xfrm>
          <a:prstGeom prst="straightConnector1">
            <a:avLst/>
          </a:prstGeom>
          <a:noFill/>
          <a:ln w="9525" cap="flat" cmpd="sng" algn="ctr">
            <a:solidFill>
              <a:srgbClr val="4285F4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2" name="Scroll: Vertical 1">
            <a:extLst>
              <a:ext uri="{FF2B5EF4-FFF2-40B4-BE49-F238E27FC236}">
                <a16:creationId xmlns:a16="http://schemas.microsoft.com/office/drawing/2014/main" id="{E10A1181-356D-476F-EB96-297A9B93DE04}"/>
              </a:ext>
            </a:extLst>
          </p:cNvPr>
          <p:cNvSpPr/>
          <p:nvPr/>
        </p:nvSpPr>
        <p:spPr>
          <a:xfrm>
            <a:off x="10186147" y="1870097"/>
            <a:ext cx="893600" cy="840269"/>
          </a:xfrm>
          <a:prstGeom prst="verticalScroll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SE" sz="1000" dirty="0">
                <a:solidFill>
                  <a:schemeClr val="tx2"/>
                </a:solidFill>
                <a:cs typeface="Times New Roman" panose="02020603050405020304" pitchFamily="18" charset="0"/>
              </a:rPr>
              <a:t>Reports</a:t>
            </a:r>
            <a:endParaRPr lang="en-SE" sz="105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Graphic 2" descr="Gauge with solid fill">
            <a:extLst>
              <a:ext uri="{FF2B5EF4-FFF2-40B4-BE49-F238E27FC236}">
                <a16:creationId xmlns:a16="http://schemas.microsoft.com/office/drawing/2014/main" id="{BBA0C0C5-2036-10CA-A2F9-DB373F640A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59039" y="2876391"/>
            <a:ext cx="914400" cy="914400"/>
          </a:xfrm>
          <a:prstGeom prst="rect">
            <a:avLst/>
          </a:prstGeom>
        </p:spPr>
      </p:pic>
      <p:pic>
        <p:nvPicPr>
          <p:cNvPr id="4" name="Picture 3" descr="Girl working on a machine">
            <a:extLst>
              <a:ext uri="{FF2B5EF4-FFF2-40B4-BE49-F238E27FC236}">
                <a16:creationId xmlns:a16="http://schemas.microsoft.com/office/drawing/2014/main" id="{87A9681F-EF32-0861-B9C2-A4FDA590A9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3849" y="4134538"/>
            <a:ext cx="858196" cy="572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6DE2DC-E42C-EA4E-8D00-DD2126B62E53}"/>
              </a:ext>
            </a:extLst>
          </p:cNvPr>
          <p:cNvSpPr txBox="1"/>
          <p:nvPr/>
        </p:nvSpPr>
        <p:spPr>
          <a:xfrm>
            <a:off x="10178713" y="3613761"/>
            <a:ext cx="85819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700" dirty="0">
                <a:solidFill>
                  <a:schemeClr val="tx2"/>
                </a:solidFill>
                <a:cs typeface="Times New Roman" panose="02020603050405020304" pitchFamily="18" charset="0"/>
              </a:rPr>
              <a:t>Dashboards</a:t>
            </a:r>
            <a:endParaRPr lang="en-SE" sz="9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E32323-151F-0CAB-2C4D-B61EC42C1031}"/>
              </a:ext>
            </a:extLst>
          </p:cNvPr>
          <p:cNvSpPr txBox="1"/>
          <p:nvPr/>
        </p:nvSpPr>
        <p:spPr>
          <a:xfrm>
            <a:off x="10159039" y="4717211"/>
            <a:ext cx="955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800" dirty="0">
                <a:solidFill>
                  <a:schemeClr val="tx2"/>
                </a:solidFill>
                <a:cs typeface="Times New Roman" panose="02020603050405020304" pitchFamily="18" charset="0"/>
              </a:rPr>
              <a:t>Machine Learning</a:t>
            </a:r>
            <a:endParaRPr lang="en-SE" sz="10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Graphic 6" descr="User with solid fill">
            <a:extLst>
              <a:ext uri="{FF2B5EF4-FFF2-40B4-BE49-F238E27FC236}">
                <a16:creationId xmlns:a16="http://schemas.microsoft.com/office/drawing/2014/main" id="{A11027B0-4035-E545-C667-798644D0EA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60979" y="3907209"/>
            <a:ext cx="572700" cy="5727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963D350-C168-F415-1604-08FB06924DD2}"/>
              </a:ext>
            </a:extLst>
          </p:cNvPr>
          <p:cNvSpPr txBox="1"/>
          <p:nvPr/>
        </p:nvSpPr>
        <p:spPr>
          <a:xfrm>
            <a:off x="2807466" y="4886488"/>
            <a:ext cx="61130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/>
              <a:t>OPEN DATA PRODUCT SPECIFICATION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SE" dirty="0"/>
              <a:t>Linting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SE" dirty="0"/>
              <a:t>SLAs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SE" dirty="0"/>
              <a:t>Quality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/>
              <a:t>E</a:t>
            </a:r>
            <a:r>
              <a:rPr lang="en-SE" dirty="0" err="1"/>
              <a:t>tc</a:t>
            </a:r>
            <a:endParaRPr lang="en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O</a:t>
            </a:r>
            <a:r>
              <a:rPr lang="en-SE" dirty="0"/>
              <a:t>PEN DATA CONTRACTS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81458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49" grpId="0"/>
      <p:bldP spid="2" grpId="0" animBg="1"/>
      <p:bldP spid="5" grpId="0"/>
      <p:bldP spid="6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2E54F4E-D721-5E6E-87CC-525DDF32FABD}"/>
              </a:ext>
            </a:extLst>
          </p:cNvPr>
          <p:cNvGrpSpPr/>
          <p:nvPr/>
        </p:nvGrpSpPr>
        <p:grpSpPr>
          <a:xfrm>
            <a:off x="434671" y="1770269"/>
            <a:ext cx="2504661" cy="3317463"/>
            <a:chOff x="538127" y="2367719"/>
            <a:chExt cx="2504661" cy="331746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E89CA1A-0E94-DBFC-E3E8-080CDA18BF1F}"/>
                </a:ext>
              </a:extLst>
            </p:cNvPr>
            <p:cNvSpPr/>
            <p:nvPr/>
          </p:nvSpPr>
          <p:spPr>
            <a:xfrm>
              <a:off x="1058424" y="2367719"/>
              <a:ext cx="1464066" cy="902255"/>
            </a:xfrm>
            <a:prstGeom prst="rect">
              <a:avLst/>
            </a:prstGeom>
            <a:solidFill>
              <a:srgbClr val="3A8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sv-SE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Domain Ownership</a:t>
              </a:r>
              <a:endParaRPr lang="en-S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Graphic 6" descr="Greek Pillar with solid fill">
              <a:extLst>
                <a:ext uri="{FF2B5EF4-FFF2-40B4-BE49-F238E27FC236}">
                  <a16:creationId xmlns:a16="http://schemas.microsoft.com/office/drawing/2014/main" id="{FF4BD094-F721-4BCE-CC46-5A0EEE9007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38127" y="3180521"/>
              <a:ext cx="2504661" cy="2504661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600E958-AF5E-ADC7-0C5A-CA3CA67E8652}"/>
              </a:ext>
            </a:extLst>
          </p:cNvPr>
          <p:cNvGrpSpPr/>
          <p:nvPr/>
        </p:nvGrpSpPr>
        <p:grpSpPr>
          <a:xfrm>
            <a:off x="3374003" y="1770269"/>
            <a:ext cx="2504661" cy="3317463"/>
            <a:chOff x="3254822" y="2367718"/>
            <a:chExt cx="2504661" cy="331746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9EFBF82-6043-62D6-B7F4-C469D467F1B8}"/>
                </a:ext>
              </a:extLst>
            </p:cNvPr>
            <p:cNvSpPr/>
            <p:nvPr/>
          </p:nvSpPr>
          <p:spPr>
            <a:xfrm>
              <a:off x="3775119" y="2367718"/>
              <a:ext cx="1464066" cy="902255"/>
            </a:xfrm>
            <a:prstGeom prst="rect">
              <a:avLst/>
            </a:prstGeom>
            <a:solidFill>
              <a:srgbClr val="3A8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sv-SE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Data as a Product</a:t>
              </a:r>
              <a:endParaRPr lang="en-S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Graphic 7" descr="Greek Pillar with solid fill">
              <a:extLst>
                <a:ext uri="{FF2B5EF4-FFF2-40B4-BE49-F238E27FC236}">
                  <a16:creationId xmlns:a16="http://schemas.microsoft.com/office/drawing/2014/main" id="{CD842188-BA79-8FBC-C16C-B75AE4F33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254822" y="3180520"/>
              <a:ext cx="2504661" cy="2504661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6CB734D-DA23-CCA5-1F0D-190C224F30A0}"/>
              </a:ext>
            </a:extLst>
          </p:cNvPr>
          <p:cNvGrpSpPr/>
          <p:nvPr/>
        </p:nvGrpSpPr>
        <p:grpSpPr>
          <a:xfrm>
            <a:off x="6313335" y="1770269"/>
            <a:ext cx="2504661" cy="3317463"/>
            <a:chOff x="6279780" y="2367717"/>
            <a:chExt cx="2504661" cy="331746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FC43ABB-EA2C-6713-0092-4DAEB5574B7A}"/>
                </a:ext>
              </a:extLst>
            </p:cNvPr>
            <p:cNvSpPr/>
            <p:nvPr/>
          </p:nvSpPr>
          <p:spPr>
            <a:xfrm>
              <a:off x="6800077" y="2367717"/>
              <a:ext cx="1464066" cy="902255"/>
            </a:xfrm>
            <a:prstGeom prst="rect">
              <a:avLst/>
            </a:prstGeom>
            <a:solidFill>
              <a:srgbClr val="3A8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sv-SE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Self Serve Data Platforms</a:t>
              </a:r>
              <a:endParaRPr lang="en-S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Graphic 8" descr="Greek Pillar with solid fill">
              <a:extLst>
                <a:ext uri="{FF2B5EF4-FFF2-40B4-BE49-F238E27FC236}">
                  <a16:creationId xmlns:a16="http://schemas.microsoft.com/office/drawing/2014/main" id="{8873D1CF-4F06-6612-739F-169CAA092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279780" y="3180519"/>
              <a:ext cx="2504661" cy="2504661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11CE40D-CF1B-1221-8DBA-069294F8463F}"/>
              </a:ext>
            </a:extLst>
          </p:cNvPr>
          <p:cNvGrpSpPr/>
          <p:nvPr/>
        </p:nvGrpSpPr>
        <p:grpSpPr>
          <a:xfrm>
            <a:off x="9252667" y="1770269"/>
            <a:ext cx="2504661" cy="3317462"/>
            <a:chOff x="9022498" y="2367717"/>
            <a:chExt cx="2504661" cy="331746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36EDA27-C3BB-5DDF-F563-984EE45C8146}"/>
                </a:ext>
              </a:extLst>
            </p:cNvPr>
            <p:cNvSpPr/>
            <p:nvPr/>
          </p:nvSpPr>
          <p:spPr>
            <a:xfrm>
              <a:off x="9542796" y="2367717"/>
              <a:ext cx="1464066" cy="902255"/>
            </a:xfrm>
            <a:prstGeom prst="rect">
              <a:avLst/>
            </a:prstGeom>
            <a:solidFill>
              <a:srgbClr val="3A8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sv-SE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Federated Governance</a:t>
              </a:r>
              <a:endParaRPr lang="en-S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Graphic 9" descr="Greek Pillar with solid fill">
              <a:extLst>
                <a:ext uri="{FF2B5EF4-FFF2-40B4-BE49-F238E27FC236}">
                  <a16:creationId xmlns:a16="http://schemas.microsoft.com/office/drawing/2014/main" id="{D646A865-C0F8-9CB6-1468-D4D392227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022498" y="3180518"/>
              <a:ext cx="2504661" cy="25046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7978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2E54F4E-D721-5E6E-87CC-525DDF32FABD}"/>
              </a:ext>
            </a:extLst>
          </p:cNvPr>
          <p:cNvGrpSpPr/>
          <p:nvPr/>
        </p:nvGrpSpPr>
        <p:grpSpPr>
          <a:xfrm>
            <a:off x="4843670" y="1770269"/>
            <a:ext cx="2504661" cy="3317463"/>
            <a:chOff x="538127" y="2367719"/>
            <a:chExt cx="2504661" cy="331746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E89CA1A-0E94-DBFC-E3E8-080CDA18BF1F}"/>
                </a:ext>
              </a:extLst>
            </p:cNvPr>
            <p:cNvSpPr/>
            <p:nvPr/>
          </p:nvSpPr>
          <p:spPr>
            <a:xfrm>
              <a:off x="1058424" y="2367719"/>
              <a:ext cx="1464066" cy="902255"/>
            </a:xfrm>
            <a:prstGeom prst="rect">
              <a:avLst/>
            </a:prstGeom>
            <a:solidFill>
              <a:srgbClr val="3A8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SE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Self Serve Data Platforms</a:t>
              </a:r>
            </a:p>
          </p:txBody>
        </p:sp>
        <p:pic>
          <p:nvPicPr>
            <p:cNvPr id="7" name="Graphic 6" descr="Greek Pillar with solid fill">
              <a:extLst>
                <a:ext uri="{FF2B5EF4-FFF2-40B4-BE49-F238E27FC236}">
                  <a16:creationId xmlns:a16="http://schemas.microsoft.com/office/drawing/2014/main" id="{FF4BD094-F721-4BCE-CC46-5A0EEE9007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38127" y="3180521"/>
              <a:ext cx="2504661" cy="25046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56258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2A9E38D7-770F-BC6F-8275-63DEEC490617}"/>
              </a:ext>
            </a:extLst>
          </p:cNvPr>
          <p:cNvSpPr/>
          <p:nvPr/>
        </p:nvSpPr>
        <p:spPr>
          <a:xfrm>
            <a:off x="994177" y="3142650"/>
            <a:ext cx="1307804" cy="572700"/>
          </a:xfrm>
          <a:prstGeom prst="rect">
            <a:avLst/>
          </a:prstGeom>
          <a:solidFill>
            <a:srgbClr val="3A85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>
              <a:buClr>
                <a:srgbClr val="000000"/>
              </a:buClr>
            </a:pPr>
            <a:r>
              <a:rPr lang="en-SE" sz="1400" kern="0" dirty="0">
                <a:solidFill>
                  <a:schemeClr val="tx2"/>
                </a:solidFill>
                <a:cs typeface="Times New Roman" panose="02020603050405020304" pitchFamily="18" charset="0"/>
                <a:sym typeface="Arial"/>
              </a:rPr>
              <a:t>Application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322659B-37FD-A923-0E5B-36D71B9E878E}"/>
              </a:ext>
            </a:extLst>
          </p:cNvPr>
          <p:cNvSpPr/>
          <p:nvPr/>
        </p:nvSpPr>
        <p:spPr>
          <a:xfrm>
            <a:off x="5966637" y="3059182"/>
            <a:ext cx="2200939" cy="739636"/>
          </a:xfrm>
          <a:prstGeom prst="rect">
            <a:avLst/>
          </a:prstGeom>
          <a:solidFill>
            <a:srgbClr val="3A85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SE" sz="1400" kern="0" dirty="0">
                <a:solidFill>
                  <a:schemeClr val="tx2"/>
                </a:solidFill>
                <a:cs typeface="Times New Roman" panose="02020603050405020304" pitchFamily="18" charset="0"/>
                <a:sym typeface="Arial"/>
              </a:rPr>
              <a:t>DWH / Data Lakehouse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C1616C7-E751-25B6-8FF9-6C7223FE4613}"/>
              </a:ext>
            </a:extLst>
          </p:cNvPr>
          <p:cNvGrpSpPr/>
          <p:nvPr/>
        </p:nvGrpSpPr>
        <p:grpSpPr>
          <a:xfrm>
            <a:off x="6127253" y="3798818"/>
            <a:ext cx="1870394" cy="572700"/>
            <a:chOff x="5530905" y="3798818"/>
            <a:chExt cx="1870394" cy="572700"/>
          </a:xfrm>
        </p:grpSpPr>
        <p:pic>
          <p:nvPicPr>
            <p:cNvPr id="36" name="Graphic 35" descr="User with solid fill">
              <a:extLst>
                <a:ext uri="{FF2B5EF4-FFF2-40B4-BE49-F238E27FC236}">
                  <a16:creationId xmlns:a16="http://schemas.microsoft.com/office/drawing/2014/main" id="{DB9229B7-257F-F6DF-1D30-80471854F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530905" y="3798818"/>
              <a:ext cx="572700" cy="572700"/>
            </a:xfrm>
            <a:prstGeom prst="rect">
              <a:avLst/>
            </a:prstGeom>
          </p:spPr>
        </p:pic>
        <p:pic>
          <p:nvPicPr>
            <p:cNvPr id="37" name="Graphic 36" descr="User with solid fill">
              <a:extLst>
                <a:ext uri="{FF2B5EF4-FFF2-40B4-BE49-F238E27FC236}">
                  <a16:creationId xmlns:a16="http://schemas.microsoft.com/office/drawing/2014/main" id="{E199A58A-32AA-78FC-8216-8801175A6C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79752" y="3798818"/>
              <a:ext cx="572700" cy="572700"/>
            </a:xfrm>
            <a:prstGeom prst="rect">
              <a:avLst/>
            </a:prstGeom>
          </p:spPr>
        </p:pic>
        <p:pic>
          <p:nvPicPr>
            <p:cNvPr id="38" name="Graphic 37" descr="User with solid fill">
              <a:extLst>
                <a:ext uri="{FF2B5EF4-FFF2-40B4-BE49-F238E27FC236}">
                  <a16:creationId xmlns:a16="http://schemas.microsoft.com/office/drawing/2014/main" id="{70A909D3-4D4A-D9A2-E8B5-03DF9BA21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828599" y="3798818"/>
              <a:ext cx="572700" cy="572700"/>
            </a:xfrm>
            <a:prstGeom prst="rect">
              <a:avLst/>
            </a:prstGeom>
          </p:spPr>
        </p:pic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6EC91E7-A39C-F6C8-914C-A2B065E102D4}"/>
              </a:ext>
            </a:extLst>
          </p:cNvPr>
          <p:cNvCxnSpPr>
            <a:cxnSpLocks/>
          </p:cNvCxnSpPr>
          <p:nvPr/>
        </p:nvCxnSpPr>
        <p:spPr>
          <a:xfrm>
            <a:off x="2400096" y="3429000"/>
            <a:ext cx="814741" cy="0"/>
          </a:xfrm>
          <a:prstGeom prst="straightConnector1">
            <a:avLst/>
          </a:prstGeom>
          <a:noFill/>
          <a:ln w="9525" cap="flat" cmpd="sng" algn="ctr">
            <a:solidFill>
              <a:srgbClr val="4285F4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CF04E56-A0D2-1A8E-BA44-9DA73F52E01E}"/>
              </a:ext>
            </a:extLst>
          </p:cNvPr>
          <p:cNvCxnSpPr>
            <a:cxnSpLocks/>
          </p:cNvCxnSpPr>
          <p:nvPr/>
        </p:nvCxnSpPr>
        <p:spPr>
          <a:xfrm>
            <a:off x="8406326" y="3429000"/>
            <a:ext cx="1071767" cy="0"/>
          </a:xfrm>
          <a:prstGeom prst="straightConnector1">
            <a:avLst/>
          </a:prstGeom>
          <a:noFill/>
          <a:ln w="9525" cap="flat" cmpd="sng" algn="ctr">
            <a:solidFill>
              <a:srgbClr val="4285F4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94904A81-6F12-F8AB-5346-C04742894640}"/>
              </a:ext>
            </a:extLst>
          </p:cNvPr>
          <p:cNvGraphicFramePr>
            <a:graphicFrameLocks noGrp="1"/>
          </p:cNvGraphicFramePr>
          <p:nvPr/>
        </p:nvGraphicFramePr>
        <p:xfrm>
          <a:off x="3323130" y="2880360"/>
          <a:ext cx="1041066" cy="1097280"/>
        </p:xfrm>
        <a:graphic>
          <a:graphicData uri="http://schemas.openxmlformats.org/drawingml/2006/table">
            <a:tbl>
              <a:tblPr firstRow="1" bandRow="1"/>
              <a:tblGrid>
                <a:gridCol w="347022">
                  <a:extLst>
                    <a:ext uri="{9D8B030D-6E8A-4147-A177-3AD203B41FA5}">
                      <a16:colId xmlns:a16="http://schemas.microsoft.com/office/drawing/2014/main" val="3207463372"/>
                    </a:ext>
                  </a:extLst>
                </a:gridCol>
                <a:gridCol w="347022">
                  <a:extLst>
                    <a:ext uri="{9D8B030D-6E8A-4147-A177-3AD203B41FA5}">
                      <a16:colId xmlns:a16="http://schemas.microsoft.com/office/drawing/2014/main" val="189651997"/>
                    </a:ext>
                  </a:extLst>
                </a:gridCol>
                <a:gridCol w="347022">
                  <a:extLst>
                    <a:ext uri="{9D8B030D-6E8A-4147-A177-3AD203B41FA5}">
                      <a16:colId xmlns:a16="http://schemas.microsoft.com/office/drawing/2014/main" val="117470769"/>
                    </a:ext>
                  </a:extLst>
                </a:gridCol>
              </a:tblGrid>
              <a:tr h="1737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SE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642357"/>
                  </a:ext>
                </a:extLst>
              </a:tr>
              <a:tr h="1737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25666"/>
                  </a:ext>
                </a:extLst>
              </a:tr>
              <a:tr h="1737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474824"/>
                  </a:ext>
                </a:extLst>
              </a:tr>
            </a:tbl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id="{CCA305FF-BB35-C9B4-E638-FEE98F8C44DC}"/>
              </a:ext>
            </a:extLst>
          </p:cNvPr>
          <p:cNvSpPr txBox="1"/>
          <p:nvPr/>
        </p:nvSpPr>
        <p:spPr>
          <a:xfrm>
            <a:off x="3183867" y="4110577"/>
            <a:ext cx="1319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SE" sz="900" kern="0" dirty="0">
                <a:solidFill>
                  <a:schemeClr val="tx2"/>
                </a:solidFill>
                <a:cs typeface="Times New Roman" panose="02020603050405020304" pitchFamily="18" charset="0"/>
                <a:sym typeface="Arial"/>
              </a:rPr>
              <a:t>Data + Metadata aka</a:t>
            </a:r>
            <a:endParaRPr lang="sv-SE" sz="900" kern="0" dirty="0">
              <a:solidFill>
                <a:schemeClr val="tx2"/>
              </a:solidFill>
              <a:cs typeface="Times New Roman" panose="02020603050405020304" pitchFamily="18" charset="0"/>
              <a:sym typeface="Arial"/>
            </a:endParaRPr>
          </a:p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sv-SE" sz="900" kern="0" dirty="0">
                <a:solidFill>
                  <a:schemeClr val="tx2"/>
                </a:solidFill>
                <a:cs typeface="Times New Roman" panose="02020603050405020304" pitchFamily="18" charset="0"/>
                <a:sym typeface="Arial"/>
              </a:rPr>
              <a:t>Data Product</a:t>
            </a:r>
            <a:endParaRPr lang="en-SE" sz="900" kern="0" dirty="0">
              <a:solidFill>
                <a:schemeClr val="tx2"/>
              </a:solidFill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2FA8285-1A91-DBBB-3E20-B6FC822E5E27}"/>
              </a:ext>
            </a:extLst>
          </p:cNvPr>
          <p:cNvCxnSpPr>
            <a:cxnSpLocks/>
          </p:cNvCxnSpPr>
          <p:nvPr/>
        </p:nvCxnSpPr>
        <p:spPr>
          <a:xfrm>
            <a:off x="4503460" y="3429000"/>
            <a:ext cx="1355522" cy="0"/>
          </a:xfrm>
          <a:prstGeom prst="straightConnector1">
            <a:avLst/>
          </a:prstGeom>
          <a:noFill/>
          <a:ln w="9525" cap="flat" cmpd="sng" algn="ctr">
            <a:solidFill>
              <a:srgbClr val="4285F4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2" name="Scroll: Vertical 1">
            <a:extLst>
              <a:ext uri="{FF2B5EF4-FFF2-40B4-BE49-F238E27FC236}">
                <a16:creationId xmlns:a16="http://schemas.microsoft.com/office/drawing/2014/main" id="{E10A1181-356D-476F-EB96-297A9B93DE04}"/>
              </a:ext>
            </a:extLst>
          </p:cNvPr>
          <p:cNvSpPr/>
          <p:nvPr/>
        </p:nvSpPr>
        <p:spPr>
          <a:xfrm>
            <a:off x="10186147" y="1870097"/>
            <a:ext cx="893600" cy="840269"/>
          </a:xfrm>
          <a:prstGeom prst="verticalScroll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SE" sz="1000" dirty="0">
                <a:solidFill>
                  <a:schemeClr val="tx2"/>
                </a:solidFill>
                <a:cs typeface="Times New Roman" panose="02020603050405020304" pitchFamily="18" charset="0"/>
              </a:rPr>
              <a:t>Reports</a:t>
            </a:r>
            <a:endParaRPr lang="en-SE" sz="105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Graphic 2" descr="Gauge with solid fill">
            <a:extLst>
              <a:ext uri="{FF2B5EF4-FFF2-40B4-BE49-F238E27FC236}">
                <a16:creationId xmlns:a16="http://schemas.microsoft.com/office/drawing/2014/main" id="{BBA0C0C5-2036-10CA-A2F9-DB373F640A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59039" y="2876391"/>
            <a:ext cx="914400" cy="914400"/>
          </a:xfrm>
          <a:prstGeom prst="rect">
            <a:avLst/>
          </a:prstGeom>
        </p:spPr>
      </p:pic>
      <p:pic>
        <p:nvPicPr>
          <p:cNvPr id="4" name="Picture 3" descr="Girl working on a machine">
            <a:extLst>
              <a:ext uri="{FF2B5EF4-FFF2-40B4-BE49-F238E27FC236}">
                <a16:creationId xmlns:a16="http://schemas.microsoft.com/office/drawing/2014/main" id="{87A9681F-EF32-0861-B9C2-A4FDA590A9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3849" y="4134538"/>
            <a:ext cx="858196" cy="572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6DE2DC-E42C-EA4E-8D00-DD2126B62E53}"/>
              </a:ext>
            </a:extLst>
          </p:cNvPr>
          <p:cNvSpPr txBox="1"/>
          <p:nvPr/>
        </p:nvSpPr>
        <p:spPr>
          <a:xfrm>
            <a:off x="10178713" y="3613761"/>
            <a:ext cx="85819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700" dirty="0">
                <a:solidFill>
                  <a:schemeClr val="tx2"/>
                </a:solidFill>
                <a:cs typeface="Times New Roman" panose="02020603050405020304" pitchFamily="18" charset="0"/>
              </a:rPr>
              <a:t>Dashboards</a:t>
            </a:r>
            <a:endParaRPr lang="en-SE" sz="9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E32323-151F-0CAB-2C4D-B61EC42C1031}"/>
              </a:ext>
            </a:extLst>
          </p:cNvPr>
          <p:cNvSpPr txBox="1"/>
          <p:nvPr/>
        </p:nvSpPr>
        <p:spPr>
          <a:xfrm>
            <a:off x="10159039" y="4717211"/>
            <a:ext cx="955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800" dirty="0">
                <a:solidFill>
                  <a:schemeClr val="tx2"/>
                </a:solidFill>
                <a:cs typeface="Times New Roman" panose="02020603050405020304" pitchFamily="18" charset="0"/>
              </a:rPr>
              <a:t>Machine Learning</a:t>
            </a:r>
            <a:endParaRPr lang="en-SE" sz="10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Graphic 6" descr="User with solid fill">
            <a:extLst>
              <a:ext uri="{FF2B5EF4-FFF2-40B4-BE49-F238E27FC236}">
                <a16:creationId xmlns:a16="http://schemas.microsoft.com/office/drawing/2014/main" id="{A11027B0-4035-E545-C667-798644D0EA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60979" y="3907209"/>
            <a:ext cx="572700" cy="5727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80F0655-69F5-EB18-32B8-D26EEE25DD8B}"/>
              </a:ext>
            </a:extLst>
          </p:cNvPr>
          <p:cNvSpPr/>
          <p:nvPr/>
        </p:nvSpPr>
        <p:spPr>
          <a:xfrm>
            <a:off x="707335" y="2603983"/>
            <a:ext cx="3120887" cy="165003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dirty="0">
                <a:solidFill>
                  <a:schemeClr val="tx2"/>
                </a:solidFill>
              </a:rPr>
              <a:t>What about COTS?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0A47EF8-C98F-0745-8EF9-6E4312092CA9}"/>
              </a:ext>
            </a:extLst>
          </p:cNvPr>
          <p:cNvSpPr/>
          <p:nvPr/>
        </p:nvSpPr>
        <p:spPr>
          <a:xfrm>
            <a:off x="4535557" y="2603983"/>
            <a:ext cx="3120887" cy="165003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dirty="0">
                <a:solidFill>
                  <a:schemeClr val="tx2"/>
                </a:solidFill>
              </a:rPr>
              <a:t>What if everyone exposes data in different ways?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73729DB-446E-419A-3226-282A2710978F}"/>
              </a:ext>
            </a:extLst>
          </p:cNvPr>
          <p:cNvSpPr/>
          <p:nvPr/>
        </p:nvSpPr>
        <p:spPr>
          <a:xfrm>
            <a:off x="8363779" y="2603983"/>
            <a:ext cx="3120887" cy="165003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dirty="0">
                <a:solidFill>
                  <a:schemeClr val="tx2"/>
                </a:solidFill>
              </a:rPr>
              <a:t>Over-engineering?</a:t>
            </a:r>
          </a:p>
        </p:txBody>
      </p:sp>
    </p:spTree>
    <p:extLst>
      <p:ext uri="{BB962C8B-B14F-4D97-AF65-F5344CB8AC3E}">
        <p14:creationId xmlns:p14="http://schemas.microsoft.com/office/powerpoint/2010/main" val="312602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2A9E38D7-770F-BC6F-8275-63DEEC490617}"/>
              </a:ext>
            </a:extLst>
          </p:cNvPr>
          <p:cNvSpPr/>
          <p:nvPr/>
        </p:nvSpPr>
        <p:spPr>
          <a:xfrm>
            <a:off x="397829" y="1670713"/>
            <a:ext cx="1307804" cy="572700"/>
          </a:xfrm>
          <a:prstGeom prst="rect">
            <a:avLst/>
          </a:prstGeom>
          <a:solidFill>
            <a:srgbClr val="3A85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>
              <a:buClr>
                <a:srgbClr val="000000"/>
              </a:buClr>
            </a:pPr>
            <a:r>
              <a:rPr lang="en-SE" sz="1400" kern="0" dirty="0">
                <a:solidFill>
                  <a:schemeClr val="tx2"/>
                </a:solidFill>
                <a:cs typeface="Times New Roman" panose="02020603050405020304" pitchFamily="18" charset="0"/>
                <a:sym typeface="Arial"/>
              </a:rPr>
              <a:t>Application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CB3E586-8252-DAD1-01B4-A178A8B586BB}"/>
              </a:ext>
            </a:extLst>
          </p:cNvPr>
          <p:cNvSpPr/>
          <p:nvPr/>
        </p:nvSpPr>
        <p:spPr>
          <a:xfrm>
            <a:off x="410629" y="4567313"/>
            <a:ext cx="1307804" cy="572700"/>
          </a:xfrm>
          <a:prstGeom prst="rect">
            <a:avLst/>
          </a:prstGeom>
          <a:solidFill>
            <a:srgbClr val="3A85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>
              <a:buClr>
                <a:srgbClr val="000000"/>
              </a:buClr>
            </a:pPr>
            <a:r>
              <a:rPr lang="en-SE" sz="1400" kern="0" dirty="0">
                <a:solidFill>
                  <a:schemeClr val="tx2"/>
                </a:solidFill>
                <a:cs typeface="Times New Roman" panose="02020603050405020304" pitchFamily="18" charset="0"/>
                <a:sym typeface="Arial"/>
              </a:rPr>
              <a:t>Application 2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322659B-37FD-A923-0E5B-36D71B9E878E}"/>
              </a:ext>
            </a:extLst>
          </p:cNvPr>
          <p:cNvSpPr/>
          <p:nvPr/>
        </p:nvSpPr>
        <p:spPr>
          <a:xfrm>
            <a:off x="5370289" y="1614885"/>
            <a:ext cx="2200939" cy="739636"/>
          </a:xfrm>
          <a:prstGeom prst="rect">
            <a:avLst/>
          </a:prstGeom>
          <a:solidFill>
            <a:srgbClr val="3A85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SE" sz="1400" kern="0" dirty="0">
                <a:solidFill>
                  <a:schemeClr val="tx2"/>
                </a:solidFill>
                <a:cs typeface="Times New Roman" panose="02020603050405020304" pitchFamily="18" charset="0"/>
                <a:sym typeface="Arial"/>
              </a:rPr>
              <a:t>DWH / Data Lakehouse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8F3083E-93EB-5A52-CEA2-12432B9351E3}"/>
              </a:ext>
            </a:extLst>
          </p:cNvPr>
          <p:cNvGrpSpPr/>
          <p:nvPr/>
        </p:nvGrpSpPr>
        <p:grpSpPr>
          <a:xfrm>
            <a:off x="5551895" y="1039181"/>
            <a:ext cx="1870394" cy="572700"/>
            <a:chOff x="3790506" y="1304075"/>
            <a:chExt cx="1870394" cy="572700"/>
          </a:xfrm>
          <a:solidFill>
            <a:schemeClr val="tx2"/>
          </a:solidFill>
        </p:grpSpPr>
        <p:pic>
          <p:nvPicPr>
            <p:cNvPr id="36" name="Graphic 35" descr="User with solid fill">
              <a:extLst>
                <a:ext uri="{FF2B5EF4-FFF2-40B4-BE49-F238E27FC236}">
                  <a16:creationId xmlns:a16="http://schemas.microsoft.com/office/drawing/2014/main" id="{DB9229B7-257F-F6DF-1D30-80471854F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790506" y="1304075"/>
              <a:ext cx="572700" cy="572700"/>
            </a:xfrm>
            <a:prstGeom prst="rect">
              <a:avLst/>
            </a:prstGeom>
          </p:spPr>
        </p:pic>
        <p:pic>
          <p:nvPicPr>
            <p:cNvPr id="37" name="Graphic 36" descr="User with solid fill">
              <a:extLst>
                <a:ext uri="{FF2B5EF4-FFF2-40B4-BE49-F238E27FC236}">
                  <a16:creationId xmlns:a16="http://schemas.microsoft.com/office/drawing/2014/main" id="{E199A58A-32AA-78FC-8216-8801175A6C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39353" y="1304075"/>
              <a:ext cx="572700" cy="572700"/>
            </a:xfrm>
            <a:prstGeom prst="rect">
              <a:avLst/>
            </a:prstGeom>
          </p:spPr>
        </p:pic>
        <p:pic>
          <p:nvPicPr>
            <p:cNvPr id="38" name="Graphic 37" descr="User with solid fill">
              <a:extLst>
                <a:ext uri="{FF2B5EF4-FFF2-40B4-BE49-F238E27FC236}">
                  <a16:creationId xmlns:a16="http://schemas.microsoft.com/office/drawing/2014/main" id="{70A909D3-4D4A-D9A2-E8B5-03DF9BA21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088200" y="1304075"/>
              <a:ext cx="572700" cy="572700"/>
            </a:xfrm>
            <a:prstGeom prst="rect">
              <a:avLst/>
            </a:prstGeom>
          </p:spPr>
        </p:pic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6EC91E7-A39C-F6C8-914C-A2B065E102D4}"/>
              </a:ext>
            </a:extLst>
          </p:cNvPr>
          <p:cNvCxnSpPr>
            <a:cxnSpLocks/>
          </p:cNvCxnSpPr>
          <p:nvPr/>
        </p:nvCxnSpPr>
        <p:spPr>
          <a:xfrm>
            <a:off x="1803748" y="2000817"/>
            <a:ext cx="814741" cy="0"/>
          </a:xfrm>
          <a:prstGeom prst="straightConnector1">
            <a:avLst/>
          </a:prstGeom>
          <a:noFill/>
          <a:ln w="9525" cap="flat" cmpd="sng" algn="ctr">
            <a:solidFill>
              <a:srgbClr val="4285F4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FAD9914-3EE4-E984-712B-00C45B402722}"/>
              </a:ext>
            </a:extLst>
          </p:cNvPr>
          <p:cNvCxnSpPr>
            <a:cxnSpLocks/>
          </p:cNvCxnSpPr>
          <p:nvPr/>
        </p:nvCxnSpPr>
        <p:spPr>
          <a:xfrm>
            <a:off x="1803748" y="4873752"/>
            <a:ext cx="670142" cy="0"/>
          </a:xfrm>
          <a:prstGeom prst="straightConnector1">
            <a:avLst/>
          </a:prstGeom>
          <a:noFill/>
          <a:ln w="9525" cap="flat" cmpd="sng" algn="ctr">
            <a:solidFill>
              <a:srgbClr val="4285F4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41" name="Scroll: Vertical 40">
            <a:extLst>
              <a:ext uri="{FF2B5EF4-FFF2-40B4-BE49-F238E27FC236}">
                <a16:creationId xmlns:a16="http://schemas.microsoft.com/office/drawing/2014/main" id="{97596795-E8F7-65DF-D004-4C2641578CE2}"/>
              </a:ext>
            </a:extLst>
          </p:cNvPr>
          <p:cNvSpPr/>
          <p:nvPr/>
        </p:nvSpPr>
        <p:spPr>
          <a:xfrm>
            <a:off x="9101763" y="1631040"/>
            <a:ext cx="612381" cy="609903"/>
          </a:xfrm>
          <a:prstGeom prst="verticalScroll">
            <a:avLst/>
          </a:prstGeom>
          <a:solidFill>
            <a:srgbClr val="D87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SE" sz="400" kern="0" dirty="0">
                <a:solidFill>
                  <a:schemeClr val="tx2"/>
                </a:solidFill>
                <a:cs typeface="Times New Roman" panose="02020603050405020304" pitchFamily="18" charset="0"/>
                <a:sym typeface="Arial"/>
              </a:rPr>
              <a:t>Report</a:t>
            </a:r>
          </a:p>
        </p:txBody>
      </p:sp>
      <p:pic>
        <p:nvPicPr>
          <p:cNvPr id="42" name="Graphic 41" descr="Gauge with solid fill">
            <a:extLst>
              <a:ext uri="{FF2B5EF4-FFF2-40B4-BE49-F238E27FC236}">
                <a16:creationId xmlns:a16="http://schemas.microsoft.com/office/drawing/2014/main" id="{B7BEB6D6-1FEF-4F72-5CE8-56E80D860A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34163" y="1504950"/>
            <a:ext cx="668422" cy="668422"/>
          </a:xfrm>
          <a:prstGeom prst="rect">
            <a:avLst/>
          </a:prstGeom>
        </p:spPr>
      </p:pic>
      <p:pic>
        <p:nvPicPr>
          <p:cNvPr id="43" name="Picture 42" descr="Girl working on a machine">
            <a:extLst>
              <a:ext uri="{FF2B5EF4-FFF2-40B4-BE49-F238E27FC236}">
                <a16:creationId xmlns:a16="http://schemas.microsoft.com/office/drawing/2014/main" id="{9BA80AB7-1BDC-43CD-347C-B99C3A2406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96476" y="1737799"/>
            <a:ext cx="483567" cy="322699"/>
          </a:xfrm>
          <a:prstGeom prst="rect">
            <a:avLst/>
          </a:prstGeom>
        </p:spPr>
      </p:pic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CF04E56-A0D2-1A8E-BA44-9DA73F52E01E}"/>
              </a:ext>
            </a:extLst>
          </p:cNvPr>
          <p:cNvCxnSpPr>
            <a:cxnSpLocks/>
          </p:cNvCxnSpPr>
          <p:nvPr/>
        </p:nvCxnSpPr>
        <p:spPr>
          <a:xfrm>
            <a:off x="7809978" y="1989190"/>
            <a:ext cx="1071767" cy="0"/>
          </a:xfrm>
          <a:prstGeom prst="straightConnector1">
            <a:avLst/>
          </a:prstGeom>
          <a:noFill/>
          <a:ln w="9525" cap="flat" cmpd="sng" algn="ctr">
            <a:solidFill>
              <a:srgbClr val="4285F4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EF4FA22E-2703-768C-B377-03F1A4139303}"/>
              </a:ext>
            </a:extLst>
          </p:cNvPr>
          <p:cNvSpPr txBox="1"/>
          <p:nvPr/>
        </p:nvSpPr>
        <p:spPr>
          <a:xfrm>
            <a:off x="9934163" y="2078215"/>
            <a:ext cx="668422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SE" sz="400" kern="0" dirty="0">
                <a:solidFill>
                  <a:schemeClr val="tx2"/>
                </a:solidFill>
                <a:cs typeface="Times New Roman" panose="02020603050405020304" pitchFamily="18" charset="0"/>
                <a:sym typeface="Arial"/>
              </a:rPr>
              <a:t>Dashboards</a:t>
            </a:r>
            <a:endParaRPr lang="en-SE" sz="600" kern="0" dirty="0">
              <a:solidFill>
                <a:schemeClr val="tx2"/>
              </a:solidFill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9A0A18C-2B99-3920-4994-84468E101CF9}"/>
              </a:ext>
            </a:extLst>
          </p:cNvPr>
          <p:cNvSpPr txBox="1"/>
          <p:nvPr/>
        </p:nvSpPr>
        <p:spPr>
          <a:xfrm>
            <a:off x="10664371" y="2087055"/>
            <a:ext cx="843848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SE" sz="400" kern="0" dirty="0">
                <a:solidFill>
                  <a:schemeClr val="tx2"/>
                </a:solidFill>
                <a:cs typeface="Times New Roman" panose="02020603050405020304" pitchFamily="18" charset="0"/>
                <a:sym typeface="Arial"/>
              </a:rPr>
              <a:t>Machine Learning</a:t>
            </a:r>
            <a:endParaRPr lang="en-SE" sz="600" kern="0" dirty="0">
              <a:solidFill>
                <a:schemeClr val="tx2"/>
              </a:solidFill>
              <a:cs typeface="Times New Roman" panose="02020603050405020304" pitchFamily="18" charset="0"/>
              <a:sym typeface="Arial"/>
            </a:endParaRPr>
          </a:p>
        </p:txBody>
      </p: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94904A81-6F12-F8AB-5346-C047428946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01371"/>
              </p:ext>
            </p:extLst>
          </p:nvPr>
        </p:nvGraphicFramePr>
        <p:xfrm>
          <a:off x="2726782" y="1430529"/>
          <a:ext cx="1041066" cy="1097280"/>
        </p:xfrm>
        <a:graphic>
          <a:graphicData uri="http://schemas.openxmlformats.org/drawingml/2006/table">
            <a:tbl>
              <a:tblPr firstRow="1" bandRow="1"/>
              <a:tblGrid>
                <a:gridCol w="347022">
                  <a:extLst>
                    <a:ext uri="{9D8B030D-6E8A-4147-A177-3AD203B41FA5}">
                      <a16:colId xmlns:a16="http://schemas.microsoft.com/office/drawing/2014/main" val="3207463372"/>
                    </a:ext>
                  </a:extLst>
                </a:gridCol>
                <a:gridCol w="347022">
                  <a:extLst>
                    <a:ext uri="{9D8B030D-6E8A-4147-A177-3AD203B41FA5}">
                      <a16:colId xmlns:a16="http://schemas.microsoft.com/office/drawing/2014/main" val="189651997"/>
                    </a:ext>
                  </a:extLst>
                </a:gridCol>
                <a:gridCol w="347022">
                  <a:extLst>
                    <a:ext uri="{9D8B030D-6E8A-4147-A177-3AD203B41FA5}">
                      <a16:colId xmlns:a16="http://schemas.microsoft.com/office/drawing/2014/main" val="117470769"/>
                    </a:ext>
                  </a:extLst>
                </a:gridCol>
              </a:tblGrid>
              <a:tr h="1737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SE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642357"/>
                  </a:ext>
                </a:extLst>
              </a:tr>
              <a:tr h="1737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25666"/>
                  </a:ext>
                </a:extLst>
              </a:tr>
              <a:tr h="1737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474824"/>
                  </a:ext>
                </a:extLst>
              </a:tr>
            </a:tbl>
          </a:graphicData>
        </a:graphic>
      </p:graphicFrame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9B9A21BE-74FE-718F-3018-B735F8D54E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757199"/>
              </p:ext>
            </p:extLst>
          </p:nvPr>
        </p:nvGraphicFramePr>
        <p:xfrm>
          <a:off x="2726781" y="4298628"/>
          <a:ext cx="1041066" cy="1097280"/>
        </p:xfrm>
        <a:graphic>
          <a:graphicData uri="http://schemas.openxmlformats.org/drawingml/2006/table">
            <a:tbl>
              <a:tblPr firstRow="1" bandRow="1"/>
              <a:tblGrid>
                <a:gridCol w="347022">
                  <a:extLst>
                    <a:ext uri="{9D8B030D-6E8A-4147-A177-3AD203B41FA5}">
                      <a16:colId xmlns:a16="http://schemas.microsoft.com/office/drawing/2014/main" val="3207463372"/>
                    </a:ext>
                  </a:extLst>
                </a:gridCol>
                <a:gridCol w="347022">
                  <a:extLst>
                    <a:ext uri="{9D8B030D-6E8A-4147-A177-3AD203B41FA5}">
                      <a16:colId xmlns:a16="http://schemas.microsoft.com/office/drawing/2014/main" val="189651997"/>
                    </a:ext>
                  </a:extLst>
                </a:gridCol>
                <a:gridCol w="347022">
                  <a:extLst>
                    <a:ext uri="{9D8B030D-6E8A-4147-A177-3AD203B41FA5}">
                      <a16:colId xmlns:a16="http://schemas.microsoft.com/office/drawing/2014/main" val="117470769"/>
                    </a:ext>
                  </a:extLst>
                </a:gridCol>
              </a:tblGrid>
              <a:tr h="1737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SE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SE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642357"/>
                  </a:ext>
                </a:extLst>
              </a:tr>
              <a:tr h="1737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25666"/>
                  </a:ext>
                </a:extLst>
              </a:tr>
              <a:tr h="1737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474824"/>
                  </a:ext>
                </a:extLst>
              </a:tr>
            </a:tbl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id="{CCA305FF-BB35-C9B4-E638-FEE98F8C44DC}"/>
              </a:ext>
            </a:extLst>
          </p:cNvPr>
          <p:cNvSpPr txBox="1"/>
          <p:nvPr/>
        </p:nvSpPr>
        <p:spPr>
          <a:xfrm>
            <a:off x="2694118" y="2530159"/>
            <a:ext cx="11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SE" sz="900" kern="0" dirty="0">
                <a:solidFill>
                  <a:schemeClr val="tx2"/>
                </a:solidFill>
                <a:cs typeface="Times New Roman" panose="02020603050405020304" pitchFamily="18" charset="0"/>
                <a:sym typeface="Arial"/>
              </a:rPr>
              <a:t>Data + Metadata</a:t>
            </a:r>
            <a:endParaRPr lang="sv-SE" sz="900" kern="0" dirty="0">
              <a:solidFill>
                <a:schemeClr val="tx2"/>
              </a:solidFill>
              <a:cs typeface="Times New Roman" panose="02020603050405020304" pitchFamily="18" charset="0"/>
              <a:sym typeface="Arial"/>
            </a:endParaRPr>
          </a:p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sv-SE" sz="900" kern="0" dirty="0">
                <a:solidFill>
                  <a:schemeClr val="tx2"/>
                </a:solidFill>
                <a:cs typeface="Times New Roman" panose="02020603050405020304" pitchFamily="18" charset="0"/>
                <a:sym typeface="Arial"/>
              </a:rPr>
              <a:t>Data Product</a:t>
            </a:r>
            <a:endParaRPr lang="en-SE" sz="900" kern="0" dirty="0">
              <a:solidFill>
                <a:schemeClr val="tx2"/>
              </a:solidFill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F264436-7D22-78EB-CFAD-7B3294213D30}"/>
              </a:ext>
            </a:extLst>
          </p:cNvPr>
          <p:cNvSpPr txBox="1"/>
          <p:nvPr/>
        </p:nvSpPr>
        <p:spPr>
          <a:xfrm>
            <a:off x="2661454" y="5405537"/>
            <a:ext cx="11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SE" sz="900" kern="0" dirty="0">
                <a:solidFill>
                  <a:schemeClr val="tx2"/>
                </a:solidFill>
                <a:cs typeface="Times New Roman" panose="02020603050405020304" pitchFamily="18" charset="0"/>
                <a:sym typeface="Arial"/>
              </a:rPr>
              <a:t>Data + Metadata</a:t>
            </a:r>
            <a:endParaRPr lang="sv-SE" sz="900" kern="0" dirty="0">
              <a:solidFill>
                <a:schemeClr val="tx2"/>
              </a:solidFill>
              <a:cs typeface="Times New Roman" panose="02020603050405020304" pitchFamily="18" charset="0"/>
              <a:sym typeface="Arial"/>
            </a:endParaRPr>
          </a:p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sv-SE" sz="900" kern="0" dirty="0">
                <a:solidFill>
                  <a:schemeClr val="tx2"/>
                </a:solidFill>
                <a:cs typeface="Times New Roman" panose="02020603050405020304" pitchFamily="18" charset="0"/>
                <a:sym typeface="Arial"/>
              </a:rPr>
              <a:t>Data Product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2FA8285-1A91-DBBB-3E20-B6FC822E5E27}"/>
              </a:ext>
            </a:extLst>
          </p:cNvPr>
          <p:cNvCxnSpPr>
            <a:cxnSpLocks/>
          </p:cNvCxnSpPr>
          <p:nvPr/>
        </p:nvCxnSpPr>
        <p:spPr>
          <a:xfrm>
            <a:off x="3973838" y="1989883"/>
            <a:ext cx="1355522" cy="0"/>
          </a:xfrm>
          <a:prstGeom prst="straightConnector1">
            <a:avLst/>
          </a:prstGeom>
          <a:noFill/>
          <a:ln w="9525" cap="flat" cmpd="sng" algn="ctr">
            <a:solidFill>
              <a:srgbClr val="4285F4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09EDBD59-2F77-1731-B8B5-2EABDDB57F9C}"/>
              </a:ext>
            </a:extLst>
          </p:cNvPr>
          <p:cNvSpPr/>
          <p:nvPr/>
        </p:nvSpPr>
        <p:spPr>
          <a:xfrm>
            <a:off x="5370288" y="4515633"/>
            <a:ext cx="2200939" cy="739636"/>
          </a:xfrm>
          <a:prstGeom prst="rect">
            <a:avLst/>
          </a:prstGeom>
          <a:solidFill>
            <a:srgbClr val="3A85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SE" sz="1400" kern="0" dirty="0">
                <a:solidFill>
                  <a:schemeClr val="tx2"/>
                </a:solidFill>
                <a:cs typeface="Times New Roman" panose="02020603050405020304" pitchFamily="18" charset="0"/>
                <a:sym typeface="Arial"/>
              </a:rPr>
              <a:t>RAG / Data Science</a:t>
            </a:r>
          </a:p>
        </p:txBody>
      </p:sp>
      <p:cxnSp>
        <p:nvCxnSpPr>
          <p:cNvPr id="53" name="Connector: Curved 52">
            <a:extLst>
              <a:ext uri="{FF2B5EF4-FFF2-40B4-BE49-F238E27FC236}">
                <a16:creationId xmlns:a16="http://schemas.microsoft.com/office/drawing/2014/main" id="{9C4D2ACE-57B5-8DA2-69C9-9BE7E6C712C1}"/>
              </a:ext>
            </a:extLst>
          </p:cNvPr>
          <p:cNvCxnSpPr>
            <a:cxnSpLocks/>
            <a:stCxn id="52" idx="2"/>
            <a:endCxn id="33" idx="2"/>
          </p:cNvCxnSpPr>
          <p:nvPr/>
        </p:nvCxnSpPr>
        <p:spPr>
          <a:xfrm rot="5400000" flipH="1">
            <a:off x="3710017" y="2494528"/>
            <a:ext cx="115256" cy="5406227"/>
          </a:xfrm>
          <a:prstGeom prst="curvedConnector3">
            <a:avLst>
              <a:gd name="adj1" fmla="val -866725"/>
            </a:avLst>
          </a:prstGeom>
          <a:noFill/>
          <a:ln w="9525" cap="flat" cmpd="sng" algn="ctr">
            <a:solidFill>
              <a:srgbClr val="4285F4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2F1BC40E-3A73-B526-4D72-04DE05E9BAB6}"/>
              </a:ext>
            </a:extLst>
          </p:cNvPr>
          <p:cNvSpPr txBox="1"/>
          <p:nvPr/>
        </p:nvSpPr>
        <p:spPr>
          <a:xfrm>
            <a:off x="3093422" y="6281254"/>
            <a:ext cx="13484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en-SE" sz="900" kern="0" dirty="0">
                <a:solidFill>
                  <a:schemeClr val="tx2"/>
                </a:solidFill>
                <a:cs typeface="Times New Roman" panose="02020603050405020304" pitchFamily="18" charset="0"/>
                <a:sym typeface="Arial"/>
              </a:rPr>
              <a:t>Local Feedback Loops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7600CBD-AA97-9DD1-A3D8-2F3E7A1E3867}"/>
              </a:ext>
            </a:extLst>
          </p:cNvPr>
          <p:cNvCxnSpPr>
            <a:cxnSpLocks/>
          </p:cNvCxnSpPr>
          <p:nvPr/>
        </p:nvCxnSpPr>
        <p:spPr>
          <a:xfrm>
            <a:off x="4006373" y="4873752"/>
            <a:ext cx="1185665" cy="0"/>
          </a:xfrm>
          <a:prstGeom prst="straightConnector1">
            <a:avLst/>
          </a:prstGeom>
          <a:noFill/>
          <a:ln w="9525" cap="flat" cmpd="sng" algn="ctr">
            <a:solidFill>
              <a:srgbClr val="4285F4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37543929-C189-2FD0-CB54-25BECD224C97}"/>
              </a:ext>
            </a:extLst>
          </p:cNvPr>
          <p:cNvSpPr/>
          <p:nvPr/>
        </p:nvSpPr>
        <p:spPr>
          <a:xfrm>
            <a:off x="341420" y="3046109"/>
            <a:ext cx="11509159" cy="777935"/>
          </a:xfrm>
          <a:prstGeom prst="rect">
            <a:avLst/>
          </a:prstGeom>
          <a:solidFill>
            <a:srgbClr val="F5AC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sv-SE" sz="1400" kern="0" dirty="0">
                <a:solidFill>
                  <a:schemeClr val="tx2"/>
                </a:solidFill>
                <a:cs typeface="Times New Roman" panose="02020603050405020304" pitchFamily="18" charset="0"/>
                <a:sym typeface="Arial"/>
              </a:rPr>
              <a:t>Enabling Data Platform</a:t>
            </a:r>
          </a:p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sv-SE" sz="1000" kern="0" dirty="0">
                <a:solidFill>
                  <a:schemeClr val="tx2"/>
                </a:solidFill>
                <a:cs typeface="Times New Roman" panose="02020603050405020304" pitchFamily="18" charset="0"/>
                <a:sym typeface="Arial"/>
              </a:rPr>
              <a:t>Compute </a:t>
            </a:r>
            <a:r>
              <a:rPr lang="sv-SE" sz="900" kern="0" dirty="0">
                <a:solidFill>
                  <a:schemeClr val="tx2"/>
                </a:solidFill>
                <a:cs typeface="Times New Roman" panose="02020603050405020304" pitchFamily="18" charset="0"/>
                <a:sym typeface="Arial"/>
              </a:rPr>
              <a:t>| Catalog | Policy | Governance</a:t>
            </a:r>
            <a:endParaRPr lang="en-SE" sz="1000" kern="0" dirty="0">
              <a:solidFill>
                <a:schemeClr val="tx2"/>
              </a:solidFill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61E5C1D6-C806-2D31-CF8C-C0077ECDFD93}"/>
              </a:ext>
            </a:extLst>
          </p:cNvPr>
          <p:cNvCxnSpPr>
            <a:cxnSpLocks/>
          </p:cNvCxnSpPr>
          <p:nvPr/>
        </p:nvCxnSpPr>
        <p:spPr>
          <a:xfrm flipH="1">
            <a:off x="1051731" y="2334139"/>
            <a:ext cx="6263" cy="609934"/>
          </a:xfrm>
          <a:prstGeom prst="straightConnector1">
            <a:avLst/>
          </a:prstGeom>
          <a:noFill/>
          <a:ln w="9525" cap="flat" cmpd="sng" algn="ctr">
            <a:solidFill>
              <a:srgbClr val="4285F4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A78C4D2B-A402-8F43-35C5-43B576A783A1}"/>
              </a:ext>
            </a:extLst>
          </p:cNvPr>
          <p:cNvCxnSpPr>
            <a:cxnSpLocks/>
          </p:cNvCxnSpPr>
          <p:nvPr/>
        </p:nvCxnSpPr>
        <p:spPr>
          <a:xfrm flipV="1">
            <a:off x="1064531" y="3964809"/>
            <a:ext cx="0" cy="550824"/>
          </a:xfrm>
          <a:prstGeom prst="straightConnector1">
            <a:avLst/>
          </a:prstGeom>
          <a:noFill/>
          <a:ln w="9525" cap="flat" cmpd="sng" algn="ctr">
            <a:solidFill>
              <a:srgbClr val="4285F4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04B4B63-FADD-2330-802A-172FBC218133}"/>
              </a:ext>
            </a:extLst>
          </p:cNvPr>
          <p:cNvCxnSpPr>
            <a:cxnSpLocks/>
          </p:cNvCxnSpPr>
          <p:nvPr/>
        </p:nvCxnSpPr>
        <p:spPr>
          <a:xfrm>
            <a:off x="3921444" y="2203697"/>
            <a:ext cx="730155" cy="842412"/>
          </a:xfrm>
          <a:prstGeom prst="straightConnector1">
            <a:avLst/>
          </a:prstGeom>
          <a:noFill/>
          <a:ln w="9525" cap="flat" cmpd="sng" algn="ctr">
            <a:solidFill>
              <a:srgbClr val="4285F4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5DD5DAC-D8F0-694A-DCD9-A3345F4DFCCF}"/>
              </a:ext>
            </a:extLst>
          </p:cNvPr>
          <p:cNvCxnSpPr>
            <a:cxnSpLocks/>
          </p:cNvCxnSpPr>
          <p:nvPr/>
        </p:nvCxnSpPr>
        <p:spPr>
          <a:xfrm flipV="1">
            <a:off x="3943231" y="3824044"/>
            <a:ext cx="708368" cy="816132"/>
          </a:xfrm>
          <a:prstGeom prst="straightConnector1">
            <a:avLst/>
          </a:prstGeom>
          <a:noFill/>
          <a:ln w="9525" cap="flat" cmpd="sng" algn="ctr">
            <a:solidFill>
              <a:srgbClr val="4285F4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06253E4-4382-3DBC-A109-75995A34B373}"/>
              </a:ext>
            </a:extLst>
          </p:cNvPr>
          <p:cNvSpPr txBox="1"/>
          <p:nvPr/>
        </p:nvSpPr>
        <p:spPr>
          <a:xfrm>
            <a:off x="8999950" y="4177430"/>
            <a:ext cx="25803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/>
              <a:t>Standardization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/>
              <a:t>Developer Accelerator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/>
              <a:t>Gatekeepers -&gt; Custodians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97889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41" grpId="0" animBg="1"/>
      <p:bldP spid="45" grpId="0"/>
      <p:bldP spid="46" grpId="0"/>
      <p:bldP spid="49" grpId="0"/>
      <p:bldP spid="50" grpId="0"/>
      <p:bldP spid="52" grpId="0" animBg="1"/>
      <p:bldP spid="54" grpId="0"/>
      <p:bldP spid="56" grpId="0" animBg="1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3C47A-94F8-3A04-31B7-9AC5F4B55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D52740-8FB6-81C5-1382-9110708D512A}"/>
              </a:ext>
            </a:extLst>
          </p:cNvPr>
          <p:cNvSpPr/>
          <p:nvPr/>
        </p:nvSpPr>
        <p:spPr>
          <a:xfrm>
            <a:off x="1043609" y="1272209"/>
            <a:ext cx="10078278" cy="4303643"/>
          </a:xfrm>
          <a:prstGeom prst="rect">
            <a:avLst/>
          </a:prstGeom>
          <a:solidFill>
            <a:srgbClr val="F5AC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sv-SE" sz="1400" kern="0" dirty="0">
                <a:solidFill>
                  <a:schemeClr val="bg1"/>
                </a:solidFill>
                <a:cs typeface="Times New Roman" panose="02020603050405020304" pitchFamily="18" charset="0"/>
                <a:sym typeface="Arial"/>
              </a:rPr>
              <a:t>Enabling Data Platform</a:t>
            </a:r>
          </a:p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sv-SE" sz="1000" kern="0" dirty="0">
                <a:solidFill>
                  <a:schemeClr val="bg1"/>
                </a:solidFill>
                <a:cs typeface="Times New Roman" panose="02020603050405020304" pitchFamily="18" charset="0"/>
                <a:sym typeface="Arial"/>
              </a:rPr>
              <a:t>Compute </a:t>
            </a:r>
            <a:r>
              <a:rPr lang="sv-SE" sz="900" kern="0" dirty="0">
                <a:solidFill>
                  <a:schemeClr val="bg1"/>
                </a:solidFill>
                <a:cs typeface="Times New Roman" panose="02020603050405020304" pitchFamily="18" charset="0"/>
                <a:sym typeface="Arial"/>
              </a:rPr>
              <a:t>| Catalog | Policy | Governance</a:t>
            </a:r>
            <a:endParaRPr lang="en-SE" sz="1000" kern="0" dirty="0">
              <a:solidFill>
                <a:schemeClr val="bg1"/>
              </a:solidFill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5BD4F45-5131-EEE6-C5CC-FFA89C691E18}"/>
              </a:ext>
            </a:extLst>
          </p:cNvPr>
          <p:cNvSpPr/>
          <p:nvPr/>
        </p:nvSpPr>
        <p:spPr>
          <a:xfrm>
            <a:off x="1570383" y="1859653"/>
            <a:ext cx="2683565" cy="1052512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dirty="0"/>
              <a:t>Data </a:t>
            </a:r>
            <a:r>
              <a:rPr lang="en-SE" dirty="0" err="1"/>
              <a:t>Catalog</a:t>
            </a:r>
            <a:endParaRPr lang="en-SE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4E95FFE-CDA3-AEF0-03BD-D5F2F3FF0E17}"/>
              </a:ext>
            </a:extLst>
          </p:cNvPr>
          <p:cNvSpPr/>
          <p:nvPr/>
        </p:nvSpPr>
        <p:spPr>
          <a:xfrm>
            <a:off x="4780722" y="1859653"/>
            <a:ext cx="2683565" cy="1052512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dirty="0"/>
              <a:t>On demand compute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B1062C8-E6B0-0150-0779-D56D03B8F8EB}"/>
              </a:ext>
            </a:extLst>
          </p:cNvPr>
          <p:cNvSpPr/>
          <p:nvPr/>
        </p:nvSpPr>
        <p:spPr>
          <a:xfrm>
            <a:off x="7991061" y="1859653"/>
            <a:ext cx="2683565" cy="1052512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dirty="0"/>
              <a:t>Blueprints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652199F-1623-65F4-87D2-F6D43EB5A30E}"/>
              </a:ext>
            </a:extLst>
          </p:cNvPr>
          <p:cNvSpPr/>
          <p:nvPr/>
        </p:nvSpPr>
        <p:spPr>
          <a:xfrm>
            <a:off x="1570383" y="3945836"/>
            <a:ext cx="2683565" cy="105251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dirty="0"/>
              <a:t>X based access control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36DC081-BAD6-4B9B-085B-E12FDD0BBE79}"/>
              </a:ext>
            </a:extLst>
          </p:cNvPr>
          <p:cNvSpPr/>
          <p:nvPr/>
        </p:nvSpPr>
        <p:spPr>
          <a:xfrm>
            <a:off x="4780722" y="3945836"/>
            <a:ext cx="2683565" cy="105251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dirty="0"/>
              <a:t>Audit logs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DBD0765-7F7F-DB90-5965-D72C0E0E36F2}"/>
              </a:ext>
            </a:extLst>
          </p:cNvPr>
          <p:cNvSpPr/>
          <p:nvPr/>
        </p:nvSpPr>
        <p:spPr>
          <a:xfrm>
            <a:off x="7991061" y="3945836"/>
            <a:ext cx="2683565" cy="105251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dirty="0"/>
              <a:t>Observability</a:t>
            </a:r>
          </a:p>
        </p:txBody>
      </p:sp>
    </p:spTree>
    <p:extLst>
      <p:ext uri="{BB962C8B-B14F-4D97-AF65-F5344CB8AC3E}">
        <p14:creationId xmlns:p14="http://schemas.microsoft.com/office/powerpoint/2010/main" val="398153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6E8C466-0F8A-4319-750E-2F9ED42DBBF9}"/>
              </a:ext>
            </a:extLst>
          </p:cNvPr>
          <p:cNvSpPr/>
          <p:nvPr/>
        </p:nvSpPr>
        <p:spPr>
          <a:xfrm>
            <a:off x="372133" y="1420369"/>
            <a:ext cx="1307804" cy="572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SE" sz="1200" dirty="0">
                <a:solidFill>
                  <a:schemeClr val="tx2"/>
                </a:solidFill>
                <a:cs typeface="Times New Roman" panose="02020603050405020304" pitchFamily="18" charset="0"/>
              </a:rPr>
              <a:t>Application1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DCDD77-EE12-53F2-0E09-26D0E4FAA138}"/>
              </a:ext>
            </a:extLst>
          </p:cNvPr>
          <p:cNvSpPr/>
          <p:nvPr/>
        </p:nvSpPr>
        <p:spPr>
          <a:xfrm>
            <a:off x="378785" y="2794007"/>
            <a:ext cx="1307804" cy="572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SE" sz="1200" dirty="0">
                <a:solidFill>
                  <a:schemeClr val="tx2"/>
                </a:solidFill>
                <a:cs typeface="Times New Roman" panose="02020603050405020304" pitchFamily="18" charset="0"/>
              </a:rPr>
              <a:t>Application 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7D504F-77B7-DF3F-A874-85FABD8BA8C7}"/>
              </a:ext>
            </a:extLst>
          </p:cNvPr>
          <p:cNvSpPr/>
          <p:nvPr/>
        </p:nvSpPr>
        <p:spPr>
          <a:xfrm>
            <a:off x="405316" y="4151913"/>
            <a:ext cx="1307804" cy="572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SE" sz="1200" dirty="0">
                <a:solidFill>
                  <a:schemeClr val="tx2"/>
                </a:solidFill>
                <a:cs typeface="Times New Roman" panose="02020603050405020304" pitchFamily="18" charset="0"/>
              </a:rPr>
              <a:t>Application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906F90-2074-6192-C766-18406E22B8F4}"/>
              </a:ext>
            </a:extLst>
          </p:cNvPr>
          <p:cNvSpPr/>
          <p:nvPr/>
        </p:nvSpPr>
        <p:spPr>
          <a:xfrm>
            <a:off x="378785" y="5872957"/>
            <a:ext cx="1307804" cy="572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SE" sz="1200" dirty="0">
                <a:solidFill>
                  <a:schemeClr val="tx2"/>
                </a:solidFill>
                <a:cs typeface="Times New Roman" panose="02020603050405020304" pitchFamily="18" charset="0"/>
              </a:rPr>
              <a:t>Application 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3EB1045-9B40-BC0E-A06D-343D54138B64}"/>
              </a:ext>
            </a:extLst>
          </p:cNvPr>
          <p:cNvCxnSpPr>
            <a:cxnSpLocks/>
          </p:cNvCxnSpPr>
          <p:nvPr/>
        </p:nvCxnSpPr>
        <p:spPr>
          <a:xfrm>
            <a:off x="1039112" y="5418112"/>
            <a:ext cx="0" cy="415586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7F039BC-5CD9-2FEE-F4E8-7F9408EAF9C4}"/>
              </a:ext>
            </a:extLst>
          </p:cNvPr>
          <p:cNvSpPr/>
          <p:nvPr/>
        </p:nvSpPr>
        <p:spPr>
          <a:xfrm>
            <a:off x="6278253" y="2568547"/>
            <a:ext cx="2200939" cy="14566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SE" sz="1200" dirty="0">
                <a:solidFill>
                  <a:schemeClr val="tx2"/>
                </a:solidFill>
                <a:cs typeface="Times New Roman" panose="02020603050405020304" pitchFamily="18" charset="0"/>
              </a:rPr>
              <a:t>DWH / Data Lakehouse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6468896-15E5-5BFC-E60E-512362CCCADA}"/>
              </a:ext>
            </a:extLst>
          </p:cNvPr>
          <p:cNvGrpSpPr/>
          <p:nvPr/>
        </p:nvGrpSpPr>
        <p:grpSpPr>
          <a:xfrm>
            <a:off x="6443525" y="1906650"/>
            <a:ext cx="1870394" cy="572700"/>
            <a:chOff x="3790506" y="1304075"/>
            <a:chExt cx="1870394" cy="572700"/>
          </a:xfrm>
          <a:solidFill>
            <a:schemeClr val="accent4"/>
          </a:solidFill>
        </p:grpSpPr>
        <p:pic>
          <p:nvPicPr>
            <p:cNvPr id="10" name="Graphic 9" descr="User with solid fill">
              <a:extLst>
                <a:ext uri="{FF2B5EF4-FFF2-40B4-BE49-F238E27FC236}">
                  <a16:creationId xmlns:a16="http://schemas.microsoft.com/office/drawing/2014/main" id="{510C1DB7-58D0-AAAE-382B-6A6EC0AB6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790506" y="1304075"/>
              <a:ext cx="572700" cy="572700"/>
            </a:xfrm>
            <a:prstGeom prst="rect">
              <a:avLst/>
            </a:prstGeom>
          </p:spPr>
        </p:pic>
        <p:pic>
          <p:nvPicPr>
            <p:cNvPr id="11" name="Graphic 10" descr="User with solid fill">
              <a:extLst>
                <a:ext uri="{FF2B5EF4-FFF2-40B4-BE49-F238E27FC236}">
                  <a16:creationId xmlns:a16="http://schemas.microsoft.com/office/drawing/2014/main" id="{B28F7BBE-CA76-763F-F870-F0698E8743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39353" y="1304075"/>
              <a:ext cx="572700" cy="572700"/>
            </a:xfrm>
            <a:prstGeom prst="rect">
              <a:avLst/>
            </a:prstGeom>
          </p:spPr>
        </p:pic>
        <p:pic>
          <p:nvPicPr>
            <p:cNvPr id="12" name="Graphic 11" descr="User with solid fill">
              <a:extLst>
                <a:ext uri="{FF2B5EF4-FFF2-40B4-BE49-F238E27FC236}">
                  <a16:creationId xmlns:a16="http://schemas.microsoft.com/office/drawing/2014/main" id="{3709D9DD-3D06-273C-20CB-3733AA2EC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088200" y="1304075"/>
              <a:ext cx="572700" cy="572700"/>
            </a:xfrm>
            <a:prstGeom prst="rect">
              <a:avLst/>
            </a:prstGeom>
          </p:spPr>
        </p:pic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2D0071C-03C6-FE99-97C5-1AF9ED2FB2A6}"/>
              </a:ext>
            </a:extLst>
          </p:cNvPr>
          <p:cNvCxnSpPr>
            <a:cxnSpLocks/>
          </p:cNvCxnSpPr>
          <p:nvPr/>
        </p:nvCxnSpPr>
        <p:spPr>
          <a:xfrm>
            <a:off x="1789267" y="1726183"/>
            <a:ext cx="980840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croll: Vertical 17">
            <a:extLst>
              <a:ext uri="{FF2B5EF4-FFF2-40B4-BE49-F238E27FC236}">
                <a16:creationId xmlns:a16="http://schemas.microsoft.com/office/drawing/2014/main" id="{AD1090E1-CCA9-0A06-AE16-163DACF6D926}"/>
              </a:ext>
            </a:extLst>
          </p:cNvPr>
          <p:cNvSpPr/>
          <p:nvPr/>
        </p:nvSpPr>
        <p:spPr>
          <a:xfrm>
            <a:off x="10275599" y="1760767"/>
            <a:ext cx="893600" cy="840269"/>
          </a:xfrm>
          <a:prstGeom prst="verticalScroll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SE" sz="1000" dirty="0">
                <a:solidFill>
                  <a:schemeClr val="tx2"/>
                </a:solidFill>
                <a:cs typeface="Times New Roman" panose="02020603050405020304" pitchFamily="18" charset="0"/>
              </a:rPr>
              <a:t>Reports</a:t>
            </a:r>
            <a:endParaRPr lang="en-SE" sz="105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pic>
        <p:nvPicPr>
          <p:cNvPr id="19" name="Graphic 18" descr="Gauge with solid fill">
            <a:extLst>
              <a:ext uri="{FF2B5EF4-FFF2-40B4-BE49-F238E27FC236}">
                <a16:creationId xmlns:a16="http://schemas.microsoft.com/office/drawing/2014/main" id="{D6E87CEE-BA47-02AF-812A-964C62BB61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48491" y="2767061"/>
            <a:ext cx="914400" cy="914400"/>
          </a:xfrm>
          <a:prstGeom prst="rect">
            <a:avLst/>
          </a:prstGeom>
        </p:spPr>
      </p:pic>
      <p:pic>
        <p:nvPicPr>
          <p:cNvPr id="20" name="Picture 19" descr="Girl working on a machine">
            <a:extLst>
              <a:ext uri="{FF2B5EF4-FFF2-40B4-BE49-F238E27FC236}">
                <a16:creationId xmlns:a16="http://schemas.microsoft.com/office/drawing/2014/main" id="{974FD738-D1E9-3671-7A59-FE4026E938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93301" y="4025208"/>
            <a:ext cx="858196" cy="572700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5B6EA39-C0E5-821E-4CBA-648CF3FCEEA9}"/>
              </a:ext>
            </a:extLst>
          </p:cNvPr>
          <p:cNvCxnSpPr>
            <a:cxnSpLocks/>
          </p:cNvCxnSpPr>
          <p:nvPr/>
        </p:nvCxnSpPr>
        <p:spPr>
          <a:xfrm>
            <a:off x="8709540" y="3297644"/>
            <a:ext cx="1233377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99324F8-FF9A-A7EB-D40F-98532A853B05}"/>
              </a:ext>
            </a:extLst>
          </p:cNvPr>
          <p:cNvSpPr txBox="1"/>
          <p:nvPr/>
        </p:nvSpPr>
        <p:spPr>
          <a:xfrm>
            <a:off x="10268165" y="3504431"/>
            <a:ext cx="85819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700" dirty="0">
                <a:solidFill>
                  <a:schemeClr val="tx2"/>
                </a:solidFill>
                <a:cs typeface="Times New Roman" panose="02020603050405020304" pitchFamily="18" charset="0"/>
              </a:rPr>
              <a:t>Dashboards</a:t>
            </a:r>
            <a:endParaRPr lang="en-SE" sz="9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270B126-27E0-62EE-6241-3B9FE5BF60DD}"/>
              </a:ext>
            </a:extLst>
          </p:cNvPr>
          <p:cNvSpPr txBox="1"/>
          <p:nvPr/>
        </p:nvSpPr>
        <p:spPr>
          <a:xfrm>
            <a:off x="10248491" y="4607881"/>
            <a:ext cx="955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800" dirty="0">
                <a:solidFill>
                  <a:schemeClr val="tx2"/>
                </a:solidFill>
                <a:cs typeface="Times New Roman" panose="02020603050405020304" pitchFamily="18" charset="0"/>
              </a:rPr>
              <a:t>Machine Learning</a:t>
            </a:r>
            <a:endParaRPr lang="en-SE" sz="10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8233F32-7BEB-CAE6-6B6B-4D19BE4DBD06}"/>
              </a:ext>
            </a:extLst>
          </p:cNvPr>
          <p:cNvGrpSpPr/>
          <p:nvPr/>
        </p:nvGrpSpPr>
        <p:grpSpPr>
          <a:xfrm>
            <a:off x="6443525" y="4128387"/>
            <a:ext cx="1870394" cy="572700"/>
            <a:chOff x="3790506" y="1304075"/>
            <a:chExt cx="1870394" cy="572700"/>
          </a:xfrm>
          <a:solidFill>
            <a:schemeClr val="accent4"/>
          </a:solidFill>
        </p:grpSpPr>
        <p:pic>
          <p:nvPicPr>
            <p:cNvPr id="25" name="Graphic 24" descr="User with solid fill">
              <a:extLst>
                <a:ext uri="{FF2B5EF4-FFF2-40B4-BE49-F238E27FC236}">
                  <a16:creationId xmlns:a16="http://schemas.microsoft.com/office/drawing/2014/main" id="{D8CC6124-885C-1975-F017-499666C9F2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790506" y="1304075"/>
              <a:ext cx="572700" cy="572700"/>
            </a:xfrm>
            <a:prstGeom prst="rect">
              <a:avLst/>
            </a:prstGeom>
          </p:spPr>
        </p:pic>
        <p:pic>
          <p:nvPicPr>
            <p:cNvPr id="26" name="Graphic 25" descr="User with solid fill">
              <a:extLst>
                <a:ext uri="{FF2B5EF4-FFF2-40B4-BE49-F238E27FC236}">
                  <a16:creationId xmlns:a16="http://schemas.microsoft.com/office/drawing/2014/main" id="{68DA679E-997C-7B85-7A16-F00D9628F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39353" y="1304075"/>
              <a:ext cx="572700" cy="572700"/>
            </a:xfrm>
            <a:prstGeom prst="rect">
              <a:avLst/>
            </a:prstGeom>
          </p:spPr>
        </p:pic>
        <p:pic>
          <p:nvPicPr>
            <p:cNvPr id="27" name="Graphic 26" descr="User with solid fill">
              <a:extLst>
                <a:ext uri="{FF2B5EF4-FFF2-40B4-BE49-F238E27FC236}">
                  <a16:creationId xmlns:a16="http://schemas.microsoft.com/office/drawing/2014/main" id="{22010239-AC58-58D5-2BB5-0DE90E0BA7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088200" y="1304075"/>
              <a:ext cx="572700" cy="572700"/>
            </a:xfrm>
            <a:prstGeom prst="rect">
              <a:avLst/>
            </a:prstGeom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99297F0F-6E1D-6C84-49DA-34C0D8AE1AE7}"/>
              </a:ext>
            </a:extLst>
          </p:cNvPr>
          <p:cNvSpPr txBox="1"/>
          <p:nvPr/>
        </p:nvSpPr>
        <p:spPr>
          <a:xfrm>
            <a:off x="6276145" y="4686180"/>
            <a:ext cx="22009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1000" dirty="0">
                <a:solidFill>
                  <a:schemeClr val="tx2"/>
                </a:solidFill>
              </a:rPr>
              <a:t>Data Engineers, ETL Developers,</a:t>
            </a:r>
          </a:p>
          <a:p>
            <a:pPr algn="ctr"/>
            <a:r>
              <a:rPr lang="en-SE" sz="1000" dirty="0">
                <a:solidFill>
                  <a:schemeClr val="tx2"/>
                </a:solidFill>
              </a:rPr>
              <a:t>BI Developers, Data Analysts, Data Architects etc</a:t>
            </a: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7017D79E-DF8F-A27A-5F01-8583148176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166934"/>
              </p:ext>
            </p:extLst>
          </p:nvPr>
        </p:nvGraphicFramePr>
        <p:xfrm>
          <a:off x="2872785" y="1177543"/>
          <a:ext cx="980841" cy="1097280"/>
        </p:xfrm>
        <a:graphic>
          <a:graphicData uri="http://schemas.openxmlformats.org/drawingml/2006/table">
            <a:tbl>
              <a:tblPr firstRow="1" bandRow="1"/>
              <a:tblGrid>
                <a:gridCol w="326947">
                  <a:extLst>
                    <a:ext uri="{9D8B030D-6E8A-4147-A177-3AD203B41FA5}">
                      <a16:colId xmlns:a16="http://schemas.microsoft.com/office/drawing/2014/main" val="3207463372"/>
                    </a:ext>
                  </a:extLst>
                </a:gridCol>
                <a:gridCol w="326947">
                  <a:extLst>
                    <a:ext uri="{9D8B030D-6E8A-4147-A177-3AD203B41FA5}">
                      <a16:colId xmlns:a16="http://schemas.microsoft.com/office/drawing/2014/main" val="189651997"/>
                    </a:ext>
                  </a:extLst>
                </a:gridCol>
                <a:gridCol w="326947">
                  <a:extLst>
                    <a:ext uri="{9D8B030D-6E8A-4147-A177-3AD203B41FA5}">
                      <a16:colId xmlns:a16="http://schemas.microsoft.com/office/drawing/2014/main" val="117470769"/>
                    </a:ext>
                  </a:extLst>
                </a:gridCol>
              </a:tblGrid>
              <a:tr h="2288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SE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642357"/>
                  </a:ext>
                </a:extLst>
              </a:tr>
              <a:tr h="2288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25666"/>
                  </a:ext>
                </a:extLst>
              </a:tr>
              <a:tr h="2288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474824"/>
                  </a:ext>
                </a:extLst>
              </a:tr>
            </a:tbl>
          </a:graphicData>
        </a:graphic>
      </p:graphicFrame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A63C107-B0D1-7EF1-B007-FA012CF513A5}"/>
              </a:ext>
            </a:extLst>
          </p:cNvPr>
          <p:cNvCxnSpPr>
            <a:cxnSpLocks/>
          </p:cNvCxnSpPr>
          <p:nvPr/>
        </p:nvCxnSpPr>
        <p:spPr>
          <a:xfrm>
            <a:off x="1789267" y="3082156"/>
            <a:ext cx="980840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38A50764-516B-F343-B142-60776ED10D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815459"/>
              </p:ext>
            </p:extLst>
          </p:nvPr>
        </p:nvGraphicFramePr>
        <p:xfrm>
          <a:off x="2872785" y="2533516"/>
          <a:ext cx="980841" cy="1097280"/>
        </p:xfrm>
        <a:graphic>
          <a:graphicData uri="http://schemas.openxmlformats.org/drawingml/2006/table">
            <a:tbl>
              <a:tblPr firstRow="1" bandRow="1"/>
              <a:tblGrid>
                <a:gridCol w="326947">
                  <a:extLst>
                    <a:ext uri="{9D8B030D-6E8A-4147-A177-3AD203B41FA5}">
                      <a16:colId xmlns:a16="http://schemas.microsoft.com/office/drawing/2014/main" val="3207463372"/>
                    </a:ext>
                  </a:extLst>
                </a:gridCol>
                <a:gridCol w="326947">
                  <a:extLst>
                    <a:ext uri="{9D8B030D-6E8A-4147-A177-3AD203B41FA5}">
                      <a16:colId xmlns:a16="http://schemas.microsoft.com/office/drawing/2014/main" val="189651997"/>
                    </a:ext>
                  </a:extLst>
                </a:gridCol>
                <a:gridCol w="326947">
                  <a:extLst>
                    <a:ext uri="{9D8B030D-6E8A-4147-A177-3AD203B41FA5}">
                      <a16:colId xmlns:a16="http://schemas.microsoft.com/office/drawing/2014/main" val="117470769"/>
                    </a:ext>
                  </a:extLst>
                </a:gridCol>
              </a:tblGrid>
              <a:tr h="2288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SE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SE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642357"/>
                  </a:ext>
                </a:extLst>
              </a:tr>
              <a:tr h="2288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25666"/>
                  </a:ext>
                </a:extLst>
              </a:tr>
              <a:tr h="2288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474824"/>
                  </a:ext>
                </a:extLst>
              </a:tr>
            </a:tbl>
          </a:graphicData>
        </a:graphic>
      </p:graphicFrame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FCC607E-48D1-ACB2-7E7F-AFB183E18374}"/>
              </a:ext>
            </a:extLst>
          </p:cNvPr>
          <p:cNvCxnSpPr>
            <a:cxnSpLocks/>
          </p:cNvCxnSpPr>
          <p:nvPr/>
        </p:nvCxnSpPr>
        <p:spPr>
          <a:xfrm>
            <a:off x="1789267" y="4438129"/>
            <a:ext cx="980840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D7B46AC6-58B0-61AD-4F47-549A5DB67E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332658"/>
              </p:ext>
            </p:extLst>
          </p:nvPr>
        </p:nvGraphicFramePr>
        <p:xfrm>
          <a:off x="2872785" y="3889489"/>
          <a:ext cx="980841" cy="1097280"/>
        </p:xfrm>
        <a:graphic>
          <a:graphicData uri="http://schemas.openxmlformats.org/drawingml/2006/table">
            <a:tbl>
              <a:tblPr firstRow="1" bandRow="1"/>
              <a:tblGrid>
                <a:gridCol w="326947">
                  <a:extLst>
                    <a:ext uri="{9D8B030D-6E8A-4147-A177-3AD203B41FA5}">
                      <a16:colId xmlns:a16="http://schemas.microsoft.com/office/drawing/2014/main" val="3207463372"/>
                    </a:ext>
                  </a:extLst>
                </a:gridCol>
                <a:gridCol w="326947">
                  <a:extLst>
                    <a:ext uri="{9D8B030D-6E8A-4147-A177-3AD203B41FA5}">
                      <a16:colId xmlns:a16="http://schemas.microsoft.com/office/drawing/2014/main" val="189651997"/>
                    </a:ext>
                  </a:extLst>
                </a:gridCol>
                <a:gridCol w="326947">
                  <a:extLst>
                    <a:ext uri="{9D8B030D-6E8A-4147-A177-3AD203B41FA5}">
                      <a16:colId xmlns:a16="http://schemas.microsoft.com/office/drawing/2014/main" val="117470769"/>
                    </a:ext>
                  </a:extLst>
                </a:gridCol>
              </a:tblGrid>
              <a:tr h="2288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SE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642357"/>
                  </a:ext>
                </a:extLst>
              </a:tr>
              <a:tr h="2288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25666"/>
                  </a:ext>
                </a:extLst>
              </a:tr>
              <a:tr h="2288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474824"/>
                  </a:ext>
                </a:extLst>
              </a:tr>
            </a:tbl>
          </a:graphicData>
        </a:graphic>
      </p:graphicFrame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EA94196-5271-E8AF-F8DD-981273239F36}"/>
              </a:ext>
            </a:extLst>
          </p:cNvPr>
          <p:cNvCxnSpPr>
            <a:cxnSpLocks/>
          </p:cNvCxnSpPr>
          <p:nvPr/>
        </p:nvCxnSpPr>
        <p:spPr>
          <a:xfrm>
            <a:off x="1789267" y="6142470"/>
            <a:ext cx="980840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066A03A4-9F32-8323-0EE8-ACA2970262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885020"/>
              </p:ext>
            </p:extLst>
          </p:nvPr>
        </p:nvGraphicFramePr>
        <p:xfrm>
          <a:off x="2872785" y="5593830"/>
          <a:ext cx="980841" cy="1097280"/>
        </p:xfrm>
        <a:graphic>
          <a:graphicData uri="http://schemas.openxmlformats.org/drawingml/2006/table">
            <a:tbl>
              <a:tblPr firstRow="1" bandRow="1"/>
              <a:tblGrid>
                <a:gridCol w="326947">
                  <a:extLst>
                    <a:ext uri="{9D8B030D-6E8A-4147-A177-3AD203B41FA5}">
                      <a16:colId xmlns:a16="http://schemas.microsoft.com/office/drawing/2014/main" val="3207463372"/>
                    </a:ext>
                  </a:extLst>
                </a:gridCol>
                <a:gridCol w="326947">
                  <a:extLst>
                    <a:ext uri="{9D8B030D-6E8A-4147-A177-3AD203B41FA5}">
                      <a16:colId xmlns:a16="http://schemas.microsoft.com/office/drawing/2014/main" val="189651997"/>
                    </a:ext>
                  </a:extLst>
                </a:gridCol>
                <a:gridCol w="326947">
                  <a:extLst>
                    <a:ext uri="{9D8B030D-6E8A-4147-A177-3AD203B41FA5}">
                      <a16:colId xmlns:a16="http://schemas.microsoft.com/office/drawing/2014/main" val="117470769"/>
                    </a:ext>
                  </a:extLst>
                </a:gridCol>
              </a:tblGrid>
              <a:tr h="2288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SE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642357"/>
                  </a:ext>
                </a:extLst>
              </a:tr>
              <a:tr h="2288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25666"/>
                  </a:ext>
                </a:extLst>
              </a:tr>
              <a:tr h="2288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474824"/>
                  </a:ext>
                </a:extLst>
              </a:tr>
            </a:tbl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A10FB581-C3B6-5B8B-EB04-5E51CB132077}"/>
              </a:ext>
            </a:extLst>
          </p:cNvPr>
          <p:cNvSpPr txBox="1"/>
          <p:nvPr/>
        </p:nvSpPr>
        <p:spPr>
          <a:xfrm>
            <a:off x="435703" y="185545"/>
            <a:ext cx="3417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SE" dirty="0"/>
              <a:t>Stream aligned Data Products</a:t>
            </a:r>
          </a:p>
          <a:p>
            <a:pPr algn="ctr"/>
            <a:r>
              <a:rPr lang="en-SE" dirty="0"/>
              <a:t>i.e. Local optimum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E0B273A-D8AF-25C6-06A8-845B078F8AD7}"/>
              </a:ext>
            </a:extLst>
          </p:cNvPr>
          <p:cNvSpPr txBox="1"/>
          <p:nvPr/>
        </p:nvSpPr>
        <p:spPr>
          <a:xfrm>
            <a:off x="5585903" y="185545"/>
            <a:ext cx="3581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SE" dirty="0"/>
              <a:t>Business aligned Data Products</a:t>
            </a:r>
          </a:p>
          <a:p>
            <a:pPr algn="ctr"/>
            <a:r>
              <a:rPr lang="en-SE" dirty="0"/>
              <a:t>i.e. Global optimum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E8892E8-F13C-2C8A-A1C5-D0EA2F82666E}"/>
              </a:ext>
            </a:extLst>
          </p:cNvPr>
          <p:cNvSpPr/>
          <p:nvPr/>
        </p:nvSpPr>
        <p:spPr>
          <a:xfrm>
            <a:off x="4961455" y="2657803"/>
            <a:ext cx="2269090" cy="154239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800" dirty="0">
                <a:solidFill>
                  <a:schemeClr val="tx2"/>
                </a:solidFill>
              </a:rPr>
              <a:t>How?</a:t>
            </a:r>
          </a:p>
        </p:txBody>
      </p:sp>
    </p:spTree>
    <p:extLst>
      <p:ext uri="{BB962C8B-B14F-4D97-AF65-F5344CB8AC3E}">
        <p14:creationId xmlns:p14="http://schemas.microsoft.com/office/powerpoint/2010/main" val="28365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18" grpId="0" animBg="1"/>
      <p:bldP spid="22" grpId="0"/>
      <p:bldP spid="23" grpId="0"/>
      <p:bldP spid="40" grpId="0"/>
      <p:bldP spid="39" grpId="0"/>
      <p:bldP spid="41" grpId="0"/>
      <p:bldP spid="4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2E54F4E-D721-5E6E-87CC-525DDF32FABD}"/>
              </a:ext>
            </a:extLst>
          </p:cNvPr>
          <p:cNvGrpSpPr/>
          <p:nvPr/>
        </p:nvGrpSpPr>
        <p:grpSpPr>
          <a:xfrm>
            <a:off x="434671" y="1770269"/>
            <a:ext cx="2504661" cy="3317463"/>
            <a:chOff x="538127" y="2367719"/>
            <a:chExt cx="2504661" cy="331746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E89CA1A-0E94-DBFC-E3E8-080CDA18BF1F}"/>
                </a:ext>
              </a:extLst>
            </p:cNvPr>
            <p:cNvSpPr/>
            <p:nvPr/>
          </p:nvSpPr>
          <p:spPr>
            <a:xfrm>
              <a:off x="1058424" y="2367719"/>
              <a:ext cx="1464066" cy="902255"/>
            </a:xfrm>
            <a:prstGeom prst="rect">
              <a:avLst/>
            </a:prstGeom>
            <a:solidFill>
              <a:srgbClr val="3A8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sv-SE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Domain Ownership</a:t>
              </a:r>
              <a:endParaRPr lang="en-S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Graphic 6" descr="Greek Pillar with solid fill">
              <a:extLst>
                <a:ext uri="{FF2B5EF4-FFF2-40B4-BE49-F238E27FC236}">
                  <a16:creationId xmlns:a16="http://schemas.microsoft.com/office/drawing/2014/main" id="{FF4BD094-F721-4BCE-CC46-5A0EEE9007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38127" y="3180521"/>
              <a:ext cx="2504661" cy="2504661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600E958-AF5E-ADC7-0C5A-CA3CA67E8652}"/>
              </a:ext>
            </a:extLst>
          </p:cNvPr>
          <p:cNvGrpSpPr/>
          <p:nvPr/>
        </p:nvGrpSpPr>
        <p:grpSpPr>
          <a:xfrm>
            <a:off x="3374003" y="1770269"/>
            <a:ext cx="2504661" cy="3317463"/>
            <a:chOff x="3254822" y="2367718"/>
            <a:chExt cx="2504661" cy="331746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9EFBF82-6043-62D6-B7F4-C469D467F1B8}"/>
                </a:ext>
              </a:extLst>
            </p:cNvPr>
            <p:cNvSpPr/>
            <p:nvPr/>
          </p:nvSpPr>
          <p:spPr>
            <a:xfrm>
              <a:off x="3775119" y="2367718"/>
              <a:ext cx="1464066" cy="902255"/>
            </a:xfrm>
            <a:prstGeom prst="rect">
              <a:avLst/>
            </a:prstGeom>
            <a:solidFill>
              <a:srgbClr val="3A8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sv-SE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Data as a Product</a:t>
              </a:r>
              <a:endParaRPr lang="en-S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Graphic 7" descr="Greek Pillar with solid fill">
              <a:extLst>
                <a:ext uri="{FF2B5EF4-FFF2-40B4-BE49-F238E27FC236}">
                  <a16:creationId xmlns:a16="http://schemas.microsoft.com/office/drawing/2014/main" id="{CD842188-BA79-8FBC-C16C-B75AE4F33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254822" y="3180520"/>
              <a:ext cx="2504661" cy="2504661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6CB734D-DA23-CCA5-1F0D-190C224F30A0}"/>
              </a:ext>
            </a:extLst>
          </p:cNvPr>
          <p:cNvGrpSpPr/>
          <p:nvPr/>
        </p:nvGrpSpPr>
        <p:grpSpPr>
          <a:xfrm>
            <a:off x="6313335" y="1770269"/>
            <a:ext cx="2504661" cy="3317463"/>
            <a:chOff x="6279780" y="2367717"/>
            <a:chExt cx="2504661" cy="331746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FC43ABB-EA2C-6713-0092-4DAEB5574B7A}"/>
                </a:ext>
              </a:extLst>
            </p:cNvPr>
            <p:cNvSpPr/>
            <p:nvPr/>
          </p:nvSpPr>
          <p:spPr>
            <a:xfrm>
              <a:off x="6800077" y="2367717"/>
              <a:ext cx="1464066" cy="902255"/>
            </a:xfrm>
            <a:prstGeom prst="rect">
              <a:avLst/>
            </a:prstGeom>
            <a:solidFill>
              <a:srgbClr val="3A8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sv-SE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Self Serve Data Platforms</a:t>
              </a:r>
              <a:endParaRPr lang="en-S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Graphic 8" descr="Greek Pillar with solid fill">
              <a:extLst>
                <a:ext uri="{FF2B5EF4-FFF2-40B4-BE49-F238E27FC236}">
                  <a16:creationId xmlns:a16="http://schemas.microsoft.com/office/drawing/2014/main" id="{8873D1CF-4F06-6612-739F-169CAA092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279780" y="3180519"/>
              <a:ext cx="2504661" cy="2504661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11CE40D-CF1B-1221-8DBA-069294F8463F}"/>
              </a:ext>
            </a:extLst>
          </p:cNvPr>
          <p:cNvGrpSpPr/>
          <p:nvPr/>
        </p:nvGrpSpPr>
        <p:grpSpPr>
          <a:xfrm>
            <a:off x="9252667" y="1770269"/>
            <a:ext cx="2504661" cy="3317462"/>
            <a:chOff x="9022498" y="2367717"/>
            <a:chExt cx="2504661" cy="331746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36EDA27-C3BB-5DDF-F563-984EE45C8146}"/>
                </a:ext>
              </a:extLst>
            </p:cNvPr>
            <p:cNvSpPr/>
            <p:nvPr/>
          </p:nvSpPr>
          <p:spPr>
            <a:xfrm>
              <a:off x="9542796" y="2367717"/>
              <a:ext cx="1464066" cy="902255"/>
            </a:xfrm>
            <a:prstGeom prst="rect">
              <a:avLst/>
            </a:prstGeom>
            <a:solidFill>
              <a:srgbClr val="3A8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sv-SE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Federated Governance</a:t>
              </a:r>
              <a:endParaRPr lang="en-S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Graphic 9" descr="Greek Pillar with solid fill">
              <a:extLst>
                <a:ext uri="{FF2B5EF4-FFF2-40B4-BE49-F238E27FC236}">
                  <a16:creationId xmlns:a16="http://schemas.microsoft.com/office/drawing/2014/main" id="{D646A865-C0F8-9CB6-1468-D4D392227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022498" y="3180518"/>
              <a:ext cx="2504661" cy="25046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74524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2E54F4E-D721-5E6E-87CC-525DDF32FABD}"/>
              </a:ext>
            </a:extLst>
          </p:cNvPr>
          <p:cNvGrpSpPr/>
          <p:nvPr/>
        </p:nvGrpSpPr>
        <p:grpSpPr>
          <a:xfrm>
            <a:off x="4843670" y="1770269"/>
            <a:ext cx="2504661" cy="3317463"/>
            <a:chOff x="538127" y="2367719"/>
            <a:chExt cx="2504661" cy="331746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E89CA1A-0E94-DBFC-E3E8-080CDA18BF1F}"/>
                </a:ext>
              </a:extLst>
            </p:cNvPr>
            <p:cNvSpPr/>
            <p:nvPr/>
          </p:nvSpPr>
          <p:spPr>
            <a:xfrm>
              <a:off x="1058424" y="2367719"/>
              <a:ext cx="1464066" cy="902255"/>
            </a:xfrm>
            <a:prstGeom prst="rect">
              <a:avLst/>
            </a:prstGeom>
            <a:solidFill>
              <a:srgbClr val="3A8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SE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Federated Governance</a:t>
              </a:r>
            </a:p>
          </p:txBody>
        </p:sp>
        <p:pic>
          <p:nvPicPr>
            <p:cNvPr id="7" name="Graphic 6" descr="Greek Pillar with solid fill">
              <a:extLst>
                <a:ext uri="{FF2B5EF4-FFF2-40B4-BE49-F238E27FC236}">
                  <a16:creationId xmlns:a16="http://schemas.microsoft.com/office/drawing/2014/main" id="{FF4BD094-F721-4BCE-CC46-5A0EEE9007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38127" y="3180521"/>
              <a:ext cx="2504661" cy="25046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52301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0DA2F-1800-1334-7864-D7851C65A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BFB39-3497-3664-613B-F3F093038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E" dirty="0"/>
              <a:t>Data Analytics challenges</a:t>
            </a:r>
          </a:p>
          <a:p>
            <a:r>
              <a:rPr lang="en-SE" dirty="0"/>
              <a:t>DevOps as inspiration</a:t>
            </a:r>
          </a:p>
          <a:p>
            <a:r>
              <a:rPr lang="en-SE" dirty="0"/>
              <a:t>Data Mesh &amp; it’s 4 principles</a:t>
            </a:r>
          </a:p>
          <a:p>
            <a:r>
              <a:rPr lang="en-SE" dirty="0"/>
              <a:t>Architectural pre-requisites</a:t>
            </a:r>
          </a:p>
          <a:p>
            <a:r>
              <a:rPr lang="en-SE" dirty="0"/>
              <a:t>Reflections from trenches</a:t>
            </a:r>
          </a:p>
        </p:txBody>
      </p:sp>
    </p:spTree>
    <p:extLst>
      <p:ext uri="{BB962C8B-B14F-4D97-AF65-F5344CB8AC3E}">
        <p14:creationId xmlns:p14="http://schemas.microsoft.com/office/powerpoint/2010/main" val="61734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6E8C466-0F8A-4319-750E-2F9ED42DBBF9}"/>
              </a:ext>
            </a:extLst>
          </p:cNvPr>
          <p:cNvSpPr/>
          <p:nvPr/>
        </p:nvSpPr>
        <p:spPr>
          <a:xfrm>
            <a:off x="372133" y="1420369"/>
            <a:ext cx="1307804" cy="572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SE" sz="1200" dirty="0">
                <a:solidFill>
                  <a:schemeClr val="tx2"/>
                </a:solidFill>
                <a:cs typeface="Times New Roman" panose="02020603050405020304" pitchFamily="18" charset="0"/>
              </a:rPr>
              <a:t>Application1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DCDD77-EE12-53F2-0E09-26D0E4FAA138}"/>
              </a:ext>
            </a:extLst>
          </p:cNvPr>
          <p:cNvSpPr/>
          <p:nvPr/>
        </p:nvSpPr>
        <p:spPr>
          <a:xfrm>
            <a:off x="378785" y="2794007"/>
            <a:ext cx="1307804" cy="572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SE" sz="1200" dirty="0">
                <a:solidFill>
                  <a:schemeClr val="tx2"/>
                </a:solidFill>
                <a:cs typeface="Times New Roman" panose="02020603050405020304" pitchFamily="18" charset="0"/>
              </a:rPr>
              <a:t>Application 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7D504F-77B7-DF3F-A874-85FABD8BA8C7}"/>
              </a:ext>
            </a:extLst>
          </p:cNvPr>
          <p:cNvSpPr/>
          <p:nvPr/>
        </p:nvSpPr>
        <p:spPr>
          <a:xfrm>
            <a:off x="405316" y="4151913"/>
            <a:ext cx="1307804" cy="572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SE" sz="1200" dirty="0">
                <a:solidFill>
                  <a:schemeClr val="tx2"/>
                </a:solidFill>
                <a:cs typeface="Times New Roman" panose="02020603050405020304" pitchFamily="18" charset="0"/>
              </a:rPr>
              <a:t>Application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906F90-2074-6192-C766-18406E22B8F4}"/>
              </a:ext>
            </a:extLst>
          </p:cNvPr>
          <p:cNvSpPr/>
          <p:nvPr/>
        </p:nvSpPr>
        <p:spPr>
          <a:xfrm>
            <a:off x="378785" y="5872957"/>
            <a:ext cx="1307804" cy="572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SE" sz="1200" dirty="0">
                <a:solidFill>
                  <a:schemeClr val="tx2"/>
                </a:solidFill>
                <a:cs typeface="Times New Roman" panose="02020603050405020304" pitchFamily="18" charset="0"/>
              </a:rPr>
              <a:t>Application 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3EB1045-9B40-BC0E-A06D-343D54138B64}"/>
              </a:ext>
            </a:extLst>
          </p:cNvPr>
          <p:cNvCxnSpPr>
            <a:cxnSpLocks/>
          </p:cNvCxnSpPr>
          <p:nvPr/>
        </p:nvCxnSpPr>
        <p:spPr>
          <a:xfrm>
            <a:off x="1039112" y="5418112"/>
            <a:ext cx="0" cy="415586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7F039BC-5CD9-2FEE-F4E8-7F9408EAF9C4}"/>
              </a:ext>
            </a:extLst>
          </p:cNvPr>
          <p:cNvSpPr/>
          <p:nvPr/>
        </p:nvSpPr>
        <p:spPr>
          <a:xfrm>
            <a:off x="6278253" y="2568547"/>
            <a:ext cx="2200939" cy="14566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SE" sz="1200" dirty="0">
                <a:solidFill>
                  <a:schemeClr val="tx2"/>
                </a:solidFill>
                <a:cs typeface="Times New Roman" panose="02020603050405020304" pitchFamily="18" charset="0"/>
              </a:rPr>
              <a:t>DWH / Data Lakehouse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6468896-15E5-5BFC-E60E-512362CCCADA}"/>
              </a:ext>
            </a:extLst>
          </p:cNvPr>
          <p:cNvGrpSpPr/>
          <p:nvPr/>
        </p:nvGrpSpPr>
        <p:grpSpPr>
          <a:xfrm>
            <a:off x="6443525" y="1906650"/>
            <a:ext cx="1870394" cy="572700"/>
            <a:chOff x="3790506" y="1304075"/>
            <a:chExt cx="1870394" cy="572700"/>
          </a:xfrm>
          <a:solidFill>
            <a:schemeClr val="accent4"/>
          </a:solidFill>
        </p:grpSpPr>
        <p:pic>
          <p:nvPicPr>
            <p:cNvPr id="10" name="Graphic 9" descr="User with solid fill">
              <a:extLst>
                <a:ext uri="{FF2B5EF4-FFF2-40B4-BE49-F238E27FC236}">
                  <a16:creationId xmlns:a16="http://schemas.microsoft.com/office/drawing/2014/main" id="{510C1DB7-58D0-AAAE-382B-6A6EC0AB6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790506" y="1304075"/>
              <a:ext cx="572700" cy="572700"/>
            </a:xfrm>
            <a:prstGeom prst="rect">
              <a:avLst/>
            </a:prstGeom>
          </p:spPr>
        </p:pic>
        <p:pic>
          <p:nvPicPr>
            <p:cNvPr id="11" name="Graphic 10" descr="User with solid fill">
              <a:extLst>
                <a:ext uri="{FF2B5EF4-FFF2-40B4-BE49-F238E27FC236}">
                  <a16:creationId xmlns:a16="http://schemas.microsoft.com/office/drawing/2014/main" id="{B28F7BBE-CA76-763F-F870-F0698E8743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39353" y="1304075"/>
              <a:ext cx="572700" cy="572700"/>
            </a:xfrm>
            <a:prstGeom prst="rect">
              <a:avLst/>
            </a:prstGeom>
          </p:spPr>
        </p:pic>
        <p:pic>
          <p:nvPicPr>
            <p:cNvPr id="12" name="Graphic 11" descr="User with solid fill">
              <a:extLst>
                <a:ext uri="{FF2B5EF4-FFF2-40B4-BE49-F238E27FC236}">
                  <a16:creationId xmlns:a16="http://schemas.microsoft.com/office/drawing/2014/main" id="{3709D9DD-3D06-273C-20CB-3733AA2EC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088200" y="1304075"/>
              <a:ext cx="572700" cy="572700"/>
            </a:xfrm>
            <a:prstGeom prst="rect">
              <a:avLst/>
            </a:prstGeom>
          </p:spPr>
        </p:pic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2D0071C-03C6-FE99-97C5-1AF9ED2FB2A6}"/>
              </a:ext>
            </a:extLst>
          </p:cNvPr>
          <p:cNvCxnSpPr>
            <a:cxnSpLocks/>
          </p:cNvCxnSpPr>
          <p:nvPr/>
        </p:nvCxnSpPr>
        <p:spPr>
          <a:xfrm>
            <a:off x="1789267" y="1726183"/>
            <a:ext cx="980840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croll: Vertical 17">
            <a:extLst>
              <a:ext uri="{FF2B5EF4-FFF2-40B4-BE49-F238E27FC236}">
                <a16:creationId xmlns:a16="http://schemas.microsoft.com/office/drawing/2014/main" id="{AD1090E1-CCA9-0A06-AE16-163DACF6D926}"/>
              </a:ext>
            </a:extLst>
          </p:cNvPr>
          <p:cNvSpPr/>
          <p:nvPr/>
        </p:nvSpPr>
        <p:spPr>
          <a:xfrm>
            <a:off x="10275599" y="1760767"/>
            <a:ext cx="893600" cy="840269"/>
          </a:xfrm>
          <a:prstGeom prst="verticalScroll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SE" sz="1000" dirty="0">
                <a:solidFill>
                  <a:schemeClr val="tx2"/>
                </a:solidFill>
                <a:cs typeface="Times New Roman" panose="02020603050405020304" pitchFamily="18" charset="0"/>
              </a:rPr>
              <a:t>Reports</a:t>
            </a:r>
            <a:endParaRPr lang="en-SE" sz="105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pic>
        <p:nvPicPr>
          <p:cNvPr id="19" name="Graphic 18" descr="Gauge with solid fill">
            <a:extLst>
              <a:ext uri="{FF2B5EF4-FFF2-40B4-BE49-F238E27FC236}">
                <a16:creationId xmlns:a16="http://schemas.microsoft.com/office/drawing/2014/main" id="{D6E87CEE-BA47-02AF-812A-964C62BB61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48491" y="2767061"/>
            <a:ext cx="914400" cy="914400"/>
          </a:xfrm>
          <a:prstGeom prst="rect">
            <a:avLst/>
          </a:prstGeom>
        </p:spPr>
      </p:pic>
      <p:pic>
        <p:nvPicPr>
          <p:cNvPr id="20" name="Picture 19" descr="Girl working on a machine">
            <a:extLst>
              <a:ext uri="{FF2B5EF4-FFF2-40B4-BE49-F238E27FC236}">
                <a16:creationId xmlns:a16="http://schemas.microsoft.com/office/drawing/2014/main" id="{974FD738-D1E9-3671-7A59-FE4026E938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93301" y="4025208"/>
            <a:ext cx="858196" cy="572700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5B6EA39-C0E5-821E-4CBA-648CF3FCEEA9}"/>
              </a:ext>
            </a:extLst>
          </p:cNvPr>
          <p:cNvCxnSpPr>
            <a:cxnSpLocks/>
          </p:cNvCxnSpPr>
          <p:nvPr/>
        </p:nvCxnSpPr>
        <p:spPr>
          <a:xfrm>
            <a:off x="8709540" y="3297644"/>
            <a:ext cx="1233377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99324F8-FF9A-A7EB-D40F-98532A853B05}"/>
              </a:ext>
            </a:extLst>
          </p:cNvPr>
          <p:cNvSpPr txBox="1"/>
          <p:nvPr/>
        </p:nvSpPr>
        <p:spPr>
          <a:xfrm>
            <a:off x="10268165" y="3504431"/>
            <a:ext cx="85819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700" dirty="0">
                <a:solidFill>
                  <a:schemeClr val="tx2"/>
                </a:solidFill>
                <a:cs typeface="Times New Roman" panose="02020603050405020304" pitchFamily="18" charset="0"/>
              </a:rPr>
              <a:t>Dashboards</a:t>
            </a:r>
            <a:endParaRPr lang="en-SE" sz="9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270B126-27E0-62EE-6241-3B9FE5BF60DD}"/>
              </a:ext>
            </a:extLst>
          </p:cNvPr>
          <p:cNvSpPr txBox="1"/>
          <p:nvPr/>
        </p:nvSpPr>
        <p:spPr>
          <a:xfrm>
            <a:off x="10248491" y="4607881"/>
            <a:ext cx="955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800" dirty="0">
                <a:solidFill>
                  <a:schemeClr val="tx2"/>
                </a:solidFill>
                <a:cs typeface="Times New Roman" panose="02020603050405020304" pitchFamily="18" charset="0"/>
              </a:rPr>
              <a:t>Machine Learning</a:t>
            </a:r>
            <a:endParaRPr lang="en-SE" sz="10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8233F32-7BEB-CAE6-6B6B-4D19BE4DBD06}"/>
              </a:ext>
            </a:extLst>
          </p:cNvPr>
          <p:cNvGrpSpPr/>
          <p:nvPr/>
        </p:nvGrpSpPr>
        <p:grpSpPr>
          <a:xfrm>
            <a:off x="6443525" y="4128387"/>
            <a:ext cx="1870394" cy="572700"/>
            <a:chOff x="3790506" y="1304075"/>
            <a:chExt cx="1870394" cy="572700"/>
          </a:xfrm>
          <a:solidFill>
            <a:schemeClr val="accent4"/>
          </a:solidFill>
        </p:grpSpPr>
        <p:pic>
          <p:nvPicPr>
            <p:cNvPr id="25" name="Graphic 24" descr="User with solid fill">
              <a:extLst>
                <a:ext uri="{FF2B5EF4-FFF2-40B4-BE49-F238E27FC236}">
                  <a16:creationId xmlns:a16="http://schemas.microsoft.com/office/drawing/2014/main" id="{D8CC6124-885C-1975-F017-499666C9F2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790506" y="1304075"/>
              <a:ext cx="572700" cy="572700"/>
            </a:xfrm>
            <a:prstGeom prst="rect">
              <a:avLst/>
            </a:prstGeom>
          </p:spPr>
        </p:pic>
        <p:pic>
          <p:nvPicPr>
            <p:cNvPr id="26" name="Graphic 25" descr="User with solid fill">
              <a:extLst>
                <a:ext uri="{FF2B5EF4-FFF2-40B4-BE49-F238E27FC236}">
                  <a16:creationId xmlns:a16="http://schemas.microsoft.com/office/drawing/2014/main" id="{68DA679E-997C-7B85-7A16-F00D9628F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39353" y="1304075"/>
              <a:ext cx="572700" cy="572700"/>
            </a:xfrm>
            <a:prstGeom prst="rect">
              <a:avLst/>
            </a:prstGeom>
          </p:spPr>
        </p:pic>
        <p:pic>
          <p:nvPicPr>
            <p:cNvPr id="27" name="Graphic 26" descr="User with solid fill">
              <a:extLst>
                <a:ext uri="{FF2B5EF4-FFF2-40B4-BE49-F238E27FC236}">
                  <a16:creationId xmlns:a16="http://schemas.microsoft.com/office/drawing/2014/main" id="{22010239-AC58-58D5-2BB5-0DE90E0BA7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088200" y="1304075"/>
              <a:ext cx="572700" cy="572700"/>
            </a:xfrm>
            <a:prstGeom prst="rect">
              <a:avLst/>
            </a:prstGeom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99297F0F-6E1D-6C84-49DA-34C0D8AE1AE7}"/>
              </a:ext>
            </a:extLst>
          </p:cNvPr>
          <p:cNvSpPr txBox="1"/>
          <p:nvPr/>
        </p:nvSpPr>
        <p:spPr>
          <a:xfrm>
            <a:off x="6276145" y="4686180"/>
            <a:ext cx="22009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1000" dirty="0">
                <a:solidFill>
                  <a:schemeClr val="tx2"/>
                </a:solidFill>
              </a:rPr>
              <a:t>Data Engineers, ETL Developers,</a:t>
            </a:r>
          </a:p>
          <a:p>
            <a:pPr algn="ctr"/>
            <a:r>
              <a:rPr lang="en-SE" sz="1000" dirty="0">
                <a:solidFill>
                  <a:schemeClr val="tx2"/>
                </a:solidFill>
              </a:rPr>
              <a:t>BI Developers, Data Analysts, Data Architects etc</a:t>
            </a: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7017D79E-DF8F-A27A-5F01-8583148176BD}"/>
              </a:ext>
            </a:extLst>
          </p:cNvPr>
          <p:cNvGraphicFramePr>
            <a:graphicFrameLocks noGrp="1"/>
          </p:cNvGraphicFramePr>
          <p:nvPr/>
        </p:nvGraphicFramePr>
        <p:xfrm>
          <a:off x="2872785" y="1177543"/>
          <a:ext cx="980841" cy="1097280"/>
        </p:xfrm>
        <a:graphic>
          <a:graphicData uri="http://schemas.openxmlformats.org/drawingml/2006/table">
            <a:tbl>
              <a:tblPr firstRow="1" bandRow="1"/>
              <a:tblGrid>
                <a:gridCol w="326947">
                  <a:extLst>
                    <a:ext uri="{9D8B030D-6E8A-4147-A177-3AD203B41FA5}">
                      <a16:colId xmlns:a16="http://schemas.microsoft.com/office/drawing/2014/main" val="3207463372"/>
                    </a:ext>
                  </a:extLst>
                </a:gridCol>
                <a:gridCol w="326947">
                  <a:extLst>
                    <a:ext uri="{9D8B030D-6E8A-4147-A177-3AD203B41FA5}">
                      <a16:colId xmlns:a16="http://schemas.microsoft.com/office/drawing/2014/main" val="189651997"/>
                    </a:ext>
                  </a:extLst>
                </a:gridCol>
                <a:gridCol w="326947">
                  <a:extLst>
                    <a:ext uri="{9D8B030D-6E8A-4147-A177-3AD203B41FA5}">
                      <a16:colId xmlns:a16="http://schemas.microsoft.com/office/drawing/2014/main" val="117470769"/>
                    </a:ext>
                  </a:extLst>
                </a:gridCol>
              </a:tblGrid>
              <a:tr h="2288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SE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642357"/>
                  </a:ext>
                </a:extLst>
              </a:tr>
              <a:tr h="2288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25666"/>
                  </a:ext>
                </a:extLst>
              </a:tr>
              <a:tr h="2288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474824"/>
                  </a:ext>
                </a:extLst>
              </a:tr>
            </a:tbl>
          </a:graphicData>
        </a:graphic>
      </p:graphicFrame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A63C107-B0D1-7EF1-B007-FA012CF513A5}"/>
              </a:ext>
            </a:extLst>
          </p:cNvPr>
          <p:cNvCxnSpPr>
            <a:cxnSpLocks/>
          </p:cNvCxnSpPr>
          <p:nvPr/>
        </p:nvCxnSpPr>
        <p:spPr>
          <a:xfrm>
            <a:off x="1789267" y="3082156"/>
            <a:ext cx="980840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38A50764-516B-F343-B142-60776ED10D2F}"/>
              </a:ext>
            </a:extLst>
          </p:cNvPr>
          <p:cNvGraphicFramePr>
            <a:graphicFrameLocks noGrp="1"/>
          </p:cNvGraphicFramePr>
          <p:nvPr/>
        </p:nvGraphicFramePr>
        <p:xfrm>
          <a:off x="2872785" y="2533516"/>
          <a:ext cx="980841" cy="1097280"/>
        </p:xfrm>
        <a:graphic>
          <a:graphicData uri="http://schemas.openxmlformats.org/drawingml/2006/table">
            <a:tbl>
              <a:tblPr firstRow="1" bandRow="1"/>
              <a:tblGrid>
                <a:gridCol w="326947">
                  <a:extLst>
                    <a:ext uri="{9D8B030D-6E8A-4147-A177-3AD203B41FA5}">
                      <a16:colId xmlns:a16="http://schemas.microsoft.com/office/drawing/2014/main" val="3207463372"/>
                    </a:ext>
                  </a:extLst>
                </a:gridCol>
                <a:gridCol w="326947">
                  <a:extLst>
                    <a:ext uri="{9D8B030D-6E8A-4147-A177-3AD203B41FA5}">
                      <a16:colId xmlns:a16="http://schemas.microsoft.com/office/drawing/2014/main" val="189651997"/>
                    </a:ext>
                  </a:extLst>
                </a:gridCol>
                <a:gridCol w="326947">
                  <a:extLst>
                    <a:ext uri="{9D8B030D-6E8A-4147-A177-3AD203B41FA5}">
                      <a16:colId xmlns:a16="http://schemas.microsoft.com/office/drawing/2014/main" val="117470769"/>
                    </a:ext>
                  </a:extLst>
                </a:gridCol>
              </a:tblGrid>
              <a:tr h="2288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SE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642357"/>
                  </a:ext>
                </a:extLst>
              </a:tr>
              <a:tr h="2288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25666"/>
                  </a:ext>
                </a:extLst>
              </a:tr>
              <a:tr h="2288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474824"/>
                  </a:ext>
                </a:extLst>
              </a:tr>
            </a:tbl>
          </a:graphicData>
        </a:graphic>
      </p:graphicFrame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FCC607E-48D1-ACB2-7E7F-AFB183E18374}"/>
              </a:ext>
            </a:extLst>
          </p:cNvPr>
          <p:cNvCxnSpPr>
            <a:cxnSpLocks/>
          </p:cNvCxnSpPr>
          <p:nvPr/>
        </p:nvCxnSpPr>
        <p:spPr>
          <a:xfrm>
            <a:off x="1789267" y="4438129"/>
            <a:ext cx="980840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D7B46AC6-58B0-61AD-4F47-549A5DB67E21}"/>
              </a:ext>
            </a:extLst>
          </p:cNvPr>
          <p:cNvGraphicFramePr>
            <a:graphicFrameLocks noGrp="1"/>
          </p:cNvGraphicFramePr>
          <p:nvPr/>
        </p:nvGraphicFramePr>
        <p:xfrm>
          <a:off x="2872785" y="3889489"/>
          <a:ext cx="980841" cy="1097280"/>
        </p:xfrm>
        <a:graphic>
          <a:graphicData uri="http://schemas.openxmlformats.org/drawingml/2006/table">
            <a:tbl>
              <a:tblPr firstRow="1" bandRow="1"/>
              <a:tblGrid>
                <a:gridCol w="326947">
                  <a:extLst>
                    <a:ext uri="{9D8B030D-6E8A-4147-A177-3AD203B41FA5}">
                      <a16:colId xmlns:a16="http://schemas.microsoft.com/office/drawing/2014/main" val="3207463372"/>
                    </a:ext>
                  </a:extLst>
                </a:gridCol>
                <a:gridCol w="326947">
                  <a:extLst>
                    <a:ext uri="{9D8B030D-6E8A-4147-A177-3AD203B41FA5}">
                      <a16:colId xmlns:a16="http://schemas.microsoft.com/office/drawing/2014/main" val="189651997"/>
                    </a:ext>
                  </a:extLst>
                </a:gridCol>
                <a:gridCol w="326947">
                  <a:extLst>
                    <a:ext uri="{9D8B030D-6E8A-4147-A177-3AD203B41FA5}">
                      <a16:colId xmlns:a16="http://schemas.microsoft.com/office/drawing/2014/main" val="117470769"/>
                    </a:ext>
                  </a:extLst>
                </a:gridCol>
              </a:tblGrid>
              <a:tr h="2288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SE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642357"/>
                  </a:ext>
                </a:extLst>
              </a:tr>
              <a:tr h="2288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25666"/>
                  </a:ext>
                </a:extLst>
              </a:tr>
              <a:tr h="2288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474824"/>
                  </a:ext>
                </a:extLst>
              </a:tr>
            </a:tbl>
          </a:graphicData>
        </a:graphic>
      </p:graphicFrame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EA94196-5271-E8AF-F8DD-981273239F36}"/>
              </a:ext>
            </a:extLst>
          </p:cNvPr>
          <p:cNvCxnSpPr>
            <a:cxnSpLocks/>
          </p:cNvCxnSpPr>
          <p:nvPr/>
        </p:nvCxnSpPr>
        <p:spPr>
          <a:xfrm>
            <a:off x="1789267" y="6142470"/>
            <a:ext cx="980840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066A03A4-9F32-8323-0EE8-ACA297026257}"/>
              </a:ext>
            </a:extLst>
          </p:cNvPr>
          <p:cNvGraphicFramePr>
            <a:graphicFrameLocks noGrp="1"/>
          </p:cNvGraphicFramePr>
          <p:nvPr/>
        </p:nvGraphicFramePr>
        <p:xfrm>
          <a:off x="2872785" y="5593830"/>
          <a:ext cx="980841" cy="1097280"/>
        </p:xfrm>
        <a:graphic>
          <a:graphicData uri="http://schemas.openxmlformats.org/drawingml/2006/table">
            <a:tbl>
              <a:tblPr firstRow="1" bandRow="1"/>
              <a:tblGrid>
                <a:gridCol w="326947">
                  <a:extLst>
                    <a:ext uri="{9D8B030D-6E8A-4147-A177-3AD203B41FA5}">
                      <a16:colId xmlns:a16="http://schemas.microsoft.com/office/drawing/2014/main" val="3207463372"/>
                    </a:ext>
                  </a:extLst>
                </a:gridCol>
                <a:gridCol w="326947">
                  <a:extLst>
                    <a:ext uri="{9D8B030D-6E8A-4147-A177-3AD203B41FA5}">
                      <a16:colId xmlns:a16="http://schemas.microsoft.com/office/drawing/2014/main" val="189651997"/>
                    </a:ext>
                  </a:extLst>
                </a:gridCol>
                <a:gridCol w="326947">
                  <a:extLst>
                    <a:ext uri="{9D8B030D-6E8A-4147-A177-3AD203B41FA5}">
                      <a16:colId xmlns:a16="http://schemas.microsoft.com/office/drawing/2014/main" val="117470769"/>
                    </a:ext>
                  </a:extLst>
                </a:gridCol>
              </a:tblGrid>
              <a:tr h="2288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SE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642357"/>
                  </a:ext>
                </a:extLst>
              </a:tr>
              <a:tr h="2288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25666"/>
                  </a:ext>
                </a:extLst>
              </a:tr>
              <a:tr h="2288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474824"/>
                  </a:ext>
                </a:extLst>
              </a:tr>
            </a:tbl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A10FB581-C3B6-5B8B-EB04-5E51CB132077}"/>
              </a:ext>
            </a:extLst>
          </p:cNvPr>
          <p:cNvSpPr txBox="1"/>
          <p:nvPr/>
        </p:nvSpPr>
        <p:spPr>
          <a:xfrm>
            <a:off x="435703" y="185545"/>
            <a:ext cx="3417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SE" dirty="0"/>
              <a:t>Stream aligned Data Products</a:t>
            </a:r>
          </a:p>
          <a:p>
            <a:pPr algn="ctr"/>
            <a:r>
              <a:rPr lang="en-SE" dirty="0"/>
              <a:t>i.e. Local optimum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E0B273A-D8AF-25C6-06A8-845B078F8AD7}"/>
              </a:ext>
            </a:extLst>
          </p:cNvPr>
          <p:cNvSpPr txBox="1"/>
          <p:nvPr/>
        </p:nvSpPr>
        <p:spPr>
          <a:xfrm>
            <a:off x="5585903" y="185545"/>
            <a:ext cx="3581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SE" dirty="0"/>
              <a:t>Business aligned Data Products</a:t>
            </a:r>
          </a:p>
          <a:p>
            <a:pPr algn="ctr"/>
            <a:r>
              <a:rPr lang="en-SE" dirty="0"/>
              <a:t>i.e. Global optimum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BC8CC5-AF55-93B4-FE09-E81A479A869C}"/>
              </a:ext>
            </a:extLst>
          </p:cNvPr>
          <p:cNvSpPr/>
          <p:nvPr/>
        </p:nvSpPr>
        <p:spPr>
          <a:xfrm>
            <a:off x="4462036" y="1298432"/>
            <a:ext cx="1444487" cy="4766057"/>
          </a:xfrm>
          <a:prstGeom prst="rect">
            <a:avLst/>
          </a:prstGeom>
          <a:solidFill>
            <a:srgbClr val="F5AC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sv-SE" sz="1400" kern="0" dirty="0">
                <a:solidFill>
                  <a:schemeClr val="tx2"/>
                </a:solidFill>
                <a:cs typeface="Times New Roman" panose="02020603050405020304" pitchFamily="18" charset="0"/>
                <a:sym typeface="Arial"/>
              </a:rPr>
              <a:t>Enabling Data Platform</a:t>
            </a:r>
          </a:p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sv-SE" sz="1000" kern="0" dirty="0">
                <a:solidFill>
                  <a:schemeClr val="tx2"/>
                </a:solidFill>
                <a:cs typeface="Times New Roman" panose="02020603050405020304" pitchFamily="18" charset="0"/>
                <a:sym typeface="Arial"/>
              </a:rPr>
              <a:t>Compute </a:t>
            </a:r>
            <a:r>
              <a:rPr lang="sv-SE" sz="900" kern="0" dirty="0">
                <a:solidFill>
                  <a:schemeClr val="tx2"/>
                </a:solidFill>
                <a:cs typeface="Times New Roman" panose="02020603050405020304" pitchFamily="18" charset="0"/>
                <a:sym typeface="Arial"/>
              </a:rPr>
              <a:t>| Catalog | Policy | Governance</a:t>
            </a:r>
            <a:endParaRPr lang="en-SE" sz="1000" kern="0" dirty="0">
              <a:solidFill>
                <a:schemeClr val="tx2"/>
              </a:solidFill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496503-5B07-66B1-F8B7-29B055652EE2}"/>
              </a:ext>
            </a:extLst>
          </p:cNvPr>
          <p:cNvSpPr txBox="1"/>
          <p:nvPr/>
        </p:nvSpPr>
        <p:spPr>
          <a:xfrm>
            <a:off x="8457776" y="5134191"/>
            <a:ext cx="35814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/>
              <a:t>Enforce policies for data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/>
              <a:t>Provide a unified way to request access to data</a:t>
            </a:r>
          </a:p>
          <a:p>
            <a:pPr algn="ctr"/>
            <a:r>
              <a:rPr lang="en-SE" dirty="0"/>
              <a:t>(Policy as code)</a:t>
            </a:r>
          </a:p>
        </p:txBody>
      </p:sp>
    </p:spTree>
    <p:extLst>
      <p:ext uri="{BB962C8B-B14F-4D97-AF65-F5344CB8AC3E}">
        <p14:creationId xmlns:p14="http://schemas.microsoft.com/office/powerpoint/2010/main" val="10940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D1B5F-8C10-D6AA-7AAC-56E6A9F7B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SE" dirty="0"/>
              <a:t>Cross functional teams</a:t>
            </a:r>
          </a:p>
        </p:txBody>
      </p:sp>
      <p:grpSp>
        <p:nvGrpSpPr>
          <p:cNvPr id="23" name="Graphic 4" descr="User with solid fill">
            <a:extLst>
              <a:ext uri="{FF2B5EF4-FFF2-40B4-BE49-F238E27FC236}">
                <a16:creationId xmlns:a16="http://schemas.microsoft.com/office/drawing/2014/main" id="{89922E87-06BC-382E-B3A9-FB1941D778CD}"/>
              </a:ext>
            </a:extLst>
          </p:cNvPr>
          <p:cNvGrpSpPr/>
          <p:nvPr/>
        </p:nvGrpSpPr>
        <p:grpSpPr>
          <a:xfrm>
            <a:off x="4547528" y="3120953"/>
            <a:ext cx="381800" cy="405662"/>
            <a:chOff x="4553647" y="2583358"/>
            <a:chExt cx="381800" cy="405662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A6EC898-58C4-222F-6F0A-09661A024893}"/>
                </a:ext>
              </a:extLst>
            </p:cNvPr>
            <p:cNvSpPr/>
            <p:nvPr/>
          </p:nvSpPr>
          <p:spPr>
            <a:xfrm>
              <a:off x="4649097" y="2583358"/>
              <a:ext cx="190900" cy="190900"/>
            </a:xfrm>
            <a:custGeom>
              <a:avLst/>
              <a:gdLst>
                <a:gd name="connsiteX0" fmla="*/ 190900 w 190900"/>
                <a:gd name="connsiteY0" fmla="*/ 95450 h 190900"/>
                <a:gd name="connsiteX1" fmla="*/ 95450 w 190900"/>
                <a:gd name="connsiteY1" fmla="*/ 190900 h 190900"/>
                <a:gd name="connsiteX2" fmla="*/ 0 w 190900"/>
                <a:gd name="connsiteY2" fmla="*/ 95450 h 190900"/>
                <a:gd name="connsiteX3" fmla="*/ 95450 w 190900"/>
                <a:gd name="connsiteY3" fmla="*/ 0 h 190900"/>
                <a:gd name="connsiteX4" fmla="*/ 190900 w 190900"/>
                <a:gd name="connsiteY4" fmla="*/ 95450 h 19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900" h="190900">
                  <a:moveTo>
                    <a:pt x="190900" y="95450"/>
                  </a:moveTo>
                  <a:cubicBezTo>
                    <a:pt x="190900" y="148166"/>
                    <a:pt x="148166" y="190900"/>
                    <a:pt x="95450" y="190900"/>
                  </a:cubicBezTo>
                  <a:cubicBezTo>
                    <a:pt x="42734" y="190900"/>
                    <a:pt x="0" y="148166"/>
                    <a:pt x="0" y="95450"/>
                  </a:cubicBezTo>
                  <a:cubicBezTo>
                    <a:pt x="0" y="42734"/>
                    <a:pt x="42734" y="0"/>
                    <a:pt x="95450" y="0"/>
                  </a:cubicBezTo>
                  <a:cubicBezTo>
                    <a:pt x="148166" y="0"/>
                    <a:pt x="190900" y="42734"/>
                    <a:pt x="190900" y="95450"/>
                  </a:cubicBezTo>
                  <a:close/>
                </a:path>
              </a:pathLst>
            </a:custGeom>
            <a:grpFill/>
            <a:ln w="5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E" sz="320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1F706F1-36F0-012F-CB94-CDD46ECFAA30}"/>
                </a:ext>
              </a:extLst>
            </p:cNvPr>
            <p:cNvSpPr/>
            <p:nvPr/>
          </p:nvSpPr>
          <p:spPr>
            <a:xfrm>
              <a:off x="4553647" y="2798121"/>
              <a:ext cx="381800" cy="190900"/>
            </a:xfrm>
            <a:custGeom>
              <a:avLst/>
              <a:gdLst>
                <a:gd name="connsiteX0" fmla="*/ 381800 w 381800"/>
                <a:gd name="connsiteY0" fmla="*/ 190900 h 190900"/>
                <a:gd name="connsiteX1" fmla="*/ 381800 w 381800"/>
                <a:gd name="connsiteY1" fmla="*/ 95450 h 190900"/>
                <a:gd name="connsiteX2" fmla="*/ 362710 w 381800"/>
                <a:gd name="connsiteY2" fmla="*/ 57270 h 190900"/>
                <a:gd name="connsiteX3" fmla="*/ 269646 w 381800"/>
                <a:gd name="connsiteY3" fmla="*/ 11931 h 190900"/>
                <a:gd name="connsiteX4" fmla="*/ 190900 w 381800"/>
                <a:gd name="connsiteY4" fmla="*/ 0 h 190900"/>
                <a:gd name="connsiteX5" fmla="*/ 112154 w 381800"/>
                <a:gd name="connsiteY5" fmla="*/ 11931 h 190900"/>
                <a:gd name="connsiteX6" fmla="*/ 19090 w 381800"/>
                <a:gd name="connsiteY6" fmla="*/ 57270 h 190900"/>
                <a:gd name="connsiteX7" fmla="*/ 0 w 381800"/>
                <a:gd name="connsiteY7" fmla="*/ 95450 h 190900"/>
                <a:gd name="connsiteX8" fmla="*/ 0 w 381800"/>
                <a:gd name="connsiteY8" fmla="*/ 190900 h 190900"/>
                <a:gd name="connsiteX9" fmla="*/ 381800 w 381800"/>
                <a:gd name="connsiteY9" fmla="*/ 190900 h 19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800" h="190900">
                  <a:moveTo>
                    <a:pt x="381800" y="190900"/>
                  </a:moveTo>
                  <a:lnTo>
                    <a:pt x="381800" y="95450"/>
                  </a:lnTo>
                  <a:cubicBezTo>
                    <a:pt x="381800" y="81132"/>
                    <a:pt x="374641" y="66815"/>
                    <a:pt x="362710" y="57270"/>
                  </a:cubicBezTo>
                  <a:cubicBezTo>
                    <a:pt x="336461" y="35794"/>
                    <a:pt x="303054" y="21476"/>
                    <a:pt x="269646" y="11931"/>
                  </a:cubicBezTo>
                  <a:cubicBezTo>
                    <a:pt x="245784" y="4772"/>
                    <a:pt x="219535" y="0"/>
                    <a:pt x="190900" y="0"/>
                  </a:cubicBezTo>
                  <a:cubicBezTo>
                    <a:pt x="164651" y="0"/>
                    <a:pt x="138403" y="4772"/>
                    <a:pt x="112154" y="11931"/>
                  </a:cubicBezTo>
                  <a:cubicBezTo>
                    <a:pt x="78746" y="21476"/>
                    <a:pt x="45339" y="38180"/>
                    <a:pt x="19090" y="57270"/>
                  </a:cubicBezTo>
                  <a:cubicBezTo>
                    <a:pt x="7159" y="66815"/>
                    <a:pt x="0" y="81132"/>
                    <a:pt x="0" y="95450"/>
                  </a:cubicBezTo>
                  <a:lnTo>
                    <a:pt x="0" y="190900"/>
                  </a:lnTo>
                  <a:lnTo>
                    <a:pt x="381800" y="190900"/>
                  </a:lnTo>
                  <a:close/>
                </a:path>
              </a:pathLst>
            </a:custGeom>
            <a:grpFill/>
            <a:ln w="5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E" sz="320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FBEEAA-A69B-8D99-D2A9-89038F2F85E9}"/>
              </a:ext>
            </a:extLst>
          </p:cNvPr>
          <p:cNvSpPr txBox="1"/>
          <p:nvPr/>
        </p:nvSpPr>
        <p:spPr>
          <a:xfrm>
            <a:off x="4438058" y="3494719"/>
            <a:ext cx="600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1200" dirty="0">
                <a:solidFill>
                  <a:schemeClr val="tx2"/>
                </a:solidFill>
                <a:cs typeface="Times New Roman" panose="02020603050405020304" pitchFamily="18" charset="0"/>
              </a:rPr>
              <a:t>Dev</a:t>
            </a:r>
            <a:endParaRPr lang="en-SE" sz="32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Graphic 7" descr="User with solid fill">
            <a:extLst>
              <a:ext uri="{FF2B5EF4-FFF2-40B4-BE49-F238E27FC236}">
                <a16:creationId xmlns:a16="http://schemas.microsoft.com/office/drawing/2014/main" id="{E2422172-B307-826D-CBB6-49EC970A0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4712" y="2288315"/>
            <a:ext cx="572700" cy="5727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E78B81-393E-D200-F3A9-A941E32EE00B}"/>
              </a:ext>
            </a:extLst>
          </p:cNvPr>
          <p:cNvSpPr txBox="1"/>
          <p:nvPr/>
        </p:nvSpPr>
        <p:spPr>
          <a:xfrm>
            <a:off x="5626639" y="2746378"/>
            <a:ext cx="8488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1200" dirty="0">
                <a:solidFill>
                  <a:schemeClr val="tx2"/>
                </a:solidFill>
                <a:cs typeface="Times New Roman" panose="02020603050405020304" pitchFamily="18" charset="0"/>
              </a:rPr>
              <a:t>Designer</a:t>
            </a:r>
            <a:endParaRPr lang="en-SE" sz="32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26" name="Graphic 10" descr="User with solid fill">
            <a:extLst>
              <a:ext uri="{FF2B5EF4-FFF2-40B4-BE49-F238E27FC236}">
                <a16:creationId xmlns:a16="http://schemas.microsoft.com/office/drawing/2014/main" id="{E6150D08-D810-F109-F547-2DA877F86404}"/>
              </a:ext>
            </a:extLst>
          </p:cNvPr>
          <p:cNvGrpSpPr/>
          <p:nvPr/>
        </p:nvGrpSpPr>
        <p:grpSpPr>
          <a:xfrm>
            <a:off x="7172799" y="3120953"/>
            <a:ext cx="381800" cy="405662"/>
            <a:chOff x="7178918" y="2583358"/>
            <a:chExt cx="381800" cy="405662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C40616C-1ADD-FFCD-B28E-55BFA635A715}"/>
                </a:ext>
              </a:extLst>
            </p:cNvPr>
            <p:cNvSpPr/>
            <p:nvPr/>
          </p:nvSpPr>
          <p:spPr>
            <a:xfrm>
              <a:off x="7274368" y="2583358"/>
              <a:ext cx="190900" cy="190900"/>
            </a:xfrm>
            <a:custGeom>
              <a:avLst/>
              <a:gdLst>
                <a:gd name="connsiteX0" fmla="*/ 190900 w 190900"/>
                <a:gd name="connsiteY0" fmla="*/ 95450 h 190900"/>
                <a:gd name="connsiteX1" fmla="*/ 95450 w 190900"/>
                <a:gd name="connsiteY1" fmla="*/ 190900 h 190900"/>
                <a:gd name="connsiteX2" fmla="*/ 0 w 190900"/>
                <a:gd name="connsiteY2" fmla="*/ 95450 h 190900"/>
                <a:gd name="connsiteX3" fmla="*/ 95450 w 190900"/>
                <a:gd name="connsiteY3" fmla="*/ 0 h 190900"/>
                <a:gd name="connsiteX4" fmla="*/ 190900 w 190900"/>
                <a:gd name="connsiteY4" fmla="*/ 95450 h 19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900" h="190900">
                  <a:moveTo>
                    <a:pt x="190900" y="95450"/>
                  </a:moveTo>
                  <a:cubicBezTo>
                    <a:pt x="190900" y="148166"/>
                    <a:pt x="148166" y="190900"/>
                    <a:pt x="95450" y="190900"/>
                  </a:cubicBezTo>
                  <a:cubicBezTo>
                    <a:pt x="42734" y="190900"/>
                    <a:pt x="0" y="148166"/>
                    <a:pt x="0" y="95450"/>
                  </a:cubicBezTo>
                  <a:cubicBezTo>
                    <a:pt x="0" y="42734"/>
                    <a:pt x="42734" y="0"/>
                    <a:pt x="95450" y="0"/>
                  </a:cubicBezTo>
                  <a:cubicBezTo>
                    <a:pt x="148166" y="0"/>
                    <a:pt x="190900" y="42734"/>
                    <a:pt x="190900" y="95450"/>
                  </a:cubicBezTo>
                  <a:close/>
                </a:path>
              </a:pathLst>
            </a:custGeom>
            <a:grpFill/>
            <a:ln w="5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E" sz="320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32F4F65-2AF6-04EB-FFFE-CEC2B207886C}"/>
                </a:ext>
              </a:extLst>
            </p:cNvPr>
            <p:cNvSpPr/>
            <p:nvPr/>
          </p:nvSpPr>
          <p:spPr>
            <a:xfrm>
              <a:off x="7178918" y="2798121"/>
              <a:ext cx="381800" cy="190900"/>
            </a:xfrm>
            <a:custGeom>
              <a:avLst/>
              <a:gdLst>
                <a:gd name="connsiteX0" fmla="*/ 381800 w 381800"/>
                <a:gd name="connsiteY0" fmla="*/ 190900 h 190900"/>
                <a:gd name="connsiteX1" fmla="*/ 381800 w 381800"/>
                <a:gd name="connsiteY1" fmla="*/ 95450 h 190900"/>
                <a:gd name="connsiteX2" fmla="*/ 362710 w 381800"/>
                <a:gd name="connsiteY2" fmla="*/ 57270 h 190900"/>
                <a:gd name="connsiteX3" fmla="*/ 269646 w 381800"/>
                <a:gd name="connsiteY3" fmla="*/ 11931 h 190900"/>
                <a:gd name="connsiteX4" fmla="*/ 190900 w 381800"/>
                <a:gd name="connsiteY4" fmla="*/ 0 h 190900"/>
                <a:gd name="connsiteX5" fmla="*/ 112154 w 381800"/>
                <a:gd name="connsiteY5" fmla="*/ 11931 h 190900"/>
                <a:gd name="connsiteX6" fmla="*/ 19090 w 381800"/>
                <a:gd name="connsiteY6" fmla="*/ 57270 h 190900"/>
                <a:gd name="connsiteX7" fmla="*/ 0 w 381800"/>
                <a:gd name="connsiteY7" fmla="*/ 95450 h 190900"/>
                <a:gd name="connsiteX8" fmla="*/ 0 w 381800"/>
                <a:gd name="connsiteY8" fmla="*/ 190900 h 190900"/>
                <a:gd name="connsiteX9" fmla="*/ 381800 w 381800"/>
                <a:gd name="connsiteY9" fmla="*/ 190900 h 19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800" h="190900">
                  <a:moveTo>
                    <a:pt x="381800" y="190900"/>
                  </a:moveTo>
                  <a:lnTo>
                    <a:pt x="381800" y="95450"/>
                  </a:lnTo>
                  <a:cubicBezTo>
                    <a:pt x="381800" y="81132"/>
                    <a:pt x="374641" y="66815"/>
                    <a:pt x="362710" y="57270"/>
                  </a:cubicBezTo>
                  <a:cubicBezTo>
                    <a:pt x="336461" y="35794"/>
                    <a:pt x="303054" y="21476"/>
                    <a:pt x="269646" y="11931"/>
                  </a:cubicBezTo>
                  <a:cubicBezTo>
                    <a:pt x="245784" y="4772"/>
                    <a:pt x="219535" y="0"/>
                    <a:pt x="190900" y="0"/>
                  </a:cubicBezTo>
                  <a:cubicBezTo>
                    <a:pt x="164651" y="0"/>
                    <a:pt x="138403" y="4772"/>
                    <a:pt x="112154" y="11931"/>
                  </a:cubicBezTo>
                  <a:cubicBezTo>
                    <a:pt x="78746" y="21476"/>
                    <a:pt x="45339" y="38180"/>
                    <a:pt x="19090" y="57270"/>
                  </a:cubicBezTo>
                  <a:cubicBezTo>
                    <a:pt x="7159" y="66815"/>
                    <a:pt x="0" y="81132"/>
                    <a:pt x="0" y="95450"/>
                  </a:cubicBezTo>
                  <a:lnTo>
                    <a:pt x="0" y="190900"/>
                  </a:lnTo>
                  <a:lnTo>
                    <a:pt x="381800" y="190900"/>
                  </a:lnTo>
                  <a:close/>
                </a:path>
              </a:pathLst>
            </a:custGeom>
            <a:grpFill/>
            <a:ln w="5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E" sz="320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E95B9FE-E52D-DC33-0514-66AD7132F86B}"/>
              </a:ext>
            </a:extLst>
          </p:cNvPr>
          <p:cNvSpPr txBox="1"/>
          <p:nvPr/>
        </p:nvSpPr>
        <p:spPr>
          <a:xfrm>
            <a:off x="7063329" y="3494719"/>
            <a:ext cx="600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1200" dirty="0">
                <a:solidFill>
                  <a:schemeClr val="tx2"/>
                </a:solidFill>
                <a:cs typeface="Times New Roman" panose="02020603050405020304" pitchFamily="18" charset="0"/>
              </a:rPr>
              <a:t>Ops</a:t>
            </a:r>
            <a:endParaRPr lang="en-SE" sz="32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29" name="Graphic 13" descr="User with solid fill">
            <a:extLst>
              <a:ext uri="{FF2B5EF4-FFF2-40B4-BE49-F238E27FC236}">
                <a16:creationId xmlns:a16="http://schemas.microsoft.com/office/drawing/2014/main" id="{CD685B3D-6BFB-2116-CC01-B779C4A3F445}"/>
              </a:ext>
            </a:extLst>
          </p:cNvPr>
          <p:cNvGrpSpPr/>
          <p:nvPr/>
        </p:nvGrpSpPr>
        <p:grpSpPr>
          <a:xfrm>
            <a:off x="7139727" y="4233352"/>
            <a:ext cx="381800" cy="405662"/>
            <a:chOff x="7145846" y="3695757"/>
            <a:chExt cx="381800" cy="405662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3CC0A0A-0A91-77A3-60EB-FB3A755B7829}"/>
                </a:ext>
              </a:extLst>
            </p:cNvPr>
            <p:cNvSpPr/>
            <p:nvPr/>
          </p:nvSpPr>
          <p:spPr>
            <a:xfrm>
              <a:off x="7241296" y="3695757"/>
              <a:ext cx="190900" cy="190900"/>
            </a:xfrm>
            <a:custGeom>
              <a:avLst/>
              <a:gdLst>
                <a:gd name="connsiteX0" fmla="*/ 190900 w 190900"/>
                <a:gd name="connsiteY0" fmla="*/ 95450 h 190900"/>
                <a:gd name="connsiteX1" fmla="*/ 95450 w 190900"/>
                <a:gd name="connsiteY1" fmla="*/ 190900 h 190900"/>
                <a:gd name="connsiteX2" fmla="*/ 0 w 190900"/>
                <a:gd name="connsiteY2" fmla="*/ 95450 h 190900"/>
                <a:gd name="connsiteX3" fmla="*/ 95450 w 190900"/>
                <a:gd name="connsiteY3" fmla="*/ 0 h 190900"/>
                <a:gd name="connsiteX4" fmla="*/ 190900 w 190900"/>
                <a:gd name="connsiteY4" fmla="*/ 95450 h 19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900" h="190900">
                  <a:moveTo>
                    <a:pt x="190900" y="95450"/>
                  </a:moveTo>
                  <a:cubicBezTo>
                    <a:pt x="190900" y="148166"/>
                    <a:pt x="148166" y="190900"/>
                    <a:pt x="95450" y="190900"/>
                  </a:cubicBezTo>
                  <a:cubicBezTo>
                    <a:pt x="42734" y="190900"/>
                    <a:pt x="0" y="148166"/>
                    <a:pt x="0" y="95450"/>
                  </a:cubicBezTo>
                  <a:cubicBezTo>
                    <a:pt x="0" y="42734"/>
                    <a:pt x="42734" y="0"/>
                    <a:pt x="95450" y="0"/>
                  </a:cubicBezTo>
                  <a:cubicBezTo>
                    <a:pt x="148166" y="0"/>
                    <a:pt x="190900" y="42734"/>
                    <a:pt x="190900" y="95450"/>
                  </a:cubicBezTo>
                  <a:close/>
                </a:path>
              </a:pathLst>
            </a:custGeom>
            <a:grpFill/>
            <a:ln w="5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E" sz="320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2CB4506-5E5A-FECB-E89B-6B82EF13D185}"/>
                </a:ext>
              </a:extLst>
            </p:cNvPr>
            <p:cNvSpPr/>
            <p:nvPr/>
          </p:nvSpPr>
          <p:spPr>
            <a:xfrm>
              <a:off x="7145846" y="3910520"/>
              <a:ext cx="381800" cy="190900"/>
            </a:xfrm>
            <a:custGeom>
              <a:avLst/>
              <a:gdLst>
                <a:gd name="connsiteX0" fmla="*/ 381800 w 381800"/>
                <a:gd name="connsiteY0" fmla="*/ 190900 h 190900"/>
                <a:gd name="connsiteX1" fmla="*/ 381800 w 381800"/>
                <a:gd name="connsiteY1" fmla="*/ 95450 h 190900"/>
                <a:gd name="connsiteX2" fmla="*/ 362710 w 381800"/>
                <a:gd name="connsiteY2" fmla="*/ 57270 h 190900"/>
                <a:gd name="connsiteX3" fmla="*/ 269646 w 381800"/>
                <a:gd name="connsiteY3" fmla="*/ 11931 h 190900"/>
                <a:gd name="connsiteX4" fmla="*/ 190900 w 381800"/>
                <a:gd name="connsiteY4" fmla="*/ 0 h 190900"/>
                <a:gd name="connsiteX5" fmla="*/ 112154 w 381800"/>
                <a:gd name="connsiteY5" fmla="*/ 11931 h 190900"/>
                <a:gd name="connsiteX6" fmla="*/ 19090 w 381800"/>
                <a:gd name="connsiteY6" fmla="*/ 57270 h 190900"/>
                <a:gd name="connsiteX7" fmla="*/ 0 w 381800"/>
                <a:gd name="connsiteY7" fmla="*/ 95450 h 190900"/>
                <a:gd name="connsiteX8" fmla="*/ 0 w 381800"/>
                <a:gd name="connsiteY8" fmla="*/ 190900 h 190900"/>
                <a:gd name="connsiteX9" fmla="*/ 381800 w 381800"/>
                <a:gd name="connsiteY9" fmla="*/ 190900 h 19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800" h="190900">
                  <a:moveTo>
                    <a:pt x="381800" y="190900"/>
                  </a:moveTo>
                  <a:lnTo>
                    <a:pt x="381800" y="95450"/>
                  </a:lnTo>
                  <a:cubicBezTo>
                    <a:pt x="381800" y="81132"/>
                    <a:pt x="374641" y="66815"/>
                    <a:pt x="362710" y="57270"/>
                  </a:cubicBezTo>
                  <a:cubicBezTo>
                    <a:pt x="336461" y="35794"/>
                    <a:pt x="303054" y="21476"/>
                    <a:pt x="269646" y="11931"/>
                  </a:cubicBezTo>
                  <a:cubicBezTo>
                    <a:pt x="245784" y="4772"/>
                    <a:pt x="219535" y="0"/>
                    <a:pt x="190900" y="0"/>
                  </a:cubicBezTo>
                  <a:cubicBezTo>
                    <a:pt x="164651" y="0"/>
                    <a:pt x="138403" y="4772"/>
                    <a:pt x="112154" y="11931"/>
                  </a:cubicBezTo>
                  <a:cubicBezTo>
                    <a:pt x="78746" y="21476"/>
                    <a:pt x="45339" y="38180"/>
                    <a:pt x="19090" y="57270"/>
                  </a:cubicBezTo>
                  <a:cubicBezTo>
                    <a:pt x="7159" y="66815"/>
                    <a:pt x="0" y="81132"/>
                    <a:pt x="0" y="95450"/>
                  </a:cubicBezTo>
                  <a:lnTo>
                    <a:pt x="0" y="190900"/>
                  </a:lnTo>
                  <a:lnTo>
                    <a:pt x="381800" y="190900"/>
                  </a:lnTo>
                  <a:close/>
                </a:path>
              </a:pathLst>
            </a:custGeom>
            <a:grpFill/>
            <a:ln w="5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E" sz="320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4F4985F-335A-4A9D-3977-F2C526A85188}"/>
              </a:ext>
            </a:extLst>
          </p:cNvPr>
          <p:cNvSpPr txBox="1"/>
          <p:nvPr/>
        </p:nvSpPr>
        <p:spPr>
          <a:xfrm>
            <a:off x="6913388" y="4625095"/>
            <a:ext cx="900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1200" dirty="0">
                <a:solidFill>
                  <a:schemeClr val="tx2"/>
                </a:solidFill>
                <a:cs typeface="Times New Roman" panose="02020603050405020304" pitchFamily="18" charset="0"/>
              </a:rPr>
              <a:t>Product Manager</a:t>
            </a:r>
            <a:endParaRPr lang="en-SE" sz="32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03D2B8B3-9E54-E727-A71A-20E326E827C4}"/>
              </a:ext>
            </a:extLst>
          </p:cNvPr>
          <p:cNvSpPr/>
          <p:nvPr/>
        </p:nvSpPr>
        <p:spPr>
          <a:xfrm>
            <a:off x="5303071" y="3209025"/>
            <a:ext cx="1573619" cy="1515140"/>
          </a:xfrm>
          <a:prstGeom prst="flowChartConnector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SE" sz="1600" dirty="0">
                <a:solidFill>
                  <a:schemeClr val="tx2"/>
                </a:solidFill>
                <a:cs typeface="Times New Roman" panose="02020603050405020304" pitchFamily="18" charset="0"/>
              </a:rPr>
              <a:t>Digital</a:t>
            </a:r>
          </a:p>
          <a:p>
            <a:pPr algn="ctr"/>
            <a:r>
              <a:rPr lang="en-SE" sz="1600" dirty="0">
                <a:solidFill>
                  <a:schemeClr val="tx2"/>
                </a:solidFill>
                <a:cs typeface="Times New Roman" panose="02020603050405020304" pitchFamily="18" charset="0"/>
              </a:rPr>
              <a:t>Product</a:t>
            </a:r>
          </a:p>
        </p:txBody>
      </p:sp>
      <p:grpSp>
        <p:nvGrpSpPr>
          <p:cNvPr id="32" name="Graphic 17" descr="User with solid fill">
            <a:extLst>
              <a:ext uri="{FF2B5EF4-FFF2-40B4-BE49-F238E27FC236}">
                <a16:creationId xmlns:a16="http://schemas.microsoft.com/office/drawing/2014/main" id="{AC669E2C-DFE9-8CE8-21D8-AF25FCE247AC}"/>
              </a:ext>
            </a:extLst>
          </p:cNvPr>
          <p:cNvGrpSpPr/>
          <p:nvPr/>
        </p:nvGrpSpPr>
        <p:grpSpPr>
          <a:xfrm>
            <a:off x="4547528" y="4286778"/>
            <a:ext cx="381800" cy="405662"/>
            <a:chOff x="4553647" y="3749183"/>
            <a:chExt cx="381800" cy="405662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DFB76B9-3525-678B-12AF-51262A1B1CE3}"/>
                </a:ext>
              </a:extLst>
            </p:cNvPr>
            <p:cNvSpPr/>
            <p:nvPr/>
          </p:nvSpPr>
          <p:spPr>
            <a:xfrm>
              <a:off x="4649097" y="3749183"/>
              <a:ext cx="190900" cy="190900"/>
            </a:xfrm>
            <a:custGeom>
              <a:avLst/>
              <a:gdLst>
                <a:gd name="connsiteX0" fmla="*/ 190900 w 190900"/>
                <a:gd name="connsiteY0" fmla="*/ 95450 h 190900"/>
                <a:gd name="connsiteX1" fmla="*/ 95450 w 190900"/>
                <a:gd name="connsiteY1" fmla="*/ 190900 h 190900"/>
                <a:gd name="connsiteX2" fmla="*/ 0 w 190900"/>
                <a:gd name="connsiteY2" fmla="*/ 95450 h 190900"/>
                <a:gd name="connsiteX3" fmla="*/ 95450 w 190900"/>
                <a:gd name="connsiteY3" fmla="*/ 0 h 190900"/>
                <a:gd name="connsiteX4" fmla="*/ 190900 w 190900"/>
                <a:gd name="connsiteY4" fmla="*/ 95450 h 19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900" h="190900">
                  <a:moveTo>
                    <a:pt x="190900" y="95450"/>
                  </a:moveTo>
                  <a:cubicBezTo>
                    <a:pt x="190900" y="148166"/>
                    <a:pt x="148166" y="190900"/>
                    <a:pt x="95450" y="190900"/>
                  </a:cubicBezTo>
                  <a:cubicBezTo>
                    <a:pt x="42734" y="190900"/>
                    <a:pt x="0" y="148166"/>
                    <a:pt x="0" y="95450"/>
                  </a:cubicBezTo>
                  <a:cubicBezTo>
                    <a:pt x="0" y="42734"/>
                    <a:pt x="42734" y="0"/>
                    <a:pt x="95450" y="0"/>
                  </a:cubicBezTo>
                  <a:cubicBezTo>
                    <a:pt x="148166" y="0"/>
                    <a:pt x="190900" y="42734"/>
                    <a:pt x="190900" y="95450"/>
                  </a:cubicBezTo>
                  <a:close/>
                </a:path>
              </a:pathLst>
            </a:custGeom>
            <a:grpFill/>
            <a:ln w="5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E" sz="320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B6DA68E-DD2D-C108-3DE6-AEA6E75F87CA}"/>
                </a:ext>
              </a:extLst>
            </p:cNvPr>
            <p:cNvSpPr/>
            <p:nvPr/>
          </p:nvSpPr>
          <p:spPr>
            <a:xfrm>
              <a:off x="4553647" y="3963946"/>
              <a:ext cx="381800" cy="190900"/>
            </a:xfrm>
            <a:custGeom>
              <a:avLst/>
              <a:gdLst>
                <a:gd name="connsiteX0" fmla="*/ 381800 w 381800"/>
                <a:gd name="connsiteY0" fmla="*/ 190900 h 190900"/>
                <a:gd name="connsiteX1" fmla="*/ 381800 w 381800"/>
                <a:gd name="connsiteY1" fmla="*/ 95450 h 190900"/>
                <a:gd name="connsiteX2" fmla="*/ 362710 w 381800"/>
                <a:gd name="connsiteY2" fmla="*/ 57270 h 190900"/>
                <a:gd name="connsiteX3" fmla="*/ 269646 w 381800"/>
                <a:gd name="connsiteY3" fmla="*/ 11931 h 190900"/>
                <a:gd name="connsiteX4" fmla="*/ 190900 w 381800"/>
                <a:gd name="connsiteY4" fmla="*/ 0 h 190900"/>
                <a:gd name="connsiteX5" fmla="*/ 112154 w 381800"/>
                <a:gd name="connsiteY5" fmla="*/ 11931 h 190900"/>
                <a:gd name="connsiteX6" fmla="*/ 19090 w 381800"/>
                <a:gd name="connsiteY6" fmla="*/ 57270 h 190900"/>
                <a:gd name="connsiteX7" fmla="*/ 0 w 381800"/>
                <a:gd name="connsiteY7" fmla="*/ 95450 h 190900"/>
                <a:gd name="connsiteX8" fmla="*/ 0 w 381800"/>
                <a:gd name="connsiteY8" fmla="*/ 190900 h 190900"/>
                <a:gd name="connsiteX9" fmla="*/ 381800 w 381800"/>
                <a:gd name="connsiteY9" fmla="*/ 190900 h 19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800" h="190900">
                  <a:moveTo>
                    <a:pt x="381800" y="190900"/>
                  </a:moveTo>
                  <a:lnTo>
                    <a:pt x="381800" y="95450"/>
                  </a:lnTo>
                  <a:cubicBezTo>
                    <a:pt x="381800" y="81132"/>
                    <a:pt x="374641" y="66815"/>
                    <a:pt x="362710" y="57270"/>
                  </a:cubicBezTo>
                  <a:cubicBezTo>
                    <a:pt x="336461" y="35794"/>
                    <a:pt x="303054" y="21476"/>
                    <a:pt x="269646" y="11931"/>
                  </a:cubicBezTo>
                  <a:cubicBezTo>
                    <a:pt x="245784" y="4772"/>
                    <a:pt x="219535" y="0"/>
                    <a:pt x="190900" y="0"/>
                  </a:cubicBezTo>
                  <a:cubicBezTo>
                    <a:pt x="164651" y="0"/>
                    <a:pt x="138403" y="4772"/>
                    <a:pt x="112154" y="11931"/>
                  </a:cubicBezTo>
                  <a:cubicBezTo>
                    <a:pt x="78746" y="21476"/>
                    <a:pt x="45339" y="38180"/>
                    <a:pt x="19090" y="57270"/>
                  </a:cubicBezTo>
                  <a:cubicBezTo>
                    <a:pt x="7159" y="66815"/>
                    <a:pt x="0" y="81132"/>
                    <a:pt x="0" y="95450"/>
                  </a:cubicBezTo>
                  <a:lnTo>
                    <a:pt x="0" y="190900"/>
                  </a:lnTo>
                  <a:lnTo>
                    <a:pt x="381800" y="190900"/>
                  </a:lnTo>
                  <a:close/>
                </a:path>
              </a:pathLst>
            </a:custGeom>
            <a:grpFill/>
            <a:ln w="5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E" sz="320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9F4DC34-98EA-B61F-F39D-75B7EF98795F}"/>
              </a:ext>
            </a:extLst>
          </p:cNvPr>
          <p:cNvSpPr txBox="1"/>
          <p:nvPr/>
        </p:nvSpPr>
        <p:spPr>
          <a:xfrm>
            <a:off x="4377992" y="4660544"/>
            <a:ext cx="738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1200" dirty="0">
                <a:solidFill>
                  <a:schemeClr val="tx2"/>
                </a:solidFill>
                <a:cs typeface="Times New Roman" panose="02020603050405020304" pitchFamily="18" charset="0"/>
              </a:rPr>
              <a:t>InfoSec</a:t>
            </a:r>
            <a:endParaRPr lang="en-SE" sz="32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35" name="Graphic 20" descr="User with solid fill">
            <a:extLst>
              <a:ext uri="{FF2B5EF4-FFF2-40B4-BE49-F238E27FC236}">
                <a16:creationId xmlns:a16="http://schemas.microsoft.com/office/drawing/2014/main" id="{3E2BBC95-AA0E-155B-2938-26BCC29D5A1B}"/>
              </a:ext>
            </a:extLst>
          </p:cNvPr>
          <p:cNvGrpSpPr/>
          <p:nvPr/>
        </p:nvGrpSpPr>
        <p:grpSpPr>
          <a:xfrm>
            <a:off x="5860163" y="5008685"/>
            <a:ext cx="381800" cy="405662"/>
            <a:chOff x="5866282" y="4471090"/>
            <a:chExt cx="381800" cy="405662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3F97F43-8E34-F790-D34C-9DC0BAAC5044}"/>
                </a:ext>
              </a:extLst>
            </p:cNvPr>
            <p:cNvSpPr/>
            <p:nvPr/>
          </p:nvSpPr>
          <p:spPr>
            <a:xfrm>
              <a:off x="5961732" y="4471090"/>
              <a:ext cx="190900" cy="190900"/>
            </a:xfrm>
            <a:custGeom>
              <a:avLst/>
              <a:gdLst>
                <a:gd name="connsiteX0" fmla="*/ 190900 w 190900"/>
                <a:gd name="connsiteY0" fmla="*/ 95450 h 190900"/>
                <a:gd name="connsiteX1" fmla="*/ 95450 w 190900"/>
                <a:gd name="connsiteY1" fmla="*/ 190900 h 190900"/>
                <a:gd name="connsiteX2" fmla="*/ 0 w 190900"/>
                <a:gd name="connsiteY2" fmla="*/ 95450 h 190900"/>
                <a:gd name="connsiteX3" fmla="*/ 95450 w 190900"/>
                <a:gd name="connsiteY3" fmla="*/ 0 h 190900"/>
                <a:gd name="connsiteX4" fmla="*/ 190900 w 190900"/>
                <a:gd name="connsiteY4" fmla="*/ 95450 h 19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900" h="190900">
                  <a:moveTo>
                    <a:pt x="190900" y="95450"/>
                  </a:moveTo>
                  <a:cubicBezTo>
                    <a:pt x="190900" y="148166"/>
                    <a:pt x="148166" y="190900"/>
                    <a:pt x="95450" y="190900"/>
                  </a:cubicBezTo>
                  <a:cubicBezTo>
                    <a:pt x="42734" y="190900"/>
                    <a:pt x="0" y="148166"/>
                    <a:pt x="0" y="95450"/>
                  </a:cubicBezTo>
                  <a:cubicBezTo>
                    <a:pt x="0" y="42734"/>
                    <a:pt x="42734" y="0"/>
                    <a:pt x="95450" y="0"/>
                  </a:cubicBezTo>
                  <a:cubicBezTo>
                    <a:pt x="148166" y="0"/>
                    <a:pt x="190900" y="42734"/>
                    <a:pt x="190900" y="95450"/>
                  </a:cubicBezTo>
                  <a:close/>
                </a:path>
              </a:pathLst>
            </a:custGeom>
            <a:grpFill/>
            <a:ln w="5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E" sz="320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621EF1F-11AB-EAC6-8CE5-45C7DC2FE7D2}"/>
                </a:ext>
              </a:extLst>
            </p:cNvPr>
            <p:cNvSpPr/>
            <p:nvPr/>
          </p:nvSpPr>
          <p:spPr>
            <a:xfrm>
              <a:off x="5866282" y="4685853"/>
              <a:ext cx="381800" cy="190900"/>
            </a:xfrm>
            <a:custGeom>
              <a:avLst/>
              <a:gdLst>
                <a:gd name="connsiteX0" fmla="*/ 381800 w 381800"/>
                <a:gd name="connsiteY0" fmla="*/ 190900 h 190900"/>
                <a:gd name="connsiteX1" fmla="*/ 381800 w 381800"/>
                <a:gd name="connsiteY1" fmla="*/ 95450 h 190900"/>
                <a:gd name="connsiteX2" fmla="*/ 362710 w 381800"/>
                <a:gd name="connsiteY2" fmla="*/ 57270 h 190900"/>
                <a:gd name="connsiteX3" fmla="*/ 269646 w 381800"/>
                <a:gd name="connsiteY3" fmla="*/ 11931 h 190900"/>
                <a:gd name="connsiteX4" fmla="*/ 190900 w 381800"/>
                <a:gd name="connsiteY4" fmla="*/ 0 h 190900"/>
                <a:gd name="connsiteX5" fmla="*/ 112154 w 381800"/>
                <a:gd name="connsiteY5" fmla="*/ 11931 h 190900"/>
                <a:gd name="connsiteX6" fmla="*/ 19090 w 381800"/>
                <a:gd name="connsiteY6" fmla="*/ 57270 h 190900"/>
                <a:gd name="connsiteX7" fmla="*/ 0 w 381800"/>
                <a:gd name="connsiteY7" fmla="*/ 95450 h 190900"/>
                <a:gd name="connsiteX8" fmla="*/ 0 w 381800"/>
                <a:gd name="connsiteY8" fmla="*/ 190900 h 190900"/>
                <a:gd name="connsiteX9" fmla="*/ 381800 w 381800"/>
                <a:gd name="connsiteY9" fmla="*/ 190900 h 19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800" h="190900">
                  <a:moveTo>
                    <a:pt x="381800" y="190900"/>
                  </a:moveTo>
                  <a:lnTo>
                    <a:pt x="381800" y="95450"/>
                  </a:lnTo>
                  <a:cubicBezTo>
                    <a:pt x="381800" y="81132"/>
                    <a:pt x="374641" y="66815"/>
                    <a:pt x="362710" y="57270"/>
                  </a:cubicBezTo>
                  <a:cubicBezTo>
                    <a:pt x="336461" y="35794"/>
                    <a:pt x="303054" y="21476"/>
                    <a:pt x="269646" y="11931"/>
                  </a:cubicBezTo>
                  <a:cubicBezTo>
                    <a:pt x="245784" y="4772"/>
                    <a:pt x="219535" y="0"/>
                    <a:pt x="190900" y="0"/>
                  </a:cubicBezTo>
                  <a:cubicBezTo>
                    <a:pt x="164651" y="0"/>
                    <a:pt x="138403" y="4772"/>
                    <a:pt x="112154" y="11931"/>
                  </a:cubicBezTo>
                  <a:cubicBezTo>
                    <a:pt x="78746" y="21476"/>
                    <a:pt x="45339" y="38180"/>
                    <a:pt x="19090" y="57270"/>
                  </a:cubicBezTo>
                  <a:cubicBezTo>
                    <a:pt x="7159" y="66815"/>
                    <a:pt x="0" y="81132"/>
                    <a:pt x="0" y="95450"/>
                  </a:cubicBezTo>
                  <a:lnTo>
                    <a:pt x="0" y="190900"/>
                  </a:lnTo>
                  <a:lnTo>
                    <a:pt x="381800" y="190900"/>
                  </a:lnTo>
                  <a:close/>
                </a:path>
              </a:pathLst>
            </a:custGeom>
            <a:grpFill/>
            <a:ln w="5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E" sz="320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A1C8082-63CF-17E6-44AF-7288947F138F}"/>
              </a:ext>
            </a:extLst>
          </p:cNvPr>
          <p:cNvSpPr txBox="1"/>
          <p:nvPr/>
        </p:nvSpPr>
        <p:spPr>
          <a:xfrm>
            <a:off x="5750693" y="5382451"/>
            <a:ext cx="600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1200" dirty="0">
                <a:solidFill>
                  <a:schemeClr val="tx2"/>
                </a:solidFill>
                <a:cs typeface="Times New Roman" panose="02020603050405020304" pitchFamily="18" charset="0"/>
              </a:rPr>
              <a:t>QA</a:t>
            </a:r>
            <a:endParaRPr lang="en-SE" sz="32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3653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76540-CD3D-8CCC-7BDB-607ED48DF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New cross functional team</a:t>
            </a:r>
          </a:p>
        </p:txBody>
      </p:sp>
      <p:grpSp>
        <p:nvGrpSpPr>
          <p:cNvPr id="3" name="Graphic 4" descr="User with solid fill">
            <a:extLst>
              <a:ext uri="{FF2B5EF4-FFF2-40B4-BE49-F238E27FC236}">
                <a16:creationId xmlns:a16="http://schemas.microsoft.com/office/drawing/2014/main" id="{4A8EC30B-2B20-6CF9-A4C2-035404429950}"/>
              </a:ext>
            </a:extLst>
          </p:cNvPr>
          <p:cNvGrpSpPr/>
          <p:nvPr/>
        </p:nvGrpSpPr>
        <p:grpSpPr>
          <a:xfrm>
            <a:off x="4493706" y="2861562"/>
            <a:ext cx="381800" cy="405662"/>
            <a:chOff x="4553647" y="2583358"/>
            <a:chExt cx="381800" cy="405662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8CDBCAC-BBFF-1BC7-82FB-1D198AB8DC5F}"/>
                </a:ext>
              </a:extLst>
            </p:cNvPr>
            <p:cNvSpPr/>
            <p:nvPr/>
          </p:nvSpPr>
          <p:spPr>
            <a:xfrm>
              <a:off x="4649097" y="2583358"/>
              <a:ext cx="190900" cy="190900"/>
            </a:xfrm>
            <a:custGeom>
              <a:avLst/>
              <a:gdLst>
                <a:gd name="connsiteX0" fmla="*/ 190900 w 190900"/>
                <a:gd name="connsiteY0" fmla="*/ 95450 h 190900"/>
                <a:gd name="connsiteX1" fmla="*/ 95450 w 190900"/>
                <a:gd name="connsiteY1" fmla="*/ 190900 h 190900"/>
                <a:gd name="connsiteX2" fmla="*/ 0 w 190900"/>
                <a:gd name="connsiteY2" fmla="*/ 95450 h 190900"/>
                <a:gd name="connsiteX3" fmla="*/ 95450 w 190900"/>
                <a:gd name="connsiteY3" fmla="*/ 0 h 190900"/>
                <a:gd name="connsiteX4" fmla="*/ 190900 w 190900"/>
                <a:gd name="connsiteY4" fmla="*/ 95450 h 19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900" h="190900">
                  <a:moveTo>
                    <a:pt x="190900" y="95450"/>
                  </a:moveTo>
                  <a:cubicBezTo>
                    <a:pt x="190900" y="148166"/>
                    <a:pt x="148166" y="190900"/>
                    <a:pt x="95450" y="190900"/>
                  </a:cubicBezTo>
                  <a:cubicBezTo>
                    <a:pt x="42734" y="190900"/>
                    <a:pt x="0" y="148166"/>
                    <a:pt x="0" y="95450"/>
                  </a:cubicBezTo>
                  <a:cubicBezTo>
                    <a:pt x="0" y="42734"/>
                    <a:pt x="42734" y="0"/>
                    <a:pt x="95450" y="0"/>
                  </a:cubicBezTo>
                  <a:cubicBezTo>
                    <a:pt x="148166" y="0"/>
                    <a:pt x="190900" y="42734"/>
                    <a:pt x="190900" y="95450"/>
                  </a:cubicBezTo>
                  <a:close/>
                </a:path>
              </a:pathLst>
            </a:custGeom>
            <a:grpFill/>
            <a:ln w="5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E" sz="320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AFBCA7D-E02A-76D8-C2B8-05495DBA8CD7}"/>
                </a:ext>
              </a:extLst>
            </p:cNvPr>
            <p:cNvSpPr/>
            <p:nvPr/>
          </p:nvSpPr>
          <p:spPr>
            <a:xfrm>
              <a:off x="4553647" y="2798121"/>
              <a:ext cx="381800" cy="190900"/>
            </a:xfrm>
            <a:custGeom>
              <a:avLst/>
              <a:gdLst>
                <a:gd name="connsiteX0" fmla="*/ 381800 w 381800"/>
                <a:gd name="connsiteY0" fmla="*/ 190900 h 190900"/>
                <a:gd name="connsiteX1" fmla="*/ 381800 w 381800"/>
                <a:gd name="connsiteY1" fmla="*/ 95450 h 190900"/>
                <a:gd name="connsiteX2" fmla="*/ 362710 w 381800"/>
                <a:gd name="connsiteY2" fmla="*/ 57270 h 190900"/>
                <a:gd name="connsiteX3" fmla="*/ 269646 w 381800"/>
                <a:gd name="connsiteY3" fmla="*/ 11931 h 190900"/>
                <a:gd name="connsiteX4" fmla="*/ 190900 w 381800"/>
                <a:gd name="connsiteY4" fmla="*/ 0 h 190900"/>
                <a:gd name="connsiteX5" fmla="*/ 112154 w 381800"/>
                <a:gd name="connsiteY5" fmla="*/ 11931 h 190900"/>
                <a:gd name="connsiteX6" fmla="*/ 19090 w 381800"/>
                <a:gd name="connsiteY6" fmla="*/ 57270 h 190900"/>
                <a:gd name="connsiteX7" fmla="*/ 0 w 381800"/>
                <a:gd name="connsiteY7" fmla="*/ 95450 h 190900"/>
                <a:gd name="connsiteX8" fmla="*/ 0 w 381800"/>
                <a:gd name="connsiteY8" fmla="*/ 190900 h 190900"/>
                <a:gd name="connsiteX9" fmla="*/ 381800 w 381800"/>
                <a:gd name="connsiteY9" fmla="*/ 190900 h 19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800" h="190900">
                  <a:moveTo>
                    <a:pt x="381800" y="190900"/>
                  </a:moveTo>
                  <a:lnTo>
                    <a:pt x="381800" y="95450"/>
                  </a:lnTo>
                  <a:cubicBezTo>
                    <a:pt x="381800" y="81132"/>
                    <a:pt x="374641" y="66815"/>
                    <a:pt x="362710" y="57270"/>
                  </a:cubicBezTo>
                  <a:cubicBezTo>
                    <a:pt x="336461" y="35794"/>
                    <a:pt x="303054" y="21476"/>
                    <a:pt x="269646" y="11931"/>
                  </a:cubicBezTo>
                  <a:cubicBezTo>
                    <a:pt x="245784" y="4772"/>
                    <a:pt x="219535" y="0"/>
                    <a:pt x="190900" y="0"/>
                  </a:cubicBezTo>
                  <a:cubicBezTo>
                    <a:pt x="164651" y="0"/>
                    <a:pt x="138403" y="4772"/>
                    <a:pt x="112154" y="11931"/>
                  </a:cubicBezTo>
                  <a:cubicBezTo>
                    <a:pt x="78746" y="21476"/>
                    <a:pt x="45339" y="38180"/>
                    <a:pt x="19090" y="57270"/>
                  </a:cubicBezTo>
                  <a:cubicBezTo>
                    <a:pt x="7159" y="66815"/>
                    <a:pt x="0" y="81132"/>
                    <a:pt x="0" y="95450"/>
                  </a:cubicBezTo>
                  <a:lnTo>
                    <a:pt x="0" y="190900"/>
                  </a:lnTo>
                  <a:lnTo>
                    <a:pt x="381800" y="190900"/>
                  </a:lnTo>
                  <a:close/>
                </a:path>
              </a:pathLst>
            </a:custGeom>
            <a:grpFill/>
            <a:ln w="5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E" sz="320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85BD15D-DC38-06D3-D9FD-4ED0E92A47AC}"/>
              </a:ext>
            </a:extLst>
          </p:cNvPr>
          <p:cNvSpPr txBox="1"/>
          <p:nvPr/>
        </p:nvSpPr>
        <p:spPr>
          <a:xfrm>
            <a:off x="4384236" y="3235328"/>
            <a:ext cx="600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1200" dirty="0">
                <a:solidFill>
                  <a:schemeClr val="tx2"/>
                </a:solidFill>
                <a:cs typeface="Times New Roman" panose="02020603050405020304" pitchFamily="18" charset="0"/>
              </a:rPr>
              <a:t>Dev</a:t>
            </a:r>
            <a:endParaRPr lang="en-SE" sz="32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Graphic 6" descr="User with solid fill">
            <a:extLst>
              <a:ext uri="{FF2B5EF4-FFF2-40B4-BE49-F238E27FC236}">
                <a16:creationId xmlns:a16="http://schemas.microsoft.com/office/drawing/2014/main" id="{BF9197F1-535E-CB76-B4CC-DD01093969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25506" y="2126684"/>
            <a:ext cx="572700" cy="572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8B2C9A-1AA4-C5FD-BB4E-5E63CB273EA0}"/>
              </a:ext>
            </a:extLst>
          </p:cNvPr>
          <p:cNvSpPr txBox="1"/>
          <p:nvPr/>
        </p:nvSpPr>
        <p:spPr>
          <a:xfrm>
            <a:off x="6087433" y="2584747"/>
            <a:ext cx="8488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1200" dirty="0">
                <a:solidFill>
                  <a:schemeClr val="tx2"/>
                </a:solidFill>
                <a:cs typeface="Times New Roman" panose="02020603050405020304" pitchFamily="18" charset="0"/>
              </a:rPr>
              <a:t>Designer</a:t>
            </a:r>
            <a:endParaRPr lang="en-SE" sz="32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9" name="Graphic 10" descr="User with solid fill">
            <a:extLst>
              <a:ext uri="{FF2B5EF4-FFF2-40B4-BE49-F238E27FC236}">
                <a16:creationId xmlns:a16="http://schemas.microsoft.com/office/drawing/2014/main" id="{1E2EE53D-7831-A49E-831F-835ECE7CC41D}"/>
              </a:ext>
            </a:extLst>
          </p:cNvPr>
          <p:cNvGrpSpPr/>
          <p:nvPr/>
        </p:nvGrpSpPr>
        <p:grpSpPr>
          <a:xfrm>
            <a:off x="7262327" y="2748350"/>
            <a:ext cx="381800" cy="405662"/>
            <a:chOff x="7178918" y="2583358"/>
            <a:chExt cx="381800" cy="405662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EB58278-0EE1-7C30-FBCF-7BB4C9A37223}"/>
                </a:ext>
              </a:extLst>
            </p:cNvPr>
            <p:cNvSpPr/>
            <p:nvPr/>
          </p:nvSpPr>
          <p:spPr>
            <a:xfrm>
              <a:off x="7274368" y="2583358"/>
              <a:ext cx="190900" cy="190900"/>
            </a:xfrm>
            <a:custGeom>
              <a:avLst/>
              <a:gdLst>
                <a:gd name="connsiteX0" fmla="*/ 190900 w 190900"/>
                <a:gd name="connsiteY0" fmla="*/ 95450 h 190900"/>
                <a:gd name="connsiteX1" fmla="*/ 95450 w 190900"/>
                <a:gd name="connsiteY1" fmla="*/ 190900 h 190900"/>
                <a:gd name="connsiteX2" fmla="*/ 0 w 190900"/>
                <a:gd name="connsiteY2" fmla="*/ 95450 h 190900"/>
                <a:gd name="connsiteX3" fmla="*/ 95450 w 190900"/>
                <a:gd name="connsiteY3" fmla="*/ 0 h 190900"/>
                <a:gd name="connsiteX4" fmla="*/ 190900 w 190900"/>
                <a:gd name="connsiteY4" fmla="*/ 95450 h 19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900" h="190900">
                  <a:moveTo>
                    <a:pt x="190900" y="95450"/>
                  </a:moveTo>
                  <a:cubicBezTo>
                    <a:pt x="190900" y="148166"/>
                    <a:pt x="148166" y="190900"/>
                    <a:pt x="95450" y="190900"/>
                  </a:cubicBezTo>
                  <a:cubicBezTo>
                    <a:pt x="42734" y="190900"/>
                    <a:pt x="0" y="148166"/>
                    <a:pt x="0" y="95450"/>
                  </a:cubicBezTo>
                  <a:cubicBezTo>
                    <a:pt x="0" y="42734"/>
                    <a:pt x="42734" y="0"/>
                    <a:pt x="95450" y="0"/>
                  </a:cubicBezTo>
                  <a:cubicBezTo>
                    <a:pt x="148166" y="0"/>
                    <a:pt x="190900" y="42734"/>
                    <a:pt x="190900" y="95450"/>
                  </a:cubicBezTo>
                  <a:close/>
                </a:path>
              </a:pathLst>
            </a:custGeom>
            <a:grpFill/>
            <a:ln w="5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E" sz="320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B7848EB-7F4C-1849-CF4E-BAE78CEC9E8A}"/>
                </a:ext>
              </a:extLst>
            </p:cNvPr>
            <p:cNvSpPr/>
            <p:nvPr/>
          </p:nvSpPr>
          <p:spPr>
            <a:xfrm>
              <a:off x="7178918" y="2798121"/>
              <a:ext cx="381800" cy="190900"/>
            </a:xfrm>
            <a:custGeom>
              <a:avLst/>
              <a:gdLst>
                <a:gd name="connsiteX0" fmla="*/ 381800 w 381800"/>
                <a:gd name="connsiteY0" fmla="*/ 190900 h 190900"/>
                <a:gd name="connsiteX1" fmla="*/ 381800 w 381800"/>
                <a:gd name="connsiteY1" fmla="*/ 95450 h 190900"/>
                <a:gd name="connsiteX2" fmla="*/ 362710 w 381800"/>
                <a:gd name="connsiteY2" fmla="*/ 57270 h 190900"/>
                <a:gd name="connsiteX3" fmla="*/ 269646 w 381800"/>
                <a:gd name="connsiteY3" fmla="*/ 11931 h 190900"/>
                <a:gd name="connsiteX4" fmla="*/ 190900 w 381800"/>
                <a:gd name="connsiteY4" fmla="*/ 0 h 190900"/>
                <a:gd name="connsiteX5" fmla="*/ 112154 w 381800"/>
                <a:gd name="connsiteY5" fmla="*/ 11931 h 190900"/>
                <a:gd name="connsiteX6" fmla="*/ 19090 w 381800"/>
                <a:gd name="connsiteY6" fmla="*/ 57270 h 190900"/>
                <a:gd name="connsiteX7" fmla="*/ 0 w 381800"/>
                <a:gd name="connsiteY7" fmla="*/ 95450 h 190900"/>
                <a:gd name="connsiteX8" fmla="*/ 0 w 381800"/>
                <a:gd name="connsiteY8" fmla="*/ 190900 h 190900"/>
                <a:gd name="connsiteX9" fmla="*/ 381800 w 381800"/>
                <a:gd name="connsiteY9" fmla="*/ 190900 h 19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800" h="190900">
                  <a:moveTo>
                    <a:pt x="381800" y="190900"/>
                  </a:moveTo>
                  <a:lnTo>
                    <a:pt x="381800" y="95450"/>
                  </a:lnTo>
                  <a:cubicBezTo>
                    <a:pt x="381800" y="81132"/>
                    <a:pt x="374641" y="66815"/>
                    <a:pt x="362710" y="57270"/>
                  </a:cubicBezTo>
                  <a:cubicBezTo>
                    <a:pt x="336461" y="35794"/>
                    <a:pt x="303054" y="21476"/>
                    <a:pt x="269646" y="11931"/>
                  </a:cubicBezTo>
                  <a:cubicBezTo>
                    <a:pt x="245784" y="4772"/>
                    <a:pt x="219535" y="0"/>
                    <a:pt x="190900" y="0"/>
                  </a:cubicBezTo>
                  <a:cubicBezTo>
                    <a:pt x="164651" y="0"/>
                    <a:pt x="138403" y="4772"/>
                    <a:pt x="112154" y="11931"/>
                  </a:cubicBezTo>
                  <a:cubicBezTo>
                    <a:pt x="78746" y="21476"/>
                    <a:pt x="45339" y="38180"/>
                    <a:pt x="19090" y="57270"/>
                  </a:cubicBezTo>
                  <a:cubicBezTo>
                    <a:pt x="7159" y="66815"/>
                    <a:pt x="0" y="81132"/>
                    <a:pt x="0" y="95450"/>
                  </a:cubicBezTo>
                  <a:lnTo>
                    <a:pt x="0" y="190900"/>
                  </a:lnTo>
                  <a:lnTo>
                    <a:pt x="381800" y="190900"/>
                  </a:lnTo>
                  <a:close/>
                </a:path>
              </a:pathLst>
            </a:custGeom>
            <a:grpFill/>
            <a:ln w="5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E" sz="320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CF60F65-3346-AE45-B0BA-10ACC5059C4D}"/>
              </a:ext>
            </a:extLst>
          </p:cNvPr>
          <p:cNvSpPr txBox="1"/>
          <p:nvPr/>
        </p:nvSpPr>
        <p:spPr>
          <a:xfrm>
            <a:off x="7152857" y="3122116"/>
            <a:ext cx="600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1200" dirty="0">
                <a:solidFill>
                  <a:schemeClr val="tx2"/>
                </a:solidFill>
                <a:cs typeface="Times New Roman" panose="02020603050405020304" pitchFamily="18" charset="0"/>
              </a:rPr>
              <a:t>Ops</a:t>
            </a:r>
            <a:endParaRPr lang="en-SE" sz="32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13" name="Graphic 13" descr="User with solid fill">
            <a:extLst>
              <a:ext uri="{FF2B5EF4-FFF2-40B4-BE49-F238E27FC236}">
                <a16:creationId xmlns:a16="http://schemas.microsoft.com/office/drawing/2014/main" id="{4BCBB206-C4C8-1881-3656-F819489E5736}"/>
              </a:ext>
            </a:extLst>
          </p:cNvPr>
          <p:cNvGrpSpPr/>
          <p:nvPr/>
        </p:nvGrpSpPr>
        <p:grpSpPr>
          <a:xfrm>
            <a:off x="7262327" y="3702491"/>
            <a:ext cx="381800" cy="405662"/>
            <a:chOff x="7145846" y="3695757"/>
            <a:chExt cx="381800" cy="405662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B35B25D-D8B1-4045-B4F1-79A829C295A8}"/>
                </a:ext>
              </a:extLst>
            </p:cNvPr>
            <p:cNvSpPr/>
            <p:nvPr/>
          </p:nvSpPr>
          <p:spPr>
            <a:xfrm>
              <a:off x="7241296" y="3695757"/>
              <a:ext cx="190900" cy="190900"/>
            </a:xfrm>
            <a:custGeom>
              <a:avLst/>
              <a:gdLst>
                <a:gd name="connsiteX0" fmla="*/ 190900 w 190900"/>
                <a:gd name="connsiteY0" fmla="*/ 95450 h 190900"/>
                <a:gd name="connsiteX1" fmla="*/ 95450 w 190900"/>
                <a:gd name="connsiteY1" fmla="*/ 190900 h 190900"/>
                <a:gd name="connsiteX2" fmla="*/ 0 w 190900"/>
                <a:gd name="connsiteY2" fmla="*/ 95450 h 190900"/>
                <a:gd name="connsiteX3" fmla="*/ 95450 w 190900"/>
                <a:gd name="connsiteY3" fmla="*/ 0 h 190900"/>
                <a:gd name="connsiteX4" fmla="*/ 190900 w 190900"/>
                <a:gd name="connsiteY4" fmla="*/ 95450 h 19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900" h="190900">
                  <a:moveTo>
                    <a:pt x="190900" y="95450"/>
                  </a:moveTo>
                  <a:cubicBezTo>
                    <a:pt x="190900" y="148166"/>
                    <a:pt x="148166" y="190900"/>
                    <a:pt x="95450" y="190900"/>
                  </a:cubicBezTo>
                  <a:cubicBezTo>
                    <a:pt x="42734" y="190900"/>
                    <a:pt x="0" y="148166"/>
                    <a:pt x="0" y="95450"/>
                  </a:cubicBezTo>
                  <a:cubicBezTo>
                    <a:pt x="0" y="42734"/>
                    <a:pt x="42734" y="0"/>
                    <a:pt x="95450" y="0"/>
                  </a:cubicBezTo>
                  <a:cubicBezTo>
                    <a:pt x="148166" y="0"/>
                    <a:pt x="190900" y="42734"/>
                    <a:pt x="190900" y="95450"/>
                  </a:cubicBezTo>
                  <a:close/>
                </a:path>
              </a:pathLst>
            </a:custGeom>
            <a:grpFill/>
            <a:ln w="5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E" sz="320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DEC8D61-ADC8-C3BC-2E93-833FA7C1C25F}"/>
                </a:ext>
              </a:extLst>
            </p:cNvPr>
            <p:cNvSpPr/>
            <p:nvPr/>
          </p:nvSpPr>
          <p:spPr>
            <a:xfrm>
              <a:off x="7145846" y="3910520"/>
              <a:ext cx="381800" cy="190900"/>
            </a:xfrm>
            <a:custGeom>
              <a:avLst/>
              <a:gdLst>
                <a:gd name="connsiteX0" fmla="*/ 381800 w 381800"/>
                <a:gd name="connsiteY0" fmla="*/ 190900 h 190900"/>
                <a:gd name="connsiteX1" fmla="*/ 381800 w 381800"/>
                <a:gd name="connsiteY1" fmla="*/ 95450 h 190900"/>
                <a:gd name="connsiteX2" fmla="*/ 362710 w 381800"/>
                <a:gd name="connsiteY2" fmla="*/ 57270 h 190900"/>
                <a:gd name="connsiteX3" fmla="*/ 269646 w 381800"/>
                <a:gd name="connsiteY3" fmla="*/ 11931 h 190900"/>
                <a:gd name="connsiteX4" fmla="*/ 190900 w 381800"/>
                <a:gd name="connsiteY4" fmla="*/ 0 h 190900"/>
                <a:gd name="connsiteX5" fmla="*/ 112154 w 381800"/>
                <a:gd name="connsiteY5" fmla="*/ 11931 h 190900"/>
                <a:gd name="connsiteX6" fmla="*/ 19090 w 381800"/>
                <a:gd name="connsiteY6" fmla="*/ 57270 h 190900"/>
                <a:gd name="connsiteX7" fmla="*/ 0 w 381800"/>
                <a:gd name="connsiteY7" fmla="*/ 95450 h 190900"/>
                <a:gd name="connsiteX8" fmla="*/ 0 w 381800"/>
                <a:gd name="connsiteY8" fmla="*/ 190900 h 190900"/>
                <a:gd name="connsiteX9" fmla="*/ 381800 w 381800"/>
                <a:gd name="connsiteY9" fmla="*/ 190900 h 19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800" h="190900">
                  <a:moveTo>
                    <a:pt x="381800" y="190900"/>
                  </a:moveTo>
                  <a:lnTo>
                    <a:pt x="381800" y="95450"/>
                  </a:lnTo>
                  <a:cubicBezTo>
                    <a:pt x="381800" y="81132"/>
                    <a:pt x="374641" y="66815"/>
                    <a:pt x="362710" y="57270"/>
                  </a:cubicBezTo>
                  <a:cubicBezTo>
                    <a:pt x="336461" y="35794"/>
                    <a:pt x="303054" y="21476"/>
                    <a:pt x="269646" y="11931"/>
                  </a:cubicBezTo>
                  <a:cubicBezTo>
                    <a:pt x="245784" y="4772"/>
                    <a:pt x="219535" y="0"/>
                    <a:pt x="190900" y="0"/>
                  </a:cubicBezTo>
                  <a:cubicBezTo>
                    <a:pt x="164651" y="0"/>
                    <a:pt x="138403" y="4772"/>
                    <a:pt x="112154" y="11931"/>
                  </a:cubicBezTo>
                  <a:cubicBezTo>
                    <a:pt x="78746" y="21476"/>
                    <a:pt x="45339" y="38180"/>
                    <a:pt x="19090" y="57270"/>
                  </a:cubicBezTo>
                  <a:cubicBezTo>
                    <a:pt x="7159" y="66815"/>
                    <a:pt x="0" y="81132"/>
                    <a:pt x="0" y="95450"/>
                  </a:cubicBezTo>
                  <a:lnTo>
                    <a:pt x="0" y="190900"/>
                  </a:lnTo>
                  <a:lnTo>
                    <a:pt x="381800" y="190900"/>
                  </a:lnTo>
                  <a:close/>
                </a:path>
              </a:pathLst>
            </a:custGeom>
            <a:grpFill/>
            <a:ln w="5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E" sz="320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ECE208A-3263-4BC9-4648-CF32E76D8EF2}"/>
              </a:ext>
            </a:extLst>
          </p:cNvPr>
          <p:cNvSpPr txBox="1"/>
          <p:nvPr/>
        </p:nvSpPr>
        <p:spPr>
          <a:xfrm>
            <a:off x="7002916" y="4092083"/>
            <a:ext cx="900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1200" dirty="0">
                <a:solidFill>
                  <a:schemeClr val="tx2"/>
                </a:solidFill>
                <a:cs typeface="Times New Roman" panose="02020603050405020304" pitchFamily="18" charset="0"/>
              </a:rPr>
              <a:t>Product Manager</a:t>
            </a:r>
            <a:endParaRPr lang="en-SE" sz="32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87D6D462-AF44-666B-7939-CBCF4DB1D915}"/>
              </a:ext>
            </a:extLst>
          </p:cNvPr>
          <p:cNvSpPr/>
          <p:nvPr/>
        </p:nvSpPr>
        <p:spPr>
          <a:xfrm>
            <a:off x="5316653" y="3171775"/>
            <a:ext cx="1573619" cy="1515140"/>
          </a:xfrm>
          <a:prstGeom prst="flowChartConnector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SE" sz="1600" dirty="0">
                <a:solidFill>
                  <a:schemeClr val="tx2"/>
                </a:solidFill>
                <a:cs typeface="Times New Roman" panose="02020603050405020304" pitchFamily="18" charset="0"/>
              </a:rPr>
              <a:t>Digital</a:t>
            </a:r>
          </a:p>
          <a:p>
            <a:pPr algn="ctr"/>
            <a:r>
              <a:rPr lang="en-SE" sz="1600" dirty="0">
                <a:solidFill>
                  <a:schemeClr val="tx2"/>
                </a:solidFill>
                <a:cs typeface="Times New Roman" panose="02020603050405020304" pitchFamily="18" charset="0"/>
              </a:rPr>
              <a:t>Product</a:t>
            </a:r>
          </a:p>
        </p:txBody>
      </p:sp>
      <p:grpSp>
        <p:nvGrpSpPr>
          <p:cNvPr id="18" name="Graphic 17" descr="User with solid fill">
            <a:extLst>
              <a:ext uri="{FF2B5EF4-FFF2-40B4-BE49-F238E27FC236}">
                <a16:creationId xmlns:a16="http://schemas.microsoft.com/office/drawing/2014/main" id="{2A1F7AF0-955A-702D-E6AB-8A0058FFB71F}"/>
              </a:ext>
            </a:extLst>
          </p:cNvPr>
          <p:cNvGrpSpPr/>
          <p:nvPr/>
        </p:nvGrpSpPr>
        <p:grpSpPr>
          <a:xfrm>
            <a:off x="4479590" y="3917253"/>
            <a:ext cx="381800" cy="405662"/>
            <a:chOff x="4553647" y="3749183"/>
            <a:chExt cx="381800" cy="405662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5789A75-8196-A97F-8AFF-E3AFA42CCE79}"/>
                </a:ext>
              </a:extLst>
            </p:cNvPr>
            <p:cNvSpPr/>
            <p:nvPr/>
          </p:nvSpPr>
          <p:spPr>
            <a:xfrm>
              <a:off x="4649097" y="3749183"/>
              <a:ext cx="190900" cy="190900"/>
            </a:xfrm>
            <a:custGeom>
              <a:avLst/>
              <a:gdLst>
                <a:gd name="connsiteX0" fmla="*/ 190900 w 190900"/>
                <a:gd name="connsiteY0" fmla="*/ 95450 h 190900"/>
                <a:gd name="connsiteX1" fmla="*/ 95450 w 190900"/>
                <a:gd name="connsiteY1" fmla="*/ 190900 h 190900"/>
                <a:gd name="connsiteX2" fmla="*/ 0 w 190900"/>
                <a:gd name="connsiteY2" fmla="*/ 95450 h 190900"/>
                <a:gd name="connsiteX3" fmla="*/ 95450 w 190900"/>
                <a:gd name="connsiteY3" fmla="*/ 0 h 190900"/>
                <a:gd name="connsiteX4" fmla="*/ 190900 w 190900"/>
                <a:gd name="connsiteY4" fmla="*/ 95450 h 19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900" h="190900">
                  <a:moveTo>
                    <a:pt x="190900" y="95450"/>
                  </a:moveTo>
                  <a:cubicBezTo>
                    <a:pt x="190900" y="148166"/>
                    <a:pt x="148166" y="190900"/>
                    <a:pt x="95450" y="190900"/>
                  </a:cubicBezTo>
                  <a:cubicBezTo>
                    <a:pt x="42734" y="190900"/>
                    <a:pt x="0" y="148166"/>
                    <a:pt x="0" y="95450"/>
                  </a:cubicBezTo>
                  <a:cubicBezTo>
                    <a:pt x="0" y="42734"/>
                    <a:pt x="42734" y="0"/>
                    <a:pt x="95450" y="0"/>
                  </a:cubicBezTo>
                  <a:cubicBezTo>
                    <a:pt x="148166" y="0"/>
                    <a:pt x="190900" y="42734"/>
                    <a:pt x="190900" y="95450"/>
                  </a:cubicBezTo>
                  <a:close/>
                </a:path>
              </a:pathLst>
            </a:custGeom>
            <a:grpFill/>
            <a:ln w="5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E" sz="320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BB4C67D-C881-5966-6910-87D56022DD57}"/>
                </a:ext>
              </a:extLst>
            </p:cNvPr>
            <p:cNvSpPr/>
            <p:nvPr/>
          </p:nvSpPr>
          <p:spPr>
            <a:xfrm>
              <a:off x="4553647" y="3963946"/>
              <a:ext cx="381800" cy="190900"/>
            </a:xfrm>
            <a:custGeom>
              <a:avLst/>
              <a:gdLst>
                <a:gd name="connsiteX0" fmla="*/ 381800 w 381800"/>
                <a:gd name="connsiteY0" fmla="*/ 190900 h 190900"/>
                <a:gd name="connsiteX1" fmla="*/ 381800 w 381800"/>
                <a:gd name="connsiteY1" fmla="*/ 95450 h 190900"/>
                <a:gd name="connsiteX2" fmla="*/ 362710 w 381800"/>
                <a:gd name="connsiteY2" fmla="*/ 57270 h 190900"/>
                <a:gd name="connsiteX3" fmla="*/ 269646 w 381800"/>
                <a:gd name="connsiteY3" fmla="*/ 11931 h 190900"/>
                <a:gd name="connsiteX4" fmla="*/ 190900 w 381800"/>
                <a:gd name="connsiteY4" fmla="*/ 0 h 190900"/>
                <a:gd name="connsiteX5" fmla="*/ 112154 w 381800"/>
                <a:gd name="connsiteY5" fmla="*/ 11931 h 190900"/>
                <a:gd name="connsiteX6" fmla="*/ 19090 w 381800"/>
                <a:gd name="connsiteY6" fmla="*/ 57270 h 190900"/>
                <a:gd name="connsiteX7" fmla="*/ 0 w 381800"/>
                <a:gd name="connsiteY7" fmla="*/ 95450 h 190900"/>
                <a:gd name="connsiteX8" fmla="*/ 0 w 381800"/>
                <a:gd name="connsiteY8" fmla="*/ 190900 h 190900"/>
                <a:gd name="connsiteX9" fmla="*/ 381800 w 381800"/>
                <a:gd name="connsiteY9" fmla="*/ 190900 h 19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800" h="190900">
                  <a:moveTo>
                    <a:pt x="381800" y="190900"/>
                  </a:moveTo>
                  <a:lnTo>
                    <a:pt x="381800" y="95450"/>
                  </a:lnTo>
                  <a:cubicBezTo>
                    <a:pt x="381800" y="81132"/>
                    <a:pt x="374641" y="66815"/>
                    <a:pt x="362710" y="57270"/>
                  </a:cubicBezTo>
                  <a:cubicBezTo>
                    <a:pt x="336461" y="35794"/>
                    <a:pt x="303054" y="21476"/>
                    <a:pt x="269646" y="11931"/>
                  </a:cubicBezTo>
                  <a:cubicBezTo>
                    <a:pt x="245784" y="4772"/>
                    <a:pt x="219535" y="0"/>
                    <a:pt x="190900" y="0"/>
                  </a:cubicBezTo>
                  <a:cubicBezTo>
                    <a:pt x="164651" y="0"/>
                    <a:pt x="138403" y="4772"/>
                    <a:pt x="112154" y="11931"/>
                  </a:cubicBezTo>
                  <a:cubicBezTo>
                    <a:pt x="78746" y="21476"/>
                    <a:pt x="45339" y="38180"/>
                    <a:pt x="19090" y="57270"/>
                  </a:cubicBezTo>
                  <a:cubicBezTo>
                    <a:pt x="7159" y="66815"/>
                    <a:pt x="0" y="81132"/>
                    <a:pt x="0" y="95450"/>
                  </a:cubicBezTo>
                  <a:lnTo>
                    <a:pt x="0" y="190900"/>
                  </a:lnTo>
                  <a:lnTo>
                    <a:pt x="381800" y="190900"/>
                  </a:lnTo>
                  <a:close/>
                </a:path>
              </a:pathLst>
            </a:custGeom>
            <a:grpFill/>
            <a:ln w="5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E" sz="320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CB3D33C-B351-1315-7841-87186B12A7B5}"/>
              </a:ext>
            </a:extLst>
          </p:cNvPr>
          <p:cNvSpPr txBox="1"/>
          <p:nvPr/>
        </p:nvSpPr>
        <p:spPr>
          <a:xfrm>
            <a:off x="4310054" y="4291019"/>
            <a:ext cx="738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1200" dirty="0">
                <a:solidFill>
                  <a:schemeClr val="tx2"/>
                </a:solidFill>
                <a:cs typeface="Times New Roman" panose="02020603050405020304" pitchFamily="18" charset="0"/>
              </a:rPr>
              <a:t>InfoSec</a:t>
            </a:r>
            <a:endParaRPr lang="en-SE" sz="32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22" name="Graphic 20" descr="User with solid fill">
            <a:extLst>
              <a:ext uri="{FF2B5EF4-FFF2-40B4-BE49-F238E27FC236}">
                <a16:creationId xmlns:a16="http://schemas.microsoft.com/office/drawing/2014/main" id="{1D9A9A56-0324-02DD-A241-BFE32C41D005}"/>
              </a:ext>
            </a:extLst>
          </p:cNvPr>
          <p:cNvGrpSpPr/>
          <p:nvPr/>
        </p:nvGrpSpPr>
        <p:grpSpPr>
          <a:xfrm>
            <a:off x="5500204" y="2198271"/>
            <a:ext cx="381800" cy="405662"/>
            <a:chOff x="5866282" y="4471090"/>
            <a:chExt cx="381800" cy="405662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099D439-53D0-17F5-1CDC-23F187B99F21}"/>
                </a:ext>
              </a:extLst>
            </p:cNvPr>
            <p:cNvSpPr/>
            <p:nvPr/>
          </p:nvSpPr>
          <p:spPr>
            <a:xfrm>
              <a:off x="5961732" y="4471090"/>
              <a:ext cx="190900" cy="190900"/>
            </a:xfrm>
            <a:custGeom>
              <a:avLst/>
              <a:gdLst>
                <a:gd name="connsiteX0" fmla="*/ 190900 w 190900"/>
                <a:gd name="connsiteY0" fmla="*/ 95450 h 190900"/>
                <a:gd name="connsiteX1" fmla="*/ 95450 w 190900"/>
                <a:gd name="connsiteY1" fmla="*/ 190900 h 190900"/>
                <a:gd name="connsiteX2" fmla="*/ 0 w 190900"/>
                <a:gd name="connsiteY2" fmla="*/ 95450 h 190900"/>
                <a:gd name="connsiteX3" fmla="*/ 95450 w 190900"/>
                <a:gd name="connsiteY3" fmla="*/ 0 h 190900"/>
                <a:gd name="connsiteX4" fmla="*/ 190900 w 190900"/>
                <a:gd name="connsiteY4" fmla="*/ 95450 h 19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900" h="190900">
                  <a:moveTo>
                    <a:pt x="190900" y="95450"/>
                  </a:moveTo>
                  <a:cubicBezTo>
                    <a:pt x="190900" y="148166"/>
                    <a:pt x="148166" y="190900"/>
                    <a:pt x="95450" y="190900"/>
                  </a:cubicBezTo>
                  <a:cubicBezTo>
                    <a:pt x="42734" y="190900"/>
                    <a:pt x="0" y="148166"/>
                    <a:pt x="0" y="95450"/>
                  </a:cubicBezTo>
                  <a:cubicBezTo>
                    <a:pt x="0" y="42734"/>
                    <a:pt x="42734" y="0"/>
                    <a:pt x="95450" y="0"/>
                  </a:cubicBezTo>
                  <a:cubicBezTo>
                    <a:pt x="148166" y="0"/>
                    <a:pt x="190900" y="42734"/>
                    <a:pt x="190900" y="95450"/>
                  </a:cubicBezTo>
                  <a:close/>
                </a:path>
              </a:pathLst>
            </a:custGeom>
            <a:grpFill/>
            <a:ln w="5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E" sz="320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CD486E0-077D-2D59-31DD-C1EE68791D36}"/>
                </a:ext>
              </a:extLst>
            </p:cNvPr>
            <p:cNvSpPr/>
            <p:nvPr/>
          </p:nvSpPr>
          <p:spPr>
            <a:xfrm>
              <a:off x="5866282" y="4685853"/>
              <a:ext cx="381800" cy="190900"/>
            </a:xfrm>
            <a:custGeom>
              <a:avLst/>
              <a:gdLst>
                <a:gd name="connsiteX0" fmla="*/ 381800 w 381800"/>
                <a:gd name="connsiteY0" fmla="*/ 190900 h 190900"/>
                <a:gd name="connsiteX1" fmla="*/ 381800 w 381800"/>
                <a:gd name="connsiteY1" fmla="*/ 95450 h 190900"/>
                <a:gd name="connsiteX2" fmla="*/ 362710 w 381800"/>
                <a:gd name="connsiteY2" fmla="*/ 57270 h 190900"/>
                <a:gd name="connsiteX3" fmla="*/ 269646 w 381800"/>
                <a:gd name="connsiteY3" fmla="*/ 11931 h 190900"/>
                <a:gd name="connsiteX4" fmla="*/ 190900 w 381800"/>
                <a:gd name="connsiteY4" fmla="*/ 0 h 190900"/>
                <a:gd name="connsiteX5" fmla="*/ 112154 w 381800"/>
                <a:gd name="connsiteY5" fmla="*/ 11931 h 190900"/>
                <a:gd name="connsiteX6" fmla="*/ 19090 w 381800"/>
                <a:gd name="connsiteY6" fmla="*/ 57270 h 190900"/>
                <a:gd name="connsiteX7" fmla="*/ 0 w 381800"/>
                <a:gd name="connsiteY7" fmla="*/ 95450 h 190900"/>
                <a:gd name="connsiteX8" fmla="*/ 0 w 381800"/>
                <a:gd name="connsiteY8" fmla="*/ 190900 h 190900"/>
                <a:gd name="connsiteX9" fmla="*/ 381800 w 381800"/>
                <a:gd name="connsiteY9" fmla="*/ 190900 h 19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800" h="190900">
                  <a:moveTo>
                    <a:pt x="381800" y="190900"/>
                  </a:moveTo>
                  <a:lnTo>
                    <a:pt x="381800" y="95450"/>
                  </a:lnTo>
                  <a:cubicBezTo>
                    <a:pt x="381800" y="81132"/>
                    <a:pt x="374641" y="66815"/>
                    <a:pt x="362710" y="57270"/>
                  </a:cubicBezTo>
                  <a:cubicBezTo>
                    <a:pt x="336461" y="35794"/>
                    <a:pt x="303054" y="21476"/>
                    <a:pt x="269646" y="11931"/>
                  </a:cubicBezTo>
                  <a:cubicBezTo>
                    <a:pt x="245784" y="4772"/>
                    <a:pt x="219535" y="0"/>
                    <a:pt x="190900" y="0"/>
                  </a:cubicBezTo>
                  <a:cubicBezTo>
                    <a:pt x="164651" y="0"/>
                    <a:pt x="138403" y="4772"/>
                    <a:pt x="112154" y="11931"/>
                  </a:cubicBezTo>
                  <a:cubicBezTo>
                    <a:pt x="78746" y="21476"/>
                    <a:pt x="45339" y="38180"/>
                    <a:pt x="19090" y="57270"/>
                  </a:cubicBezTo>
                  <a:cubicBezTo>
                    <a:pt x="7159" y="66815"/>
                    <a:pt x="0" y="81132"/>
                    <a:pt x="0" y="95450"/>
                  </a:cubicBezTo>
                  <a:lnTo>
                    <a:pt x="0" y="190900"/>
                  </a:lnTo>
                  <a:lnTo>
                    <a:pt x="381800" y="190900"/>
                  </a:lnTo>
                  <a:close/>
                </a:path>
              </a:pathLst>
            </a:custGeom>
            <a:grpFill/>
            <a:ln w="5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E" sz="3200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CDC2641-ABC0-4FDC-9AD0-7289B2374743}"/>
              </a:ext>
            </a:extLst>
          </p:cNvPr>
          <p:cNvSpPr txBox="1"/>
          <p:nvPr/>
        </p:nvSpPr>
        <p:spPr>
          <a:xfrm>
            <a:off x="5390734" y="2584563"/>
            <a:ext cx="600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1200" dirty="0">
                <a:solidFill>
                  <a:schemeClr val="tx2"/>
                </a:solidFill>
                <a:cs typeface="Times New Roman" panose="02020603050405020304" pitchFamily="18" charset="0"/>
              </a:rPr>
              <a:t>QA</a:t>
            </a:r>
            <a:endParaRPr lang="en-SE" sz="32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pic>
        <p:nvPicPr>
          <p:cNvPr id="26" name="Graphic 25" descr="User with solid fill">
            <a:extLst>
              <a:ext uri="{FF2B5EF4-FFF2-40B4-BE49-F238E27FC236}">
                <a16:creationId xmlns:a16="http://schemas.microsoft.com/office/drawing/2014/main" id="{F5A49A10-E0F8-B81C-98F6-A30C13B8A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3990" y="4785094"/>
            <a:ext cx="572700" cy="5727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21DE8F7-BDF0-D87D-EAC7-326E7F4A330B}"/>
              </a:ext>
            </a:extLst>
          </p:cNvPr>
          <p:cNvSpPr txBox="1"/>
          <p:nvPr/>
        </p:nvSpPr>
        <p:spPr>
          <a:xfrm>
            <a:off x="6165917" y="5243157"/>
            <a:ext cx="848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1200" dirty="0">
                <a:solidFill>
                  <a:schemeClr val="tx2"/>
                </a:solidFill>
                <a:cs typeface="Times New Roman" panose="02020603050405020304" pitchFamily="18" charset="0"/>
              </a:rPr>
              <a:t>Data Scientist</a:t>
            </a:r>
            <a:endParaRPr lang="en-SE" sz="32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28" name="Graphic 20" descr="User with solid fill">
            <a:extLst>
              <a:ext uri="{FF2B5EF4-FFF2-40B4-BE49-F238E27FC236}">
                <a16:creationId xmlns:a16="http://schemas.microsoft.com/office/drawing/2014/main" id="{EFF9E637-3E0B-0094-4C33-728CE980FF7B}"/>
              </a:ext>
            </a:extLst>
          </p:cNvPr>
          <p:cNvGrpSpPr/>
          <p:nvPr/>
        </p:nvGrpSpPr>
        <p:grpSpPr>
          <a:xfrm>
            <a:off x="5358814" y="4867152"/>
            <a:ext cx="381800" cy="405662"/>
            <a:chOff x="5866282" y="4471090"/>
            <a:chExt cx="381800" cy="405662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11A9D94-14AB-AF69-398F-82F13E7CBE5C}"/>
                </a:ext>
              </a:extLst>
            </p:cNvPr>
            <p:cNvSpPr/>
            <p:nvPr/>
          </p:nvSpPr>
          <p:spPr>
            <a:xfrm>
              <a:off x="5961732" y="4471090"/>
              <a:ext cx="190900" cy="190900"/>
            </a:xfrm>
            <a:custGeom>
              <a:avLst/>
              <a:gdLst>
                <a:gd name="connsiteX0" fmla="*/ 190900 w 190900"/>
                <a:gd name="connsiteY0" fmla="*/ 95450 h 190900"/>
                <a:gd name="connsiteX1" fmla="*/ 95450 w 190900"/>
                <a:gd name="connsiteY1" fmla="*/ 190900 h 190900"/>
                <a:gd name="connsiteX2" fmla="*/ 0 w 190900"/>
                <a:gd name="connsiteY2" fmla="*/ 95450 h 190900"/>
                <a:gd name="connsiteX3" fmla="*/ 95450 w 190900"/>
                <a:gd name="connsiteY3" fmla="*/ 0 h 190900"/>
                <a:gd name="connsiteX4" fmla="*/ 190900 w 190900"/>
                <a:gd name="connsiteY4" fmla="*/ 95450 h 19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900" h="190900">
                  <a:moveTo>
                    <a:pt x="190900" y="95450"/>
                  </a:moveTo>
                  <a:cubicBezTo>
                    <a:pt x="190900" y="148166"/>
                    <a:pt x="148166" y="190900"/>
                    <a:pt x="95450" y="190900"/>
                  </a:cubicBezTo>
                  <a:cubicBezTo>
                    <a:pt x="42734" y="190900"/>
                    <a:pt x="0" y="148166"/>
                    <a:pt x="0" y="95450"/>
                  </a:cubicBezTo>
                  <a:cubicBezTo>
                    <a:pt x="0" y="42734"/>
                    <a:pt x="42734" y="0"/>
                    <a:pt x="95450" y="0"/>
                  </a:cubicBezTo>
                  <a:cubicBezTo>
                    <a:pt x="148166" y="0"/>
                    <a:pt x="190900" y="42734"/>
                    <a:pt x="190900" y="95450"/>
                  </a:cubicBezTo>
                  <a:close/>
                </a:path>
              </a:pathLst>
            </a:custGeom>
            <a:grpFill/>
            <a:ln w="5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E" sz="320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F769011-08B7-788E-78FC-7420B65ECD7A}"/>
                </a:ext>
              </a:extLst>
            </p:cNvPr>
            <p:cNvSpPr/>
            <p:nvPr/>
          </p:nvSpPr>
          <p:spPr>
            <a:xfrm>
              <a:off x="5866282" y="4685853"/>
              <a:ext cx="381800" cy="190900"/>
            </a:xfrm>
            <a:custGeom>
              <a:avLst/>
              <a:gdLst>
                <a:gd name="connsiteX0" fmla="*/ 381800 w 381800"/>
                <a:gd name="connsiteY0" fmla="*/ 190900 h 190900"/>
                <a:gd name="connsiteX1" fmla="*/ 381800 w 381800"/>
                <a:gd name="connsiteY1" fmla="*/ 95450 h 190900"/>
                <a:gd name="connsiteX2" fmla="*/ 362710 w 381800"/>
                <a:gd name="connsiteY2" fmla="*/ 57270 h 190900"/>
                <a:gd name="connsiteX3" fmla="*/ 269646 w 381800"/>
                <a:gd name="connsiteY3" fmla="*/ 11931 h 190900"/>
                <a:gd name="connsiteX4" fmla="*/ 190900 w 381800"/>
                <a:gd name="connsiteY4" fmla="*/ 0 h 190900"/>
                <a:gd name="connsiteX5" fmla="*/ 112154 w 381800"/>
                <a:gd name="connsiteY5" fmla="*/ 11931 h 190900"/>
                <a:gd name="connsiteX6" fmla="*/ 19090 w 381800"/>
                <a:gd name="connsiteY6" fmla="*/ 57270 h 190900"/>
                <a:gd name="connsiteX7" fmla="*/ 0 w 381800"/>
                <a:gd name="connsiteY7" fmla="*/ 95450 h 190900"/>
                <a:gd name="connsiteX8" fmla="*/ 0 w 381800"/>
                <a:gd name="connsiteY8" fmla="*/ 190900 h 190900"/>
                <a:gd name="connsiteX9" fmla="*/ 381800 w 381800"/>
                <a:gd name="connsiteY9" fmla="*/ 190900 h 19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800" h="190900">
                  <a:moveTo>
                    <a:pt x="381800" y="190900"/>
                  </a:moveTo>
                  <a:lnTo>
                    <a:pt x="381800" y="95450"/>
                  </a:lnTo>
                  <a:cubicBezTo>
                    <a:pt x="381800" y="81132"/>
                    <a:pt x="374641" y="66815"/>
                    <a:pt x="362710" y="57270"/>
                  </a:cubicBezTo>
                  <a:cubicBezTo>
                    <a:pt x="336461" y="35794"/>
                    <a:pt x="303054" y="21476"/>
                    <a:pt x="269646" y="11931"/>
                  </a:cubicBezTo>
                  <a:cubicBezTo>
                    <a:pt x="245784" y="4772"/>
                    <a:pt x="219535" y="0"/>
                    <a:pt x="190900" y="0"/>
                  </a:cubicBezTo>
                  <a:cubicBezTo>
                    <a:pt x="164651" y="0"/>
                    <a:pt x="138403" y="4772"/>
                    <a:pt x="112154" y="11931"/>
                  </a:cubicBezTo>
                  <a:cubicBezTo>
                    <a:pt x="78746" y="21476"/>
                    <a:pt x="45339" y="38180"/>
                    <a:pt x="19090" y="57270"/>
                  </a:cubicBezTo>
                  <a:cubicBezTo>
                    <a:pt x="7159" y="66815"/>
                    <a:pt x="0" y="81132"/>
                    <a:pt x="0" y="95450"/>
                  </a:cubicBezTo>
                  <a:lnTo>
                    <a:pt x="0" y="190900"/>
                  </a:lnTo>
                  <a:lnTo>
                    <a:pt x="381800" y="190900"/>
                  </a:lnTo>
                  <a:close/>
                </a:path>
              </a:pathLst>
            </a:custGeom>
            <a:grpFill/>
            <a:ln w="5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E" sz="3200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B33C7083-A30D-14C0-BCB1-4FA53F8006C2}"/>
              </a:ext>
            </a:extLst>
          </p:cNvPr>
          <p:cNvSpPr txBox="1"/>
          <p:nvPr/>
        </p:nvSpPr>
        <p:spPr>
          <a:xfrm>
            <a:off x="5127522" y="5241813"/>
            <a:ext cx="848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1200" dirty="0">
                <a:solidFill>
                  <a:schemeClr val="tx2"/>
                </a:solidFill>
                <a:cs typeface="Times New Roman" panose="02020603050405020304" pitchFamily="18" charset="0"/>
              </a:rPr>
              <a:t>Data Engineer</a:t>
            </a:r>
            <a:endParaRPr lang="en-SE" sz="32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559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130A8A-368A-D0D6-761A-ADE1E563F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Personal Reflections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10AE95-23CA-7619-6AF4-F9A4BDC4E7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From a failed </a:t>
            </a:r>
            <a:r>
              <a:rPr lang="en-SE" dirty="0" err="1"/>
              <a:t>atte</a:t>
            </a:r>
            <a:r>
              <a:rPr lang="sv-SE" dirty="0"/>
              <a:t>m</a:t>
            </a:r>
            <a:r>
              <a:rPr lang="en-SE" dirty="0"/>
              <a:t>pt of using Data Mesh as basis of our data strategy</a:t>
            </a:r>
          </a:p>
        </p:txBody>
      </p:sp>
    </p:spTree>
    <p:extLst>
      <p:ext uri="{BB962C8B-B14F-4D97-AF65-F5344CB8AC3E}">
        <p14:creationId xmlns:p14="http://schemas.microsoft.com/office/powerpoint/2010/main" val="17113332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76873B4-886F-6A5B-899B-4CA146EE94E8}"/>
              </a:ext>
            </a:extLst>
          </p:cNvPr>
          <p:cNvSpPr/>
          <p:nvPr/>
        </p:nvSpPr>
        <p:spPr>
          <a:xfrm>
            <a:off x="242957" y="0"/>
            <a:ext cx="2146852" cy="1391478"/>
          </a:xfrm>
          <a:prstGeom prst="rect">
            <a:avLst/>
          </a:prstGeom>
          <a:solidFill>
            <a:schemeClr val="bg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dirty="0">
                <a:solidFill>
                  <a:schemeClr val="tx2"/>
                </a:solidFill>
              </a:rPr>
              <a:t>What is your winning aspiration?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4E6378-CF27-40F2-6858-6EA2E3B299FF}"/>
              </a:ext>
            </a:extLst>
          </p:cNvPr>
          <p:cNvSpPr/>
          <p:nvPr/>
        </p:nvSpPr>
        <p:spPr>
          <a:xfrm>
            <a:off x="2632766" y="1391478"/>
            <a:ext cx="2146852" cy="1391478"/>
          </a:xfrm>
          <a:prstGeom prst="rect">
            <a:avLst/>
          </a:prstGeom>
          <a:solidFill>
            <a:schemeClr val="bg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dirty="0">
                <a:solidFill>
                  <a:schemeClr val="tx2"/>
                </a:solidFill>
              </a:rPr>
              <a:t>Where will you play?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E1A32F-0EC4-3738-2CE8-BFEE3D3E10B8}"/>
              </a:ext>
            </a:extLst>
          </p:cNvPr>
          <p:cNvSpPr/>
          <p:nvPr/>
        </p:nvSpPr>
        <p:spPr>
          <a:xfrm>
            <a:off x="5022575" y="2708415"/>
            <a:ext cx="2146852" cy="1391478"/>
          </a:xfrm>
          <a:prstGeom prst="rect">
            <a:avLst/>
          </a:prstGeom>
          <a:solidFill>
            <a:schemeClr val="bg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dirty="0">
                <a:solidFill>
                  <a:schemeClr val="tx2"/>
                </a:solidFill>
              </a:rPr>
              <a:t>How will you win?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7BB750-6D1A-9179-E77D-03EE4FB16FA0}"/>
              </a:ext>
            </a:extLst>
          </p:cNvPr>
          <p:cNvSpPr/>
          <p:nvPr/>
        </p:nvSpPr>
        <p:spPr>
          <a:xfrm>
            <a:off x="7412384" y="4099893"/>
            <a:ext cx="2146852" cy="1391478"/>
          </a:xfrm>
          <a:prstGeom prst="rect">
            <a:avLst/>
          </a:prstGeom>
          <a:solidFill>
            <a:schemeClr val="bg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dirty="0">
                <a:solidFill>
                  <a:schemeClr val="tx2"/>
                </a:solidFill>
              </a:rPr>
              <a:t>What capabilities must be in place?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1F25B5-7296-ECBA-372E-FE5E311295BB}"/>
              </a:ext>
            </a:extLst>
          </p:cNvPr>
          <p:cNvSpPr/>
          <p:nvPr/>
        </p:nvSpPr>
        <p:spPr>
          <a:xfrm>
            <a:off x="9802193" y="5466522"/>
            <a:ext cx="2146852" cy="1391478"/>
          </a:xfrm>
          <a:prstGeom prst="rect">
            <a:avLst/>
          </a:prstGeom>
          <a:solidFill>
            <a:schemeClr val="bg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dirty="0">
                <a:solidFill>
                  <a:schemeClr val="tx2"/>
                </a:solidFill>
              </a:rPr>
              <a:t>What management systems are required?</a:t>
            </a: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60C843FF-17EC-3FFA-1382-C2E86EA41753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2389809" y="626165"/>
            <a:ext cx="1316383" cy="765313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7A18B5EF-329E-8F6D-5B7F-81CAF342A1F1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4779618" y="2017643"/>
            <a:ext cx="1316383" cy="690772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350EFD8A-4F99-0767-10C6-F63CB4CFEB23}"/>
              </a:ext>
            </a:extLst>
          </p:cNvPr>
          <p:cNvCxnSpPr>
            <a:cxnSpLocks/>
          </p:cNvCxnSpPr>
          <p:nvPr/>
        </p:nvCxnSpPr>
        <p:spPr>
          <a:xfrm>
            <a:off x="7169427" y="3334580"/>
            <a:ext cx="1316383" cy="765313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62DEAD07-5EEE-7652-1F12-277DDDD3CC67}"/>
              </a:ext>
            </a:extLst>
          </p:cNvPr>
          <p:cNvCxnSpPr>
            <a:cxnSpLocks/>
          </p:cNvCxnSpPr>
          <p:nvPr/>
        </p:nvCxnSpPr>
        <p:spPr>
          <a:xfrm>
            <a:off x="9559236" y="4701209"/>
            <a:ext cx="1316383" cy="765313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29F5C2BE-A08D-40F7-68DB-A65B1E423548}"/>
              </a:ext>
            </a:extLst>
          </p:cNvPr>
          <p:cNvCxnSpPr>
            <a:cxnSpLocks/>
            <a:endCxn id="4" idx="2"/>
          </p:cNvCxnSpPr>
          <p:nvPr/>
        </p:nvCxnSpPr>
        <p:spPr>
          <a:xfrm rot="10800000">
            <a:off x="1316383" y="1391479"/>
            <a:ext cx="1273314" cy="695741"/>
          </a:xfrm>
          <a:prstGeom prst="bentConnector2">
            <a:avLst/>
          </a:prstGeom>
          <a:ln w="38100">
            <a:prstDash val="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B72B8ACE-DFF3-27D6-8EC9-0CADD3AED852}"/>
              </a:ext>
            </a:extLst>
          </p:cNvPr>
          <p:cNvCxnSpPr>
            <a:cxnSpLocks/>
          </p:cNvCxnSpPr>
          <p:nvPr/>
        </p:nvCxnSpPr>
        <p:spPr>
          <a:xfrm rot="10800000">
            <a:off x="3706192" y="2842589"/>
            <a:ext cx="1273314" cy="695741"/>
          </a:xfrm>
          <a:prstGeom prst="bentConnector2">
            <a:avLst/>
          </a:prstGeom>
          <a:ln w="38100">
            <a:prstDash val="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C6963608-9E27-A6CC-0F21-AE702FD86E47}"/>
              </a:ext>
            </a:extLst>
          </p:cNvPr>
          <p:cNvCxnSpPr>
            <a:cxnSpLocks/>
          </p:cNvCxnSpPr>
          <p:nvPr/>
        </p:nvCxnSpPr>
        <p:spPr>
          <a:xfrm rot="10800000">
            <a:off x="6096001" y="4187687"/>
            <a:ext cx="1273314" cy="695741"/>
          </a:xfrm>
          <a:prstGeom prst="bentConnector2">
            <a:avLst/>
          </a:prstGeom>
          <a:ln w="38100">
            <a:prstDash val="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7B4B25DE-1766-84DF-4B84-6ECF0DF7A4BD}"/>
              </a:ext>
            </a:extLst>
          </p:cNvPr>
          <p:cNvCxnSpPr>
            <a:cxnSpLocks/>
          </p:cNvCxnSpPr>
          <p:nvPr/>
        </p:nvCxnSpPr>
        <p:spPr>
          <a:xfrm rot="10800000">
            <a:off x="8485810" y="5560943"/>
            <a:ext cx="1273314" cy="695741"/>
          </a:xfrm>
          <a:prstGeom prst="bentConnector2">
            <a:avLst/>
          </a:prstGeom>
          <a:ln w="38100">
            <a:prstDash val="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3864C40-CC9B-6677-2E5E-099AEA221F8A}"/>
              </a:ext>
            </a:extLst>
          </p:cNvPr>
          <p:cNvSpPr txBox="1"/>
          <p:nvPr/>
        </p:nvSpPr>
        <p:spPr>
          <a:xfrm>
            <a:off x="242955" y="6256685"/>
            <a:ext cx="6287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2000" dirty="0">
                <a:solidFill>
                  <a:schemeClr val="accent6"/>
                </a:solidFill>
              </a:rPr>
              <a:t>Roger Martin’s Cascade of Choices for Strategy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FEAD6A0-CA49-EE52-8169-E9943EACF163}"/>
              </a:ext>
            </a:extLst>
          </p:cNvPr>
          <p:cNvSpPr/>
          <p:nvPr/>
        </p:nvSpPr>
        <p:spPr>
          <a:xfrm>
            <a:off x="4894887" y="2587073"/>
            <a:ext cx="2392292" cy="1683854"/>
          </a:xfrm>
          <a:custGeom>
            <a:avLst/>
            <a:gdLst>
              <a:gd name="connsiteX0" fmla="*/ 0 w 2392292"/>
              <a:gd name="connsiteY0" fmla="*/ 280648 h 1683854"/>
              <a:gd name="connsiteX1" fmla="*/ 280648 w 2392292"/>
              <a:gd name="connsiteY1" fmla="*/ 0 h 1683854"/>
              <a:gd name="connsiteX2" fmla="*/ 720087 w 2392292"/>
              <a:gd name="connsiteY2" fmla="*/ 0 h 1683854"/>
              <a:gd name="connsiteX3" fmla="*/ 1177836 w 2392292"/>
              <a:gd name="connsiteY3" fmla="*/ 0 h 1683854"/>
              <a:gd name="connsiteX4" fmla="*/ 1617275 w 2392292"/>
              <a:gd name="connsiteY4" fmla="*/ 0 h 1683854"/>
              <a:gd name="connsiteX5" fmla="*/ 2111644 w 2392292"/>
              <a:gd name="connsiteY5" fmla="*/ 0 h 1683854"/>
              <a:gd name="connsiteX6" fmla="*/ 2392292 w 2392292"/>
              <a:gd name="connsiteY6" fmla="*/ 280648 h 1683854"/>
              <a:gd name="connsiteX7" fmla="*/ 2392292 w 2392292"/>
              <a:gd name="connsiteY7" fmla="*/ 864378 h 1683854"/>
              <a:gd name="connsiteX8" fmla="*/ 2392292 w 2392292"/>
              <a:gd name="connsiteY8" fmla="*/ 1403206 h 1683854"/>
              <a:gd name="connsiteX9" fmla="*/ 2111644 w 2392292"/>
              <a:gd name="connsiteY9" fmla="*/ 1683854 h 1683854"/>
              <a:gd name="connsiteX10" fmla="*/ 1708825 w 2392292"/>
              <a:gd name="connsiteY10" fmla="*/ 1683854 h 1683854"/>
              <a:gd name="connsiteX11" fmla="*/ 1251076 w 2392292"/>
              <a:gd name="connsiteY11" fmla="*/ 1683854 h 1683854"/>
              <a:gd name="connsiteX12" fmla="*/ 775017 w 2392292"/>
              <a:gd name="connsiteY12" fmla="*/ 1683854 h 1683854"/>
              <a:gd name="connsiteX13" fmla="*/ 280648 w 2392292"/>
              <a:gd name="connsiteY13" fmla="*/ 1683854 h 1683854"/>
              <a:gd name="connsiteX14" fmla="*/ 0 w 2392292"/>
              <a:gd name="connsiteY14" fmla="*/ 1403206 h 1683854"/>
              <a:gd name="connsiteX15" fmla="*/ 0 w 2392292"/>
              <a:gd name="connsiteY15" fmla="*/ 819476 h 1683854"/>
              <a:gd name="connsiteX16" fmla="*/ 0 w 2392292"/>
              <a:gd name="connsiteY16" fmla="*/ 280648 h 168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92292" h="1683854" extrusionOk="0">
                <a:moveTo>
                  <a:pt x="0" y="280648"/>
                </a:moveTo>
                <a:cubicBezTo>
                  <a:pt x="-14383" y="120463"/>
                  <a:pt x="152910" y="-33857"/>
                  <a:pt x="280648" y="0"/>
                </a:cubicBezTo>
                <a:cubicBezTo>
                  <a:pt x="453084" y="-26158"/>
                  <a:pt x="581044" y="38609"/>
                  <a:pt x="720087" y="0"/>
                </a:cubicBezTo>
                <a:cubicBezTo>
                  <a:pt x="859130" y="-38609"/>
                  <a:pt x="1064337" y="21674"/>
                  <a:pt x="1177836" y="0"/>
                </a:cubicBezTo>
                <a:cubicBezTo>
                  <a:pt x="1291335" y="-21674"/>
                  <a:pt x="1511533" y="42418"/>
                  <a:pt x="1617275" y="0"/>
                </a:cubicBezTo>
                <a:cubicBezTo>
                  <a:pt x="1723017" y="-42418"/>
                  <a:pt x="1912096" y="51005"/>
                  <a:pt x="2111644" y="0"/>
                </a:cubicBezTo>
                <a:cubicBezTo>
                  <a:pt x="2284402" y="10761"/>
                  <a:pt x="2358239" y="116351"/>
                  <a:pt x="2392292" y="280648"/>
                </a:cubicBezTo>
                <a:cubicBezTo>
                  <a:pt x="2434493" y="439786"/>
                  <a:pt x="2391356" y="592337"/>
                  <a:pt x="2392292" y="864378"/>
                </a:cubicBezTo>
                <a:cubicBezTo>
                  <a:pt x="2393228" y="1136419"/>
                  <a:pt x="2330698" y="1294612"/>
                  <a:pt x="2392292" y="1403206"/>
                </a:cubicBezTo>
                <a:cubicBezTo>
                  <a:pt x="2408998" y="1570632"/>
                  <a:pt x="2289891" y="1676675"/>
                  <a:pt x="2111644" y="1683854"/>
                </a:cubicBezTo>
                <a:cubicBezTo>
                  <a:pt x="1910740" y="1690164"/>
                  <a:pt x="1841187" y="1672552"/>
                  <a:pt x="1708825" y="1683854"/>
                </a:cubicBezTo>
                <a:cubicBezTo>
                  <a:pt x="1576463" y="1695156"/>
                  <a:pt x="1388389" y="1663877"/>
                  <a:pt x="1251076" y="1683854"/>
                </a:cubicBezTo>
                <a:cubicBezTo>
                  <a:pt x="1113763" y="1703831"/>
                  <a:pt x="1009739" y="1662956"/>
                  <a:pt x="775017" y="1683854"/>
                </a:cubicBezTo>
                <a:cubicBezTo>
                  <a:pt x="540295" y="1704752"/>
                  <a:pt x="433935" y="1658572"/>
                  <a:pt x="280648" y="1683854"/>
                </a:cubicBezTo>
                <a:cubicBezTo>
                  <a:pt x="136334" y="1679016"/>
                  <a:pt x="-32521" y="1584242"/>
                  <a:pt x="0" y="1403206"/>
                </a:cubicBezTo>
                <a:cubicBezTo>
                  <a:pt x="-57969" y="1237166"/>
                  <a:pt x="18367" y="1040180"/>
                  <a:pt x="0" y="819476"/>
                </a:cubicBezTo>
                <a:cubicBezTo>
                  <a:pt x="-18367" y="598772"/>
                  <a:pt x="55217" y="403533"/>
                  <a:pt x="0" y="280648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prstDash val="lgDashDot"/>
            <a:extLst>
              <a:ext uri="{C807C97D-BFC1-408E-A445-0C87EB9F89A2}">
                <ask:lineSketchStyleProps xmlns:ask="http://schemas.microsoft.com/office/drawing/2018/sketchyshapes" sd="305022808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D632868-D3DC-7CE2-ED0E-884386FA641B}"/>
              </a:ext>
            </a:extLst>
          </p:cNvPr>
          <p:cNvSpPr txBox="1"/>
          <p:nvPr/>
        </p:nvSpPr>
        <p:spPr>
          <a:xfrm>
            <a:off x="8426712" y="1833593"/>
            <a:ext cx="3581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dirty="0"/>
              <a:t>Focused way too much on technical outputs, less on OUTCOMES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04067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24" grpId="0" animBg="1"/>
      <p:bldP spid="2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76873B4-886F-6A5B-899B-4CA146EE94E8}"/>
              </a:ext>
            </a:extLst>
          </p:cNvPr>
          <p:cNvSpPr/>
          <p:nvPr/>
        </p:nvSpPr>
        <p:spPr>
          <a:xfrm>
            <a:off x="242957" y="0"/>
            <a:ext cx="2146852" cy="1391478"/>
          </a:xfrm>
          <a:prstGeom prst="rect">
            <a:avLst/>
          </a:prstGeom>
          <a:solidFill>
            <a:schemeClr val="bg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dirty="0">
                <a:solidFill>
                  <a:schemeClr val="tx2"/>
                </a:solidFill>
              </a:rPr>
              <a:t>What is your winning aspiration?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4E6378-CF27-40F2-6858-6EA2E3B299FF}"/>
              </a:ext>
            </a:extLst>
          </p:cNvPr>
          <p:cNvSpPr/>
          <p:nvPr/>
        </p:nvSpPr>
        <p:spPr>
          <a:xfrm>
            <a:off x="2632766" y="1391478"/>
            <a:ext cx="2146852" cy="1391478"/>
          </a:xfrm>
          <a:prstGeom prst="rect">
            <a:avLst/>
          </a:prstGeom>
          <a:solidFill>
            <a:schemeClr val="bg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dirty="0">
                <a:solidFill>
                  <a:schemeClr val="tx2"/>
                </a:solidFill>
              </a:rPr>
              <a:t>Where will you play?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E1A32F-0EC4-3738-2CE8-BFEE3D3E10B8}"/>
              </a:ext>
            </a:extLst>
          </p:cNvPr>
          <p:cNvSpPr/>
          <p:nvPr/>
        </p:nvSpPr>
        <p:spPr>
          <a:xfrm>
            <a:off x="5022575" y="2708415"/>
            <a:ext cx="2146852" cy="1391478"/>
          </a:xfrm>
          <a:prstGeom prst="rect">
            <a:avLst/>
          </a:prstGeom>
          <a:solidFill>
            <a:schemeClr val="bg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dirty="0">
                <a:solidFill>
                  <a:schemeClr val="tx2"/>
                </a:solidFill>
              </a:rPr>
              <a:t>How will you win?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7BB750-6D1A-9179-E77D-03EE4FB16FA0}"/>
              </a:ext>
            </a:extLst>
          </p:cNvPr>
          <p:cNvSpPr/>
          <p:nvPr/>
        </p:nvSpPr>
        <p:spPr>
          <a:xfrm>
            <a:off x="7412384" y="4099893"/>
            <a:ext cx="2146852" cy="1391478"/>
          </a:xfrm>
          <a:prstGeom prst="rect">
            <a:avLst/>
          </a:prstGeom>
          <a:solidFill>
            <a:schemeClr val="bg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dirty="0">
                <a:solidFill>
                  <a:schemeClr val="tx2"/>
                </a:solidFill>
              </a:rPr>
              <a:t>What capabilities must be in place?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1F25B5-7296-ECBA-372E-FE5E311295BB}"/>
              </a:ext>
            </a:extLst>
          </p:cNvPr>
          <p:cNvSpPr/>
          <p:nvPr/>
        </p:nvSpPr>
        <p:spPr>
          <a:xfrm>
            <a:off x="9802193" y="5466522"/>
            <a:ext cx="2146852" cy="1391478"/>
          </a:xfrm>
          <a:prstGeom prst="rect">
            <a:avLst/>
          </a:prstGeom>
          <a:solidFill>
            <a:schemeClr val="bg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dirty="0">
                <a:solidFill>
                  <a:schemeClr val="tx2"/>
                </a:solidFill>
              </a:rPr>
              <a:t>What management systems are required?</a:t>
            </a: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60C843FF-17EC-3FFA-1382-C2E86EA41753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2389809" y="626165"/>
            <a:ext cx="1316383" cy="765313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7A18B5EF-329E-8F6D-5B7F-81CAF342A1F1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4779618" y="2017643"/>
            <a:ext cx="1316383" cy="690772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350EFD8A-4F99-0767-10C6-F63CB4CFEB23}"/>
              </a:ext>
            </a:extLst>
          </p:cNvPr>
          <p:cNvCxnSpPr>
            <a:cxnSpLocks/>
          </p:cNvCxnSpPr>
          <p:nvPr/>
        </p:nvCxnSpPr>
        <p:spPr>
          <a:xfrm>
            <a:off x="7169427" y="3334580"/>
            <a:ext cx="1316383" cy="765313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62DEAD07-5EEE-7652-1F12-277DDDD3CC67}"/>
              </a:ext>
            </a:extLst>
          </p:cNvPr>
          <p:cNvCxnSpPr>
            <a:cxnSpLocks/>
          </p:cNvCxnSpPr>
          <p:nvPr/>
        </p:nvCxnSpPr>
        <p:spPr>
          <a:xfrm>
            <a:off x="9559236" y="4701209"/>
            <a:ext cx="1316383" cy="765313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29F5C2BE-A08D-40F7-68DB-A65B1E423548}"/>
              </a:ext>
            </a:extLst>
          </p:cNvPr>
          <p:cNvCxnSpPr>
            <a:cxnSpLocks/>
            <a:endCxn id="4" idx="2"/>
          </p:cNvCxnSpPr>
          <p:nvPr/>
        </p:nvCxnSpPr>
        <p:spPr>
          <a:xfrm rot="10800000">
            <a:off x="1316383" y="1391479"/>
            <a:ext cx="1273314" cy="695741"/>
          </a:xfrm>
          <a:prstGeom prst="bentConnector2">
            <a:avLst/>
          </a:prstGeom>
          <a:ln w="38100">
            <a:prstDash val="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B72B8ACE-DFF3-27D6-8EC9-0CADD3AED852}"/>
              </a:ext>
            </a:extLst>
          </p:cNvPr>
          <p:cNvCxnSpPr>
            <a:cxnSpLocks/>
          </p:cNvCxnSpPr>
          <p:nvPr/>
        </p:nvCxnSpPr>
        <p:spPr>
          <a:xfrm rot="10800000">
            <a:off x="3706192" y="2842589"/>
            <a:ext cx="1273314" cy="695741"/>
          </a:xfrm>
          <a:prstGeom prst="bentConnector2">
            <a:avLst/>
          </a:prstGeom>
          <a:ln w="38100">
            <a:prstDash val="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C6963608-9E27-A6CC-0F21-AE702FD86E47}"/>
              </a:ext>
            </a:extLst>
          </p:cNvPr>
          <p:cNvCxnSpPr>
            <a:cxnSpLocks/>
          </p:cNvCxnSpPr>
          <p:nvPr/>
        </p:nvCxnSpPr>
        <p:spPr>
          <a:xfrm rot="10800000">
            <a:off x="6096001" y="4187687"/>
            <a:ext cx="1273314" cy="695741"/>
          </a:xfrm>
          <a:prstGeom prst="bentConnector2">
            <a:avLst/>
          </a:prstGeom>
          <a:ln w="38100">
            <a:prstDash val="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7B4B25DE-1766-84DF-4B84-6ECF0DF7A4BD}"/>
              </a:ext>
            </a:extLst>
          </p:cNvPr>
          <p:cNvCxnSpPr>
            <a:cxnSpLocks/>
          </p:cNvCxnSpPr>
          <p:nvPr/>
        </p:nvCxnSpPr>
        <p:spPr>
          <a:xfrm rot="10800000">
            <a:off x="8485810" y="5560943"/>
            <a:ext cx="1273314" cy="695741"/>
          </a:xfrm>
          <a:prstGeom prst="bentConnector2">
            <a:avLst/>
          </a:prstGeom>
          <a:ln w="38100">
            <a:prstDash val="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3864C40-CC9B-6677-2E5E-099AEA221F8A}"/>
              </a:ext>
            </a:extLst>
          </p:cNvPr>
          <p:cNvSpPr txBox="1"/>
          <p:nvPr/>
        </p:nvSpPr>
        <p:spPr>
          <a:xfrm>
            <a:off x="242955" y="6256685"/>
            <a:ext cx="6287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2000" dirty="0">
                <a:solidFill>
                  <a:schemeClr val="accent6"/>
                </a:solidFill>
              </a:rPr>
              <a:t>Roger Martin’s Cascade of Choices for Strategy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1C0ABAC-B56C-0B30-2CFC-CE33A339245C}"/>
              </a:ext>
            </a:extLst>
          </p:cNvPr>
          <p:cNvSpPr/>
          <p:nvPr/>
        </p:nvSpPr>
        <p:spPr>
          <a:xfrm>
            <a:off x="7207527" y="4010434"/>
            <a:ext cx="2556567" cy="1605172"/>
          </a:xfrm>
          <a:custGeom>
            <a:avLst/>
            <a:gdLst>
              <a:gd name="connsiteX0" fmla="*/ 0 w 2556567"/>
              <a:gd name="connsiteY0" fmla="*/ 267534 h 1605172"/>
              <a:gd name="connsiteX1" fmla="*/ 267534 w 2556567"/>
              <a:gd name="connsiteY1" fmla="*/ 0 h 1605172"/>
              <a:gd name="connsiteX2" fmla="*/ 752694 w 2556567"/>
              <a:gd name="connsiteY2" fmla="*/ 0 h 1605172"/>
              <a:gd name="connsiteX3" fmla="*/ 1258069 w 2556567"/>
              <a:gd name="connsiteY3" fmla="*/ 0 h 1605172"/>
              <a:gd name="connsiteX4" fmla="*/ 1743228 w 2556567"/>
              <a:gd name="connsiteY4" fmla="*/ 0 h 1605172"/>
              <a:gd name="connsiteX5" fmla="*/ 2289033 w 2556567"/>
              <a:gd name="connsiteY5" fmla="*/ 0 h 1605172"/>
              <a:gd name="connsiteX6" fmla="*/ 2556567 w 2556567"/>
              <a:gd name="connsiteY6" fmla="*/ 267534 h 1605172"/>
              <a:gd name="connsiteX7" fmla="*/ 2556567 w 2556567"/>
              <a:gd name="connsiteY7" fmla="*/ 823988 h 1605172"/>
              <a:gd name="connsiteX8" fmla="*/ 2556567 w 2556567"/>
              <a:gd name="connsiteY8" fmla="*/ 1337638 h 1605172"/>
              <a:gd name="connsiteX9" fmla="*/ 2289033 w 2556567"/>
              <a:gd name="connsiteY9" fmla="*/ 1605172 h 1605172"/>
              <a:gd name="connsiteX10" fmla="*/ 1844303 w 2556567"/>
              <a:gd name="connsiteY10" fmla="*/ 1605172 h 1605172"/>
              <a:gd name="connsiteX11" fmla="*/ 1338928 w 2556567"/>
              <a:gd name="connsiteY11" fmla="*/ 1605172 h 1605172"/>
              <a:gd name="connsiteX12" fmla="*/ 813339 w 2556567"/>
              <a:gd name="connsiteY12" fmla="*/ 1605172 h 1605172"/>
              <a:gd name="connsiteX13" fmla="*/ 267534 w 2556567"/>
              <a:gd name="connsiteY13" fmla="*/ 1605172 h 1605172"/>
              <a:gd name="connsiteX14" fmla="*/ 0 w 2556567"/>
              <a:gd name="connsiteY14" fmla="*/ 1337638 h 1605172"/>
              <a:gd name="connsiteX15" fmla="*/ 0 w 2556567"/>
              <a:gd name="connsiteY15" fmla="*/ 781184 h 1605172"/>
              <a:gd name="connsiteX16" fmla="*/ 0 w 2556567"/>
              <a:gd name="connsiteY16" fmla="*/ 267534 h 160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56567" h="1605172" extrusionOk="0">
                <a:moveTo>
                  <a:pt x="0" y="267534"/>
                </a:moveTo>
                <a:cubicBezTo>
                  <a:pt x="-17332" y="113528"/>
                  <a:pt x="127113" y="-9109"/>
                  <a:pt x="267534" y="0"/>
                </a:cubicBezTo>
                <a:cubicBezTo>
                  <a:pt x="476303" y="-53868"/>
                  <a:pt x="558226" y="2057"/>
                  <a:pt x="752694" y="0"/>
                </a:cubicBezTo>
                <a:cubicBezTo>
                  <a:pt x="947162" y="-2057"/>
                  <a:pt x="1012925" y="17787"/>
                  <a:pt x="1258069" y="0"/>
                </a:cubicBezTo>
                <a:cubicBezTo>
                  <a:pt x="1503214" y="-17787"/>
                  <a:pt x="1561864" y="26669"/>
                  <a:pt x="1743228" y="0"/>
                </a:cubicBezTo>
                <a:cubicBezTo>
                  <a:pt x="1924592" y="-26669"/>
                  <a:pt x="2170318" y="26682"/>
                  <a:pt x="2289033" y="0"/>
                </a:cubicBezTo>
                <a:cubicBezTo>
                  <a:pt x="2474104" y="22611"/>
                  <a:pt x="2528243" y="112044"/>
                  <a:pt x="2556567" y="267534"/>
                </a:cubicBezTo>
                <a:cubicBezTo>
                  <a:pt x="2561075" y="432164"/>
                  <a:pt x="2547350" y="651726"/>
                  <a:pt x="2556567" y="823988"/>
                </a:cubicBezTo>
                <a:cubicBezTo>
                  <a:pt x="2565784" y="996250"/>
                  <a:pt x="2523209" y="1113199"/>
                  <a:pt x="2556567" y="1337638"/>
                </a:cubicBezTo>
                <a:cubicBezTo>
                  <a:pt x="2577785" y="1501177"/>
                  <a:pt x="2447493" y="1601867"/>
                  <a:pt x="2289033" y="1605172"/>
                </a:cubicBezTo>
                <a:cubicBezTo>
                  <a:pt x="2134328" y="1649216"/>
                  <a:pt x="1971806" y="1582620"/>
                  <a:pt x="1844303" y="1605172"/>
                </a:cubicBezTo>
                <a:cubicBezTo>
                  <a:pt x="1716800" y="1627724"/>
                  <a:pt x="1441593" y="1572664"/>
                  <a:pt x="1338928" y="1605172"/>
                </a:cubicBezTo>
                <a:cubicBezTo>
                  <a:pt x="1236264" y="1637680"/>
                  <a:pt x="937799" y="1545051"/>
                  <a:pt x="813339" y="1605172"/>
                </a:cubicBezTo>
                <a:cubicBezTo>
                  <a:pt x="688879" y="1665293"/>
                  <a:pt x="422163" y="1585627"/>
                  <a:pt x="267534" y="1605172"/>
                </a:cubicBezTo>
                <a:cubicBezTo>
                  <a:pt x="142353" y="1594949"/>
                  <a:pt x="-6265" y="1490409"/>
                  <a:pt x="0" y="1337638"/>
                </a:cubicBezTo>
                <a:cubicBezTo>
                  <a:pt x="-14461" y="1117054"/>
                  <a:pt x="26150" y="1013521"/>
                  <a:pt x="0" y="781184"/>
                </a:cubicBezTo>
                <a:cubicBezTo>
                  <a:pt x="-26150" y="548847"/>
                  <a:pt x="3392" y="392624"/>
                  <a:pt x="0" y="267534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prstDash val="lgDashDot"/>
            <a:extLst>
              <a:ext uri="{C807C97D-BFC1-408E-A445-0C87EB9F89A2}">
                <ask:lineSketchStyleProps xmlns:ask="http://schemas.microsoft.com/office/drawing/2018/sketchyshapes" sd="305022808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A3DADF-5667-A4B7-AD4D-091E1C281D93}"/>
              </a:ext>
            </a:extLst>
          </p:cNvPr>
          <p:cNvSpPr txBox="1"/>
          <p:nvPr/>
        </p:nvSpPr>
        <p:spPr>
          <a:xfrm>
            <a:off x="2194863" y="4369728"/>
            <a:ext cx="35814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/>
              <a:t>Underestimated lack of technical know-how </a:t>
            </a:r>
            <a:r>
              <a:rPr lang="en-SE" dirty="0" err="1"/>
              <a:t>amon</a:t>
            </a:r>
            <a:r>
              <a:rPr lang="sv-SE" dirty="0"/>
              <a:t>g</a:t>
            </a:r>
            <a:r>
              <a:rPr lang="en-SE" dirty="0" err="1"/>
              <a:t>st</a:t>
            </a:r>
            <a:r>
              <a:rPr lang="en-SE" dirty="0"/>
              <a:t> all department leaders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/>
              <a:t>Lack of onboarding to exiting data personas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8120227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76873B4-886F-6A5B-899B-4CA146EE94E8}"/>
              </a:ext>
            </a:extLst>
          </p:cNvPr>
          <p:cNvSpPr/>
          <p:nvPr/>
        </p:nvSpPr>
        <p:spPr>
          <a:xfrm>
            <a:off x="242957" y="0"/>
            <a:ext cx="2146852" cy="1391478"/>
          </a:xfrm>
          <a:prstGeom prst="rect">
            <a:avLst/>
          </a:prstGeom>
          <a:solidFill>
            <a:schemeClr val="bg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dirty="0">
                <a:solidFill>
                  <a:schemeClr val="tx2"/>
                </a:solidFill>
              </a:rPr>
              <a:t>What is your winning aspiration?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4E6378-CF27-40F2-6858-6EA2E3B299FF}"/>
              </a:ext>
            </a:extLst>
          </p:cNvPr>
          <p:cNvSpPr/>
          <p:nvPr/>
        </p:nvSpPr>
        <p:spPr>
          <a:xfrm>
            <a:off x="2632766" y="1391478"/>
            <a:ext cx="2146852" cy="1391478"/>
          </a:xfrm>
          <a:prstGeom prst="rect">
            <a:avLst/>
          </a:prstGeom>
          <a:solidFill>
            <a:schemeClr val="bg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dirty="0">
                <a:solidFill>
                  <a:schemeClr val="tx2"/>
                </a:solidFill>
              </a:rPr>
              <a:t>Where will you play?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E1A32F-0EC4-3738-2CE8-BFEE3D3E10B8}"/>
              </a:ext>
            </a:extLst>
          </p:cNvPr>
          <p:cNvSpPr/>
          <p:nvPr/>
        </p:nvSpPr>
        <p:spPr>
          <a:xfrm>
            <a:off x="5022575" y="2708415"/>
            <a:ext cx="2146852" cy="1391478"/>
          </a:xfrm>
          <a:prstGeom prst="rect">
            <a:avLst/>
          </a:prstGeom>
          <a:solidFill>
            <a:schemeClr val="bg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dirty="0">
                <a:solidFill>
                  <a:schemeClr val="tx2"/>
                </a:solidFill>
              </a:rPr>
              <a:t>How will you win?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7BB750-6D1A-9179-E77D-03EE4FB16FA0}"/>
              </a:ext>
            </a:extLst>
          </p:cNvPr>
          <p:cNvSpPr/>
          <p:nvPr/>
        </p:nvSpPr>
        <p:spPr>
          <a:xfrm>
            <a:off x="7412384" y="4099893"/>
            <a:ext cx="2146852" cy="1391478"/>
          </a:xfrm>
          <a:prstGeom prst="rect">
            <a:avLst/>
          </a:prstGeom>
          <a:solidFill>
            <a:schemeClr val="bg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dirty="0">
                <a:solidFill>
                  <a:schemeClr val="tx2"/>
                </a:solidFill>
              </a:rPr>
              <a:t>What capabilities must be in place?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1F25B5-7296-ECBA-372E-FE5E311295BB}"/>
              </a:ext>
            </a:extLst>
          </p:cNvPr>
          <p:cNvSpPr/>
          <p:nvPr/>
        </p:nvSpPr>
        <p:spPr>
          <a:xfrm>
            <a:off x="9802193" y="5466522"/>
            <a:ext cx="2146852" cy="1391478"/>
          </a:xfrm>
          <a:prstGeom prst="rect">
            <a:avLst/>
          </a:prstGeom>
          <a:solidFill>
            <a:schemeClr val="bg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dirty="0">
                <a:solidFill>
                  <a:schemeClr val="tx2"/>
                </a:solidFill>
              </a:rPr>
              <a:t>What management systems are required?</a:t>
            </a: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60C843FF-17EC-3FFA-1382-C2E86EA41753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2389809" y="626165"/>
            <a:ext cx="1316383" cy="765313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7A18B5EF-329E-8F6D-5B7F-81CAF342A1F1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4779618" y="2017643"/>
            <a:ext cx="1316383" cy="690772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350EFD8A-4F99-0767-10C6-F63CB4CFEB23}"/>
              </a:ext>
            </a:extLst>
          </p:cNvPr>
          <p:cNvCxnSpPr>
            <a:cxnSpLocks/>
          </p:cNvCxnSpPr>
          <p:nvPr/>
        </p:nvCxnSpPr>
        <p:spPr>
          <a:xfrm>
            <a:off x="7169427" y="3334580"/>
            <a:ext cx="1316383" cy="765313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62DEAD07-5EEE-7652-1F12-277DDDD3CC67}"/>
              </a:ext>
            </a:extLst>
          </p:cNvPr>
          <p:cNvCxnSpPr>
            <a:cxnSpLocks/>
          </p:cNvCxnSpPr>
          <p:nvPr/>
        </p:nvCxnSpPr>
        <p:spPr>
          <a:xfrm>
            <a:off x="9559236" y="4701209"/>
            <a:ext cx="1316383" cy="765313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29F5C2BE-A08D-40F7-68DB-A65B1E423548}"/>
              </a:ext>
            </a:extLst>
          </p:cNvPr>
          <p:cNvCxnSpPr>
            <a:cxnSpLocks/>
            <a:endCxn id="4" idx="2"/>
          </p:cNvCxnSpPr>
          <p:nvPr/>
        </p:nvCxnSpPr>
        <p:spPr>
          <a:xfrm rot="10800000">
            <a:off x="1316383" y="1391479"/>
            <a:ext cx="1273314" cy="695741"/>
          </a:xfrm>
          <a:prstGeom prst="bentConnector2">
            <a:avLst/>
          </a:prstGeom>
          <a:ln w="38100">
            <a:prstDash val="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B72B8ACE-DFF3-27D6-8EC9-0CADD3AED852}"/>
              </a:ext>
            </a:extLst>
          </p:cNvPr>
          <p:cNvCxnSpPr>
            <a:cxnSpLocks/>
          </p:cNvCxnSpPr>
          <p:nvPr/>
        </p:nvCxnSpPr>
        <p:spPr>
          <a:xfrm rot="10800000">
            <a:off x="3706192" y="2842589"/>
            <a:ext cx="1273314" cy="695741"/>
          </a:xfrm>
          <a:prstGeom prst="bentConnector2">
            <a:avLst/>
          </a:prstGeom>
          <a:ln w="38100">
            <a:prstDash val="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C6963608-9E27-A6CC-0F21-AE702FD86E47}"/>
              </a:ext>
            </a:extLst>
          </p:cNvPr>
          <p:cNvCxnSpPr>
            <a:cxnSpLocks/>
          </p:cNvCxnSpPr>
          <p:nvPr/>
        </p:nvCxnSpPr>
        <p:spPr>
          <a:xfrm rot="10800000">
            <a:off x="6096001" y="4187687"/>
            <a:ext cx="1273314" cy="695741"/>
          </a:xfrm>
          <a:prstGeom prst="bentConnector2">
            <a:avLst/>
          </a:prstGeom>
          <a:ln w="38100">
            <a:prstDash val="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7B4B25DE-1766-84DF-4B84-6ECF0DF7A4BD}"/>
              </a:ext>
            </a:extLst>
          </p:cNvPr>
          <p:cNvCxnSpPr>
            <a:cxnSpLocks/>
          </p:cNvCxnSpPr>
          <p:nvPr/>
        </p:nvCxnSpPr>
        <p:spPr>
          <a:xfrm rot="10800000">
            <a:off x="8485810" y="5560943"/>
            <a:ext cx="1273314" cy="695741"/>
          </a:xfrm>
          <a:prstGeom prst="bentConnector2">
            <a:avLst/>
          </a:prstGeom>
          <a:ln w="38100">
            <a:prstDash val="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3864C40-CC9B-6677-2E5E-099AEA221F8A}"/>
              </a:ext>
            </a:extLst>
          </p:cNvPr>
          <p:cNvSpPr txBox="1"/>
          <p:nvPr/>
        </p:nvSpPr>
        <p:spPr>
          <a:xfrm>
            <a:off x="242955" y="6256685"/>
            <a:ext cx="6287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2000" dirty="0">
                <a:solidFill>
                  <a:schemeClr val="accent6"/>
                </a:solidFill>
              </a:rPr>
              <a:t>Roger Martin’s Cascade of Choices for Strategy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46B0447-42E7-FEC8-5F2F-4BB80B78A1B2}"/>
              </a:ext>
            </a:extLst>
          </p:cNvPr>
          <p:cNvSpPr/>
          <p:nvPr/>
        </p:nvSpPr>
        <p:spPr>
          <a:xfrm>
            <a:off x="9520167" y="5367129"/>
            <a:ext cx="2556567" cy="1490871"/>
          </a:xfrm>
          <a:custGeom>
            <a:avLst/>
            <a:gdLst>
              <a:gd name="connsiteX0" fmla="*/ 0 w 2556567"/>
              <a:gd name="connsiteY0" fmla="*/ 248483 h 1490871"/>
              <a:gd name="connsiteX1" fmla="*/ 248483 w 2556567"/>
              <a:gd name="connsiteY1" fmla="*/ 0 h 1490871"/>
              <a:gd name="connsiteX2" fmla="*/ 742787 w 2556567"/>
              <a:gd name="connsiteY2" fmla="*/ 0 h 1490871"/>
              <a:gd name="connsiteX3" fmla="*/ 1257687 w 2556567"/>
              <a:gd name="connsiteY3" fmla="*/ 0 h 1490871"/>
              <a:gd name="connsiteX4" fmla="*/ 1751992 w 2556567"/>
              <a:gd name="connsiteY4" fmla="*/ 0 h 1490871"/>
              <a:gd name="connsiteX5" fmla="*/ 2308084 w 2556567"/>
              <a:gd name="connsiteY5" fmla="*/ 0 h 1490871"/>
              <a:gd name="connsiteX6" fmla="*/ 2556567 w 2556567"/>
              <a:gd name="connsiteY6" fmla="*/ 248483 h 1490871"/>
              <a:gd name="connsiteX7" fmla="*/ 2556567 w 2556567"/>
              <a:gd name="connsiteY7" fmla="*/ 765314 h 1490871"/>
              <a:gd name="connsiteX8" fmla="*/ 2556567 w 2556567"/>
              <a:gd name="connsiteY8" fmla="*/ 1242388 h 1490871"/>
              <a:gd name="connsiteX9" fmla="*/ 2308084 w 2556567"/>
              <a:gd name="connsiteY9" fmla="*/ 1490871 h 1490871"/>
              <a:gd name="connsiteX10" fmla="*/ 1854972 w 2556567"/>
              <a:gd name="connsiteY10" fmla="*/ 1490871 h 1490871"/>
              <a:gd name="connsiteX11" fmla="*/ 1340072 w 2556567"/>
              <a:gd name="connsiteY11" fmla="*/ 1490871 h 1490871"/>
              <a:gd name="connsiteX12" fmla="*/ 804575 w 2556567"/>
              <a:gd name="connsiteY12" fmla="*/ 1490871 h 1490871"/>
              <a:gd name="connsiteX13" fmla="*/ 248483 w 2556567"/>
              <a:gd name="connsiteY13" fmla="*/ 1490871 h 1490871"/>
              <a:gd name="connsiteX14" fmla="*/ 0 w 2556567"/>
              <a:gd name="connsiteY14" fmla="*/ 1242388 h 1490871"/>
              <a:gd name="connsiteX15" fmla="*/ 0 w 2556567"/>
              <a:gd name="connsiteY15" fmla="*/ 725557 h 1490871"/>
              <a:gd name="connsiteX16" fmla="*/ 0 w 2556567"/>
              <a:gd name="connsiteY16" fmla="*/ 248483 h 1490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56567" h="1490871" extrusionOk="0">
                <a:moveTo>
                  <a:pt x="0" y="248483"/>
                </a:moveTo>
                <a:cubicBezTo>
                  <a:pt x="-10157" y="107587"/>
                  <a:pt x="120945" y="-12041"/>
                  <a:pt x="248483" y="0"/>
                </a:cubicBezTo>
                <a:cubicBezTo>
                  <a:pt x="446116" y="-23325"/>
                  <a:pt x="548521" y="55395"/>
                  <a:pt x="742787" y="0"/>
                </a:cubicBezTo>
                <a:cubicBezTo>
                  <a:pt x="937053" y="-55395"/>
                  <a:pt x="1077927" y="1200"/>
                  <a:pt x="1257687" y="0"/>
                </a:cubicBezTo>
                <a:cubicBezTo>
                  <a:pt x="1437447" y="-1200"/>
                  <a:pt x="1536455" y="12165"/>
                  <a:pt x="1751992" y="0"/>
                </a:cubicBezTo>
                <a:cubicBezTo>
                  <a:pt x="1967530" y="-12165"/>
                  <a:pt x="2129950" y="10113"/>
                  <a:pt x="2308084" y="0"/>
                </a:cubicBezTo>
                <a:cubicBezTo>
                  <a:pt x="2470964" y="15540"/>
                  <a:pt x="2534840" y="105317"/>
                  <a:pt x="2556567" y="248483"/>
                </a:cubicBezTo>
                <a:cubicBezTo>
                  <a:pt x="2580328" y="397636"/>
                  <a:pt x="2541710" y="642009"/>
                  <a:pt x="2556567" y="765314"/>
                </a:cubicBezTo>
                <a:cubicBezTo>
                  <a:pt x="2571424" y="888619"/>
                  <a:pt x="2554207" y="1006867"/>
                  <a:pt x="2556567" y="1242388"/>
                </a:cubicBezTo>
                <a:cubicBezTo>
                  <a:pt x="2580116" y="1397139"/>
                  <a:pt x="2479650" y="1480270"/>
                  <a:pt x="2308084" y="1490871"/>
                </a:cubicBezTo>
                <a:cubicBezTo>
                  <a:pt x="2121352" y="1520820"/>
                  <a:pt x="1959794" y="1481210"/>
                  <a:pt x="1854972" y="1490871"/>
                </a:cubicBezTo>
                <a:cubicBezTo>
                  <a:pt x="1750150" y="1500532"/>
                  <a:pt x="1534835" y="1452234"/>
                  <a:pt x="1340072" y="1490871"/>
                </a:cubicBezTo>
                <a:cubicBezTo>
                  <a:pt x="1145309" y="1529508"/>
                  <a:pt x="1069336" y="1467659"/>
                  <a:pt x="804575" y="1490871"/>
                </a:cubicBezTo>
                <a:cubicBezTo>
                  <a:pt x="539814" y="1514083"/>
                  <a:pt x="366641" y="1481367"/>
                  <a:pt x="248483" y="1490871"/>
                </a:cubicBezTo>
                <a:cubicBezTo>
                  <a:pt x="141772" y="1477049"/>
                  <a:pt x="-17917" y="1393966"/>
                  <a:pt x="0" y="1242388"/>
                </a:cubicBezTo>
                <a:cubicBezTo>
                  <a:pt x="-6881" y="999883"/>
                  <a:pt x="16577" y="961599"/>
                  <a:pt x="0" y="725557"/>
                </a:cubicBezTo>
                <a:cubicBezTo>
                  <a:pt x="-16577" y="489515"/>
                  <a:pt x="43650" y="383039"/>
                  <a:pt x="0" y="248483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prstDash val="lgDashDot"/>
            <a:extLst>
              <a:ext uri="{C807C97D-BFC1-408E-A445-0C87EB9F89A2}">
                <ask:lineSketchStyleProps xmlns:ask="http://schemas.microsoft.com/office/drawing/2018/sketchyshapes" sd="305022808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7D8EE6-1A00-1526-9234-4D585A3CAAB7}"/>
              </a:ext>
            </a:extLst>
          </p:cNvPr>
          <p:cNvSpPr txBox="1"/>
          <p:nvPr/>
        </p:nvSpPr>
        <p:spPr>
          <a:xfrm>
            <a:off x="8610571" y="1490911"/>
            <a:ext cx="35814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/>
              <a:t>Bottom up initiative, </a:t>
            </a:r>
            <a:r>
              <a:rPr lang="en-SE" dirty="0" err="1"/>
              <a:t>engin</a:t>
            </a:r>
            <a:r>
              <a:rPr lang="sv-SE" dirty="0"/>
              <a:t>e</a:t>
            </a:r>
            <a:r>
              <a:rPr lang="en-SE" dirty="0" err="1"/>
              <a:t>ering</a:t>
            </a:r>
            <a:r>
              <a:rPr lang="en-SE" dirty="0"/>
              <a:t> driven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/>
              <a:t>Lacked executive sponsorship to put in management structures that allow for hiring of data personas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319943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C50AA-1C1A-9FAD-DDAF-A91EB7CDA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Prerequisites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72FFC3-1005-6479-F878-D29E9D854E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4445352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E1C38-5C4A-77BA-B16D-555569D41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E" dirty="0"/>
              <a:t>Know your applications bound</a:t>
            </a:r>
            <a:r>
              <a:rPr lang="sv-SE" dirty="0"/>
              <a:t>a</a:t>
            </a:r>
            <a:r>
              <a:rPr lang="en-SE" dirty="0" err="1"/>
              <a:t>ries</a:t>
            </a:r>
            <a:endParaRPr lang="en-SE" dirty="0"/>
          </a:p>
          <a:p>
            <a:pPr lvl="1"/>
            <a:r>
              <a:rPr lang="en-SE" dirty="0"/>
              <a:t>Use Domain Driven Design if you don’t know them yet</a:t>
            </a:r>
          </a:p>
          <a:p>
            <a:r>
              <a:rPr lang="en-SE" dirty="0"/>
              <a:t>Know the Information model or Taxonomy of your application landscape</a:t>
            </a:r>
          </a:p>
          <a:p>
            <a:pPr lvl="1"/>
            <a:r>
              <a:rPr lang="en-SE" dirty="0"/>
              <a:t>This help to find your application bound</a:t>
            </a:r>
            <a:r>
              <a:rPr lang="sv-SE" dirty="0"/>
              <a:t>a</a:t>
            </a:r>
            <a:r>
              <a:rPr lang="en-SE" dirty="0" err="1"/>
              <a:t>ries</a:t>
            </a:r>
            <a:endParaRPr lang="en-SE" dirty="0"/>
          </a:p>
          <a:p>
            <a:r>
              <a:rPr lang="en-SE" dirty="0"/>
              <a:t>Have a robust Identity and Access Management platform that is generic and application agnostic</a:t>
            </a:r>
          </a:p>
          <a:p>
            <a:r>
              <a:rPr lang="en-SE" dirty="0"/>
              <a:t>Build value stream maps to know a clear distinction between platforms and products</a:t>
            </a:r>
          </a:p>
          <a:p>
            <a:endParaRPr lang="en-S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359F582-AEA7-C4A2-2229-94AC20AFB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Architecture</a:t>
            </a:r>
          </a:p>
        </p:txBody>
      </p:sp>
    </p:spTree>
    <p:extLst>
      <p:ext uri="{BB962C8B-B14F-4D97-AF65-F5344CB8AC3E}">
        <p14:creationId xmlns:p14="http://schemas.microsoft.com/office/powerpoint/2010/main" val="306046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E1C38-5C4A-77BA-B16D-555569D41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E" dirty="0"/>
              <a:t>Tie the initiatives to a Business OUTCOME</a:t>
            </a:r>
          </a:p>
          <a:p>
            <a:pPr lvl="1"/>
            <a:r>
              <a:rPr lang="en-SE" dirty="0"/>
              <a:t>Don’t make it a platform building or transformation </a:t>
            </a:r>
            <a:r>
              <a:rPr lang="en-SE" dirty="0" err="1"/>
              <a:t>excercise</a:t>
            </a:r>
            <a:endParaRPr lang="en-SE" dirty="0"/>
          </a:p>
          <a:p>
            <a:r>
              <a:rPr lang="en-SE" dirty="0"/>
              <a:t>Set </a:t>
            </a:r>
            <a:r>
              <a:rPr lang="en-SE" dirty="0" err="1"/>
              <a:t>OKR’s</a:t>
            </a:r>
            <a:r>
              <a:rPr lang="en-SE" dirty="0"/>
              <a:t> / </a:t>
            </a:r>
            <a:r>
              <a:rPr lang="en-SE" dirty="0" err="1"/>
              <a:t>KPI’s</a:t>
            </a:r>
            <a:r>
              <a:rPr lang="en-SE" dirty="0"/>
              <a:t> across the organisation that you want to reach </a:t>
            </a:r>
          </a:p>
          <a:p>
            <a:r>
              <a:rPr lang="en-SE" dirty="0"/>
              <a:t>Invest in training for all personas – BA’s, PO’s, PM’s and bus</a:t>
            </a:r>
            <a:r>
              <a:rPr lang="sv-SE" dirty="0"/>
              <a:t>in</a:t>
            </a:r>
            <a:r>
              <a:rPr lang="en-SE" dirty="0"/>
              <a:t>ess as well</a:t>
            </a:r>
          </a:p>
          <a:p>
            <a:r>
              <a:rPr lang="en-SE" dirty="0"/>
              <a:t>Do DevOps gamedays, instil “You own it, you operate it” mentality across the board</a:t>
            </a:r>
          </a:p>
          <a:p>
            <a:endParaRPr lang="en-SE" dirty="0"/>
          </a:p>
          <a:p>
            <a:endParaRPr lang="en-S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359F582-AEA7-C4A2-2229-94AC20AFB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Organizational &amp; Cultural Alignment</a:t>
            </a:r>
          </a:p>
        </p:txBody>
      </p:sp>
    </p:spTree>
    <p:extLst>
      <p:ext uri="{BB962C8B-B14F-4D97-AF65-F5344CB8AC3E}">
        <p14:creationId xmlns:p14="http://schemas.microsoft.com/office/powerpoint/2010/main" val="282767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94744-FFDC-49BC-6F82-EBDE7C486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8377"/>
          </a:xfrm>
        </p:spPr>
        <p:txBody>
          <a:bodyPr>
            <a:normAutofit/>
          </a:bodyPr>
          <a:lstStyle/>
          <a:p>
            <a:r>
              <a:rPr lang="en-SE" dirty="0"/>
              <a:t>$whoami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5FCB765-D0BE-F1C1-0E6B-C700D86CD54D}"/>
              </a:ext>
            </a:extLst>
          </p:cNvPr>
          <p:cNvSpPr txBox="1">
            <a:spLocks/>
          </p:cNvSpPr>
          <p:nvPr/>
        </p:nvSpPr>
        <p:spPr>
          <a:xfrm>
            <a:off x="838199" y="1452784"/>
            <a:ext cx="10251141" cy="51382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SE" sz="3600" dirty="0"/>
              <a:t>Anurag Kale</a:t>
            </a:r>
          </a:p>
          <a:p>
            <a:pPr marL="0" indent="0">
              <a:buNone/>
            </a:pPr>
            <a:r>
              <a:rPr lang="en-US" sz="3200" dirty="0"/>
              <a:t>Cloud and Data Architect</a:t>
            </a:r>
          </a:p>
          <a:p>
            <a:pPr marL="0" indent="0">
              <a:buNone/>
            </a:pPr>
            <a:r>
              <a:rPr lang="en-US" sz="3200" dirty="0" err="1"/>
              <a:t>Aurobay</a:t>
            </a:r>
            <a:r>
              <a:rPr lang="en-US" sz="3200" dirty="0"/>
              <a:t> Sweden AB</a:t>
            </a:r>
            <a:endParaRPr lang="en-SE" sz="3200" dirty="0"/>
          </a:p>
          <a:p>
            <a:pPr marL="0" indent="0">
              <a:buNone/>
            </a:pPr>
            <a:r>
              <a:rPr lang="en-SE" sz="3200" dirty="0"/>
              <a:t>Gothenburg, Sweden</a:t>
            </a:r>
          </a:p>
          <a:p>
            <a:pPr marL="0" indent="0">
              <a:buNone/>
            </a:pPr>
            <a:endParaRPr lang="en-SE" sz="3200" dirty="0"/>
          </a:p>
          <a:p>
            <a:pPr marL="0" indent="0">
              <a:buNone/>
            </a:pPr>
            <a:endParaRPr lang="en-SE" sz="3200" dirty="0"/>
          </a:p>
          <a:p>
            <a:pPr marL="0" indent="0">
              <a:buNone/>
            </a:pPr>
            <a:endParaRPr lang="en-SE" sz="3200" dirty="0"/>
          </a:p>
          <a:p>
            <a:pPr marL="0" indent="0">
              <a:buNone/>
            </a:pPr>
            <a:endParaRPr lang="en-SE" sz="3200" dirty="0"/>
          </a:p>
          <a:p>
            <a:pPr marL="0" indent="0">
              <a:buNone/>
            </a:pPr>
            <a:endParaRPr lang="en-SE" sz="1800" dirty="0"/>
          </a:p>
          <a:p>
            <a:pPr marL="0" indent="0">
              <a:buNone/>
            </a:pPr>
            <a:endParaRPr lang="en-SE" sz="1800" dirty="0"/>
          </a:p>
          <a:p>
            <a:pPr marL="0" indent="0">
              <a:buNone/>
            </a:pPr>
            <a:endParaRPr lang="en-SE" sz="1800" dirty="0"/>
          </a:p>
          <a:p>
            <a:pPr marL="0" indent="0">
              <a:buNone/>
            </a:pPr>
            <a:r>
              <a:rPr lang="en-SE" sz="1800" dirty="0"/>
              <a:t>         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                   </a:t>
            </a:r>
            <a:r>
              <a:rPr lang="en-SE" sz="1800" dirty="0"/>
              <a:t>@iAnuragKale</a:t>
            </a:r>
          </a:p>
          <a:p>
            <a:pPr marL="0" indent="0">
              <a:buNone/>
            </a:pPr>
            <a:endParaRPr lang="en-SE" sz="3200" dirty="0"/>
          </a:p>
          <a:p>
            <a:pPr marL="0" indent="0">
              <a:buNone/>
            </a:pPr>
            <a:endParaRPr lang="en-SE" sz="3200" dirty="0"/>
          </a:p>
        </p:txBody>
      </p:sp>
      <p:pic>
        <p:nvPicPr>
          <p:cNvPr id="1028" name="Picture 4" descr="Logo Twitter Social Media - Free image on Pixabay">
            <a:extLst>
              <a:ext uri="{FF2B5EF4-FFF2-40B4-BE49-F238E27FC236}">
                <a16:creationId xmlns:a16="http://schemas.microsoft.com/office/drawing/2014/main" id="{9AB8BC12-75FF-BC3D-8106-1A8F06E9C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2012">
            <a:off x="801779" y="6166433"/>
            <a:ext cx="761653" cy="50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4AD352-50FF-2FD2-A68E-BCCD2BBB87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6375" y="4250603"/>
            <a:ext cx="1837766" cy="1837766"/>
          </a:xfrm>
          <a:prstGeom prst="rect">
            <a:avLst/>
          </a:prstGeom>
        </p:spPr>
      </p:pic>
      <p:pic>
        <p:nvPicPr>
          <p:cNvPr id="7" name="Picture 4" descr="Linkedin Logo Transparent Image | Pnggrid">
            <a:extLst>
              <a:ext uri="{FF2B5EF4-FFF2-40B4-BE49-F238E27FC236}">
                <a16:creationId xmlns:a16="http://schemas.microsoft.com/office/drawing/2014/main" id="{35C79DFD-BEFD-0A78-6155-3952F7B45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38" y="4909743"/>
            <a:ext cx="507534" cy="50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C70029-A688-73F8-80E8-42994A66B7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773" y="1454454"/>
            <a:ext cx="2468182" cy="19745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28B4AD-8DBD-4F13-A97D-997A91ACEB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8349" y="4758137"/>
            <a:ext cx="2463100" cy="65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04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8A450-188A-BFFB-A37D-428A15D02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Closing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6F6F3-6719-ACC5-DC78-76FED81A2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E" dirty="0"/>
              <a:t>Data </a:t>
            </a:r>
            <a:r>
              <a:rPr lang="en-SE" dirty="0" err="1"/>
              <a:t>Mesh’ing</a:t>
            </a:r>
            <a:r>
              <a:rPr lang="en-SE" dirty="0"/>
              <a:t> does not mean we get rid of centralised data teams</a:t>
            </a:r>
          </a:p>
          <a:p>
            <a:r>
              <a:rPr lang="en-SE" dirty="0"/>
              <a:t>It’s a socio-technical approach, requires top-down buy-in</a:t>
            </a:r>
          </a:p>
          <a:p>
            <a:r>
              <a:rPr lang="en-SE" dirty="0"/>
              <a:t>Data Mesh is striving for loose coupling, supports agility</a:t>
            </a:r>
          </a:p>
          <a:p>
            <a:r>
              <a:rPr lang="en-SE" dirty="0"/>
              <a:t>Agile manifesto applied to Data Analytics</a:t>
            </a:r>
          </a:p>
          <a:p>
            <a:r>
              <a:rPr lang="en-SE" dirty="0"/>
              <a:t>And some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88064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05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ook cover of a bird&#10;&#10;Description automatically generated">
            <a:extLst>
              <a:ext uri="{FF2B5EF4-FFF2-40B4-BE49-F238E27FC236}">
                <a16:creationId xmlns:a16="http://schemas.microsoft.com/office/drawing/2014/main" id="{B21664A6-34F1-CD3A-5F98-F26CB2A8F9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715" y="643467"/>
            <a:ext cx="1889811" cy="2475653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book cover of a computer project&#10;&#10;Description automatically generated">
            <a:extLst>
              <a:ext uri="{FF2B5EF4-FFF2-40B4-BE49-F238E27FC236}">
                <a16:creationId xmlns:a16="http://schemas.microsoft.com/office/drawing/2014/main" id="{8780D1FE-DD27-BDF1-CF9B-1F6ACD28F0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340845" y="3748194"/>
            <a:ext cx="1668350" cy="2471631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book cover with colorful circles and text&#10;&#10;Description automatically generated">
            <a:extLst>
              <a:ext uri="{FF2B5EF4-FFF2-40B4-BE49-F238E27FC236}">
                <a16:creationId xmlns:a16="http://schemas.microsoft.com/office/drawing/2014/main" id="{55C40213-4449-2305-2502-88047C7CCE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676" y="990238"/>
            <a:ext cx="3252903" cy="4891583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524" y="487090"/>
            <a:ext cx="3588174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yellow sign with black text and colorful arrows&#10;&#10;Description automatically generated">
            <a:extLst>
              <a:ext uri="{FF2B5EF4-FFF2-40B4-BE49-F238E27FC236}">
                <a16:creationId xmlns:a16="http://schemas.microsoft.com/office/drawing/2014/main" id="{4FED0D29-D1B3-444C-3291-29409035A4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518" y="997543"/>
            <a:ext cx="3252903" cy="487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6354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A574926B-976D-1C02-42A0-39A8EFDDC3A8}"/>
              </a:ext>
            </a:extLst>
          </p:cNvPr>
          <p:cNvSpPr txBox="1"/>
          <p:nvPr/>
        </p:nvSpPr>
        <p:spPr>
          <a:xfrm>
            <a:off x="1132329" y="741172"/>
            <a:ext cx="99273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it-IT" sz="4400" b="1" dirty="0">
                <a:solidFill>
                  <a:srgbClr val="222C31"/>
                </a:solidFill>
                <a:highlight>
                  <a:srgbClr val="FFFFFF"/>
                </a:highlight>
                <a:latin typeface="Montserrat" panose="00000500000000000000" pitchFamily="2" charset="0"/>
              </a:rPr>
              <a:t>Thank you for your attention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968DB0C-201B-4F7C-89DC-03C5E2DAA3B3}"/>
              </a:ext>
            </a:extLst>
          </p:cNvPr>
          <p:cNvGrpSpPr/>
          <p:nvPr/>
        </p:nvGrpSpPr>
        <p:grpSpPr>
          <a:xfrm>
            <a:off x="1895454" y="2434280"/>
            <a:ext cx="2972362" cy="2525301"/>
            <a:chOff x="1067713" y="2964118"/>
            <a:chExt cx="2972362" cy="2525301"/>
          </a:xfrm>
        </p:grpSpPr>
        <p:pic>
          <p:nvPicPr>
            <p:cNvPr id="6" name="Picture 4" descr="Logo Twitter Social Media - Free image on Pixabay">
              <a:extLst>
                <a:ext uri="{FF2B5EF4-FFF2-40B4-BE49-F238E27FC236}">
                  <a16:creationId xmlns:a16="http://schemas.microsoft.com/office/drawing/2014/main" id="{F6F8A503-D872-4F17-8603-5876088912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99813">
              <a:off x="1067713" y="4981885"/>
              <a:ext cx="761653" cy="507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9A0DC3C-A7FE-4216-9F65-12057809A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2309" y="2964118"/>
              <a:ext cx="1837766" cy="1837766"/>
            </a:xfrm>
            <a:prstGeom prst="rect">
              <a:avLst/>
            </a:prstGeom>
          </p:spPr>
        </p:pic>
        <p:pic>
          <p:nvPicPr>
            <p:cNvPr id="8" name="Picture 4" descr="Linkedin Logo Transparent Image | Pnggrid">
              <a:extLst>
                <a:ext uri="{FF2B5EF4-FFF2-40B4-BE49-F238E27FC236}">
                  <a16:creationId xmlns:a16="http://schemas.microsoft.com/office/drawing/2014/main" id="{C91A31DE-21B9-4852-B8A7-E388A5A1A0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772" y="3623258"/>
              <a:ext cx="507534" cy="507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4F7CF6-AB78-4EAC-9B68-1FB269FB678D}"/>
                </a:ext>
              </a:extLst>
            </p:cNvPr>
            <p:cNvSpPr txBox="1"/>
            <p:nvPr/>
          </p:nvSpPr>
          <p:spPr>
            <a:xfrm>
              <a:off x="2202309" y="5062938"/>
              <a:ext cx="17640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E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iAnuragKale</a:t>
              </a:r>
              <a:endParaRPr lang="en-SE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5E1F794-92BE-42C8-8E91-46B93CE634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724" y="2211826"/>
            <a:ext cx="2065708" cy="297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8188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>
            <a:extLst>
              <a:ext uri="{FF2B5EF4-FFF2-40B4-BE49-F238E27FC236}">
                <a16:creationId xmlns:a16="http://schemas.microsoft.com/office/drawing/2014/main" id="{A280507D-CA14-E682-CC12-B4F4F48EEC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O"/>
          </a:p>
        </p:txBody>
      </p:sp>
      <p:sp>
        <p:nvSpPr>
          <p:cNvPr id="13" name="AutoShape 8" descr="signature_2217393165">
            <a:extLst>
              <a:ext uri="{FF2B5EF4-FFF2-40B4-BE49-F238E27FC236}">
                <a16:creationId xmlns:a16="http://schemas.microsoft.com/office/drawing/2014/main" id="{8E02CA26-DFA6-50C3-BFEC-779A63D71C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O"/>
          </a:p>
        </p:txBody>
      </p:sp>
      <p:sp>
        <p:nvSpPr>
          <p:cNvPr id="17" name="AutoShape 10" descr="DataBrothers">
            <a:extLst>
              <a:ext uri="{FF2B5EF4-FFF2-40B4-BE49-F238E27FC236}">
                <a16:creationId xmlns:a16="http://schemas.microsoft.com/office/drawing/2014/main" id="{28AB2310-E80C-D142-A16A-AA62E769FF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O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7D6DC8-F446-93B3-B577-CB84D41AE2E5}"/>
              </a:ext>
            </a:extLst>
          </p:cNvPr>
          <p:cNvSpPr txBox="1"/>
          <p:nvPr/>
        </p:nvSpPr>
        <p:spPr>
          <a:xfrm>
            <a:off x="3831981" y="445520"/>
            <a:ext cx="4161215" cy="2794383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0670077"/>
              </a:avLst>
            </a:prstTxWarp>
            <a:spAutoFit/>
          </a:bodyPr>
          <a:lstStyle/>
          <a:p>
            <a:r>
              <a:rPr lang="en-NO" sz="8000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  <a:t>Thank you to our sponsors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E51DE4C2-F060-B536-024C-B2D02DEE83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93335" y="1962171"/>
            <a:ext cx="2098377" cy="1616761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0A1E68C9-5DE7-5624-7A91-EEFE800662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3433" y="775856"/>
            <a:ext cx="3191097" cy="1062698"/>
          </a:xfrm>
          <a:prstGeom prst="rect">
            <a:avLst/>
          </a:prstGeom>
        </p:spPr>
      </p:pic>
      <p:pic>
        <p:nvPicPr>
          <p:cNvPr id="40" name="Picture 39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2203E92C-1259-0D57-E11B-91EA46D980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4224" y="3553211"/>
            <a:ext cx="2930483" cy="668589"/>
          </a:xfrm>
          <a:prstGeom prst="rect">
            <a:avLst/>
          </a:prstGeom>
        </p:spPr>
      </p:pic>
      <p:pic>
        <p:nvPicPr>
          <p:cNvPr id="46" name="Picture 4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167C4D0-F78B-5822-A299-5E24DBCB3B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16217" y="5735610"/>
            <a:ext cx="3407264" cy="669147"/>
          </a:xfrm>
          <a:prstGeom prst="rect">
            <a:avLst/>
          </a:prstGeom>
        </p:spPr>
      </p:pic>
      <p:pic>
        <p:nvPicPr>
          <p:cNvPr id="52" name="Picture 5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DC134D0-2A42-6F67-B55A-8DA4DB61F0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69180" y="4299098"/>
            <a:ext cx="2705277" cy="47982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01D64385-3481-6F93-C5C6-A00BEAC0A5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77209" y="5855603"/>
            <a:ext cx="3717061" cy="434888"/>
          </a:xfrm>
          <a:prstGeom prst="rect">
            <a:avLst/>
          </a:prstGeom>
        </p:spPr>
      </p:pic>
      <p:pic>
        <p:nvPicPr>
          <p:cNvPr id="56" name="Picture 55" descr="A black and white logo&#10;&#10;Description automatically generated">
            <a:extLst>
              <a:ext uri="{FF2B5EF4-FFF2-40B4-BE49-F238E27FC236}">
                <a16:creationId xmlns:a16="http://schemas.microsoft.com/office/drawing/2014/main" id="{5CD93F81-DDFF-1D00-C01D-C8B9B27F33C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94015" y="775221"/>
            <a:ext cx="2048929" cy="1053734"/>
          </a:xfrm>
          <a:prstGeom prst="rect">
            <a:avLst/>
          </a:prstGeom>
        </p:spPr>
      </p:pic>
      <p:pic>
        <p:nvPicPr>
          <p:cNvPr id="36" name="Picture 35" descr="A logo of a horse head&#10;&#10;Description automatically generated">
            <a:extLst>
              <a:ext uri="{FF2B5EF4-FFF2-40B4-BE49-F238E27FC236}">
                <a16:creationId xmlns:a16="http://schemas.microsoft.com/office/drawing/2014/main" id="{0A70428B-98DC-FE4F-EA21-A6F89D94439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63341" y="3247187"/>
            <a:ext cx="1313258" cy="1313258"/>
          </a:xfrm>
          <a:prstGeom prst="rect">
            <a:avLst/>
          </a:prstGeom>
        </p:spPr>
      </p:pic>
      <p:pic>
        <p:nvPicPr>
          <p:cNvPr id="3" name="Picture 2" descr="A black letter g&#10;&#10;Description automatically generated">
            <a:extLst>
              <a:ext uri="{FF2B5EF4-FFF2-40B4-BE49-F238E27FC236}">
                <a16:creationId xmlns:a16="http://schemas.microsoft.com/office/drawing/2014/main" id="{CCDFE0FF-D7FE-325F-6318-00638A557BA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0561" y="2414992"/>
            <a:ext cx="2743198" cy="589359"/>
          </a:xfrm>
          <a:prstGeom prst="rect">
            <a:avLst/>
          </a:prstGeom>
        </p:spPr>
      </p:pic>
      <p:pic>
        <p:nvPicPr>
          <p:cNvPr id="5" name="Picture 4" descr="A heart with a blue and yellow flag on it&#10;&#10;Description automatically generated">
            <a:extLst>
              <a:ext uri="{FF2B5EF4-FFF2-40B4-BE49-F238E27FC236}">
                <a16:creationId xmlns:a16="http://schemas.microsoft.com/office/drawing/2014/main" id="{E248FEED-3EE0-92C0-FBC7-FF9B63E29F0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85107" y="478155"/>
            <a:ext cx="3256026" cy="325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2407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54BC57B-4005-848B-D88E-3AB6332B7A2A}"/>
              </a:ext>
            </a:extLst>
          </p:cNvPr>
          <p:cNvGrpSpPr/>
          <p:nvPr/>
        </p:nvGrpSpPr>
        <p:grpSpPr>
          <a:xfrm>
            <a:off x="696848" y="1164307"/>
            <a:ext cx="4797726" cy="4529386"/>
            <a:chOff x="1067713" y="960033"/>
            <a:chExt cx="4797726" cy="4529386"/>
          </a:xfrm>
        </p:grpSpPr>
        <p:sp>
          <p:nvSpPr>
            <p:cNvPr id="3" name="Google Shape;184;p27">
              <a:extLst>
                <a:ext uri="{FF2B5EF4-FFF2-40B4-BE49-F238E27FC236}">
                  <a16:creationId xmlns:a16="http://schemas.microsoft.com/office/drawing/2014/main" id="{F1A48C0D-D9B3-6DAF-36E3-11249B28D019}"/>
                </a:ext>
              </a:extLst>
            </p:cNvPr>
            <p:cNvSpPr txBox="1">
              <a:spLocks/>
            </p:cNvSpPr>
            <p:nvPr/>
          </p:nvSpPr>
          <p:spPr>
            <a:xfrm>
              <a:off x="1448539" y="960033"/>
              <a:ext cx="4416900" cy="1632000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b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Bef>
                  <a:spcPts val="0"/>
                </a:spcBef>
              </a:pPr>
              <a:r>
                <a:rPr lang="sv-SE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Thank you!</a:t>
              </a:r>
              <a:br>
                <a:rPr lang="sv-SE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SE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Feedback?</a:t>
              </a:r>
            </a:p>
            <a:p>
              <a:pPr>
                <a:spcBef>
                  <a:spcPts val="0"/>
                </a:spcBef>
              </a:pPr>
              <a:r>
                <a:rPr lang="sv-SE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Questions? </a:t>
              </a:r>
            </a:p>
          </p:txBody>
        </p:sp>
        <p:pic>
          <p:nvPicPr>
            <p:cNvPr id="4" name="Picture 4" descr="Logo Twitter Social Media - Free image on Pixabay">
              <a:extLst>
                <a:ext uri="{FF2B5EF4-FFF2-40B4-BE49-F238E27FC236}">
                  <a16:creationId xmlns:a16="http://schemas.microsoft.com/office/drawing/2014/main" id="{7F732105-7C22-9FFF-740E-08E250F402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99813">
              <a:off x="1067713" y="4981885"/>
              <a:ext cx="761653" cy="507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879AEA5-0EAD-1B3C-2AE2-7986F4A98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2309" y="2964118"/>
              <a:ext cx="1837766" cy="1837766"/>
            </a:xfrm>
            <a:prstGeom prst="rect">
              <a:avLst/>
            </a:prstGeom>
          </p:spPr>
        </p:pic>
        <p:pic>
          <p:nvPicPr>
            <p:cNvPr id="6" name="Picture 4" descr="Linkedin Logo Transparent Image | Pnggrid">
              <a:extLst>
                <a:ext uri="{FF2B5EF4-FFF2-40B4-BE49-F238E27FC236}">
                  <a16:creationId xmlns:a16="http://schemas.microsoft.com/office/drawing/2014/main" id="{E75964A5-2364-0B46-4C20-488FBEDA97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772" y="3623258"/>
              <a:ext cx="507534" cy="507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3A04710-014F-42C5-508B-95B356CABC28}"/>
                </a:ext>
              </a:extLst>
            </p:cNvPr>
            <p:cNvSpPr txBox="1"/>
            <p:nvPr/>
          </p:nvSpPr>
          <p:spPr>
            <a:xfrm>
              <a:off x="2202309" y="5062938"/>
              <a:ext cx="17640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E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iAnuragKale</a:t>
              </a:r>
              <a:endParaRPr lang="en-SE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22956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0E718-D8DE-70E9-1C41-2F5B8F1D9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Bringing it all together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BEC741-D0CD-F8E1-EC4B-C6894D25DC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6022533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599BE7C-82C4-34F3-13C1-38BDBDD08048}"/>
              </a:ext>
            </a:extLst>
          </p:cNvPr>
          <p:cNvSpPr/>
          <p:nvPr/>
        </p:nvSpPr>
        <p:spPr>
          <a:xfrm>
            <a:off x="365165" y="762096"/>
            <a:ext cx="1307804" cy="572700"/>
          </a:xfrm>
          <a:prstGeom prst="rect">
            <a:avLst/>
          </a:prstGeom>
          <a:solidFill>
            <a:srgbClr val="3A85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>
              <a:buClr>
                <a:srgbClr val="000000"/>
              </a:buClr>
            </a:pPr>
            <a:r>
              <a:rPr lang="en-SE" sz="1400" kern="0" dirty="0">
                <a:solidFill>
                  <a:schemeClr val="tx2"/>
                </a:solidFill>
                <a:cs typeface="Times New Roman" panose="02020603050405020304" pitchFamily="18" charset="0"/>
                <a:sym typeface="Arial"/>
              </a:rPr>
              <a:t>Application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195A3E1-1AF4-833F-E7A5-E9FA3D9CA2D5}"/>
              </a:ext>
            </a:extLst>
          </p:cNvPr>
          <p:cNvCxnSpPr>
            <a:cxnSpLocks/>
          </p:cNvCxnSpPr>
          <p:nvPr/>
        </p:nvCxnSpPr>
        <p:spPr>
          <a:xfrm>
            <a:off x="1771084" y="1092200"/>
            <a:ext cx="814741" cy="0"/>
          </a:xfrm>
          <a:prstGeom prst="straightConnector1">
            <a:avLst/>
          </a:prstGeom>
          <a:noFill/>
          <a:ln w="9525" cap="flat" cmpd="sng" algn="ctr">
            <a:solidFill>
              <a:srgbClr val="4285F4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3265D18-887C-D95A-58C7-3ADC76D2EB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145762"/>
              </p:ext>
            </p:extLst>
          </p:nvPr>
        </p:nvGraphicFramePr>
        <p:xfrm>
          <a:off x="2694118" y="521912"/>
          <a:ext cx="1041066" cy="1097280"/>
        </p:xfrm>
        <a:graphic>
          <a:graphicData uri="http://schemas.openxmlformats.org/drawingml/2006/table">
            <a:tbl>
              <a:tblPr firstRow="1" bandRow="1"/>
              <a:tblGrid>
                <a:gridCol w="347022">
                  <a:extLst>
                    <a:ext uri="{9D8B030D-6E8A-4147-A177-3AD203B41FA5}">
                      <a16:colId xmlns:a16="http://schemas.microsoft.com/office/drawing/2014/main" val="3207463372"/>
                    </a:ext>
                  </a:extLst>
                </a:gridCol>
                <a:gridCol w="347022">
                  <a:extLst>
                    <a:ext uri="{9D8B030D-6E8A-4147-A177-3AD203B41FA5}">
                      <a16:colId xmlns:a16="http://schemas.microsoft.com/office/drawing/2014/main" val="189651997"/>
                    </a:ext>
                  </a:extLst>
                </a:gridCol>
                <a:gridCol w="347022">
                  <a:extLst>
                    <a:ext uri="{9D8B030D-6E8A-4147-A177-3AD203B41FA5}">
                      <a16:colId xmlns:a16="http://schemas.microsoft.com/office/drawing/2014/main" val="117470769"/>
                    </a:ext>
                  </a:extLst>
                </a:gridCol>
              </a:tblGrid>
              <a:tr h="1737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SE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642357"/>
                  </a:ext>
                </a:extLst>
              </a:tr>
              <a:tr h="1737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25666"/>
                  </a:ext>
                </a:extLst>
              </a:tr>
              <a:tr h="1737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47482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118533F-BB23-587D-B73F-AFFC811795B9}"/>
              </a:ext>
            </a:extLst>
          </p:cNvPr>
          <p:cNvSpPr txBox="1"/>
          <p:nvPr/>
        </p:nvSpPr>
        <p:spPr>
          <a:xfrm>
            <a:off x="2661454" y="1621542"/>
            <a:ext cx="11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SE" sz="900" kern="0" dirty="0">
                <a:solidFill>
                  <a:schemeClr val="tx2"/>
                </a:solidFill>
                <a:cs typeface="Times New Roman" panose="02020603050405020304" pitchFamily="18" charset="0"/>
                <a:sym typeface="Arial"/>
              </a:rPr>
              <a:t>Data + Metadata</a:t>
            </a:r>
            <a:endParaRPr lang="sv-SE" sz="900" kern="0" dirty="0">
              <a:solidFill>
                <a:schemeClr val="tx2"/>
              </a:solidFill>
              <a:cs typeface="Times New Roman" panose="02020603050405020304" pitchFamily="18" charset="0"/>
              <a:sym typeface="Arial"/>
            </a:endParaRPr>
          </a:p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sv-SE" sz="900" kern="0" dirty="0">
                <a:solidFill>
                  <a:schemeClr val="tx2"/>
                </a:solidFill>
                <a:cs typeface="Times New Roman" panose="02020603050405020304" pitchFamily="18" charset="0"/>
                <a:sym typeface="Arial"/>
              </a:rPr>
              <a:t>Data Product</a:t>
            </a:r>
            <a:endParaRPr lang="en-SE" sz="900" kern="0" dirty="0">
              <a:solidFill>
                <a:schemeClr val="tx2"/>
              </a:solidFill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ACF33F-FD7F-A598-ADB3-45178BB1A622}"/>
              </a:ext>
            </a:extLst>
          </p:cNvPr>
          <p:cNvSpPr/>
          <p:nvPr/>
        </p:nvSpPr>
        <p:spPr>
          <a:xfrm>
            <a:off x="365165" y="2521889"/>
            <a:ext cx="1307804" cy="572700"/>
          </a:xfrm>
          <a:prstGeom prst="rect">
            <a:avLst/>
          </a:prstGeom>
          <a:solidFill>
            <a:srgbClr val="3A85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>
              <a:buClr>
                <a:srgbClr val="000000"/>
              </a:buClr>
            </a:pPr>
            <a:r>
              <a:rPr lang="en-SE" sz="1400" kern="0" dirty="0">
                <a:solidFill>
                  <a:schemeClr val="tx2"/>
                </a:solidFill>
                <a:cs typeface="Times New Roman" panose="02020603050405020304" pitchFamily="18" charset="0"/>
                <a:sym typeface="Arial"/>
              </a:rPr>
              <a:t>Application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2B0EC3E-F4F2-53C2-A84A-D16B1A4622C5}"/>
              </a:ext>
            </a:extLst>
          </p:cNvPr>
          <p:cNvCxnSpPr>
            <a:cxnSpLocks/>
          </p:cNvCxnSpPr>
          <p:nvPr/>
        </p:nvCxnSpPr>
        <p:spPr>
          <a:xfrm>
            <a:off x="1771084" y="2851993"/>
            <a:ext cx="814741" cy="0"/>
          </a:xfrm>
          <a:prstGeom prst="straightConnector1">
            <a:avLst/>
          </a:prstGeom>
          <a:noFill/>
          <a:ln w="9525" cap="flat" cmpd="sng" algn="ctr">
            <a:solidFill>
              <a:srgbClr val="4285F4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A1881BC-4363-1337-3753-C89ECDD7F0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415465"/>
              </p:ext>
            </p:extLst>
          </p:nvPr>
        </p:nvGraphicFramePr>
        <p:xfrm>
          <a:off x="2694118" y="2281705"/>
          <a:ext cx="1041066" cy="1097280"/>
        </p:xfrm>
        <a:graphic>
          <a:graphicData uri="http://schemas.openxmlformats.org/drawingml/2006/table">
            <a:tbl>
              <a:tblPr firstRow="1" bandRow="1"/>
              <a:tblGrid>
                <a:gridCol w="347022">
                  <a:extLst>
                    <a:ext uri="{9D8B030D-6E8A-4147-A177-3AD203B41FA5}">
                      <a16:colId xmlns:a16="http://schemas.microsoft.com/office/drawing/2014/main" val="3207463372"/>
                    </a:ext>
                  </a:extLst>
                </a:gridCol>
                <a:gridCol w="347022">
                  <a:extLst>
                    <a:ext uri="{9D8B030D-6E8A-4147-A177-3AD203B41FA5}">
                      <a16:colId xmlns:a16="http://schemas.microsoft.com/office/drawing/2014/main" val="189651997"/>
                    </a:ext>
                  </a:extLst>
                </a:gridCol>
                <a:gridCol w="347022">
                  <a:extLst>
                    <a:ext uri="{9D8B030D-6E8A-4147-A177-3AD203B41FA5}">
                      <a16:colId xmlns:a16="http://schemas.microsoft.com/office/drawing/2014/main" val="117470769"/>
                    </a:ext>
                  </a:extLst>
                </a:gridCol>
              </a:tblGrid>
              <a:tr h="1737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SE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642357"/>
                  </a:ext>
                </a:extLst>
              </a:tr>
              <a:tr h="1737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25666"/>
                  </a:ext>
                </a:extLst>
              </a:tr>
              <a:tr h="1737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47482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1F18935-3DB4-F1C7-29B3-F7FE15246342}"/>
              </a:ext>
            </a:extLst>
          </p:cNvPr>
          <p:cNvSpPr txBox="1"/>
          <p:nvPr/>
        </p:nvSpPr>
        <p:spPr>
          <a:xfrm>
            <a:off x="2661454" y="3381335"/>
            <a:ext cx="11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SE" sz="900" kern="0" dirty="0">
                <a:solidFill>
                  <a:schemeClr val="tx2"/>
                </a:solidFill>
                <a:cs typeface="Times New Roman" panose="02020603050405020304" pitchFamily="18" charset="0"/>
                <a:sym typeface="Arial"/>
              </a:rPr>
              <a:t>Data + Metadata</a:t>
            </a:r>
            <a:endParaRPr lang="sv-SE" sz="900" kern="0" dirty="0">
              <a:solidFill>
                <a:schemeClr val="tx2"/>
              </a:solidFill>
              <a:cs typeface="Times New Roman" panose="02020603050405020304" pitchFamily="18" charset="0"/>
              <a:sym typeface="Arial"/>
            </a:endParaRPr>
          </a:p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sv-SE" sz="900" kern="0" dirty="0">
                <a:solidFill>
                  <a:schemeClr val="tx2"/>
                </a:solidFill>
                <a:cs typeface="Times New Roman" panose="02020603050405020304" pitchFamily="18" charset="0"/>
                <a:sym typeface="Arial"/>
              </a:rPr>
              <a:t>Data Product</a:t>
            </a:r>
            <a:endParaRPr lang="en-SE" sz="900" kern="0" dirty="0">
              <a:solidFill>
                <a:schemeClr val="tx2"/>
              </a:solidFill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E75B2C-D9EE-6DCD-679C-1ED9E96BDB49}"/>
              </a:ext>
            </a:extLst>
          </p:cNvPr>
          <p:cNvSpPr/>
          <p:nvPr/>
        </p:nvSpPr>
        <p:spPr>
          <a:xfrm>
            <a:off x="365165" y="5238808"/>
            <a:ext cx="1307804" cy="572700"/>
          </a:xfrm>
          <a:prstGeom prst="rect">
            <a:avLst/>
          </a:prstGeom>
          <a:solidFill>
            <a:srgbClr val="3A85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>
              <a:buClr>
                <a:srgbClr val="000000"/>
              </a:buClr>
            </a:pPr>
            <a:r>
              <a:rPr lang="en-SE" sz="1400" kern="0" dirty="0">
                <a:solidFill>
                  <a:schemeClr val="tx2"/>
                </a:solidFill>
                <a:cs typeface="Times New Roman" panose="02020603050405020304" pitchFamily="18" charset="0"/>
                <a:sym typeface="Arial"/>
              </a:rPr>
              <a:t>Application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FCBEF0D-595D-53ED-E026-90B48AEA8369}"/>
              </a:ext>
            </a:extLst>
          </p:cNvPr>
          <p:cNvCxnSpPr>
            <a:cxnSpLocks/>
          </p:cNvCxnSpPr>
          <p:nvPr/>
        </p:nvCxnSpPr>
        <p:spPr>
          <a:xfrm>
            <a:off x="1771084" y="5568912"/>
            <a:ext cx="814741" cy="0"/>
          </a:xfrm>
          <a:prstGeom prst="straightConnector1">
            <a:avLst/>
          </a:prstGeom>
          <a:noFill/>
          <a:ln w="9525" cap="flat" cmpd="sng" algn="ctr">
            <a:solidFill>
              <a:srgbClr val="4285F4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D7AA62F-6F95-F47E-A42F-40EB14DBB7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743831"/>
              </p:ext>
            </p:extLst>
          </p:nvPr>
        </p:nvGraphicFramePr>
        <p:xfrm>
          <a:off x="2694118" y="4998624"/>
          <a:ext cx="1041066" cy="1097280"/>
        </p:xfrm>
        <a:graphic>
          <a:graphicData uri="http://schemas.openxmlformats.org/drawingml/2006/table">
            <a:tbl>
              <a:tblPr firstRow="1" bandRow="1"/>
              <a:tblGrid>
                <a:gridCol w="347022">
                  <a:extLst>
                    <a:ext uri="{9D8B030D-6E8A-4147-A177-3AD203B41FA5}">
                      <a16:colId xmlns:a16="http://schemas.microsoft.com/office/drawing/2014/main" val="3207463372"/>
                    </a:ext>
                  </a:extLst>
                </a:gridCol>
                <a:gridCol w="347022">
                  <a:extLst>
                    <a:ext uri="{9D8B030D-6E8A-4147-A177-3AD203B41FA5}">
                      <a16:colId xmlns:a16="http://schemas.microsoft.com/office/drawing/2014/main" val="189651997"/>
                    </a:ext>
                  </a:extLst>
                </a:gridCol>
                <a:gridCol w="347022">
                  <a:extLst>
                    <a:ext uri="{9D8B030D-6E8A-4147-A177-3AD203B41FA5}">
                      <a16:colId xmlns:a16="http://schemas.microsoft.com/office/drawing/2014/main" val="117470769"/>
                    </a:ext>
                  </a:extLst>
                </a:gridCol>
              </a:tblGrid>
              <a:tr h="1737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SE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642357"/>
                  </a:ext>
                </a:extLst>
              </a:tr>
              <a:tr h="1737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25666"/>
                  </a:ext>
                </a:extLst>
              </a:tr>
              <a:tr h="1737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474824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F4CC6802-F459-741F-249C-9D5A3FFE9004}"/>
              </a:ext>
            </a:extLst>
          </p:cNvPr>
          <p:cNvSpPr txBox="1"/>
          <p:nvPr/>
        </p:nvSpPr>
        <p:spPr>
          <a:xfrm>
            <a:off x="2661454" y="6098254"/>
            <a:ext cx="11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SE" sz="900" kern="0" dirty="0">
                <a:solidFill>
                  <a:schemeClr val="tx2"/>
                </a:solidFill>
                <a:cs typeface="Times New Roman" panose="02020603050405020304" pitchFamily="18" charset="0"/>
                <a:sym typeface="Arial"/>
              </a:rPr>
              <a:t>Data + Metadata</a:t>
            </a:r>
            <a:endParaRPr lang="sv-SE" sz="900" kern="0" dirty="0">
              <a:solidFill>
                <a:schemeClr val="tx2"/>
              </a:solidFill>
              <a:cs typeface="Times New Roman" panose="02020603050405020304" pitchFamily="18" charset="0"/>
              <a:sym typeface="Arial"/>
            </a:endParaRPr>
          </a:p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sv-SE" sz="900" kern="0" dirty="0">
                <a:solidFill>
                  <a:schemeClr val="tx2"/>
                </a:solidFill>
                <a:cs typeface="Times New Roman" panose="02020603050405020304" pitchFamily="18" charset="0"/>
                <a:sym typeface="Arial"/>
              </a:rPr>
              <a:t>Data Product</a:t>
            </a:r>
            <a:endParaRPr lang="en-SE" sz="900" kern="0" dirty="0">
              <a:solidFill>
                <a:schemeClr val="tx2"/>
              </a:solidFill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9C0FEA5-B6CF-FAB0-B03F-CA88156D4ADA}"/>
              </a:ext>
            </a:extLst>
          </p:cNvPr>
          <p:cNvCxnSpPr>
            <a:cxnSpLocks/>
          </p:cNvCxnSpPr>
          <p:nvPr/>
        </p:nvCxnSpPr>
        <p:spPr>
          <a:xfrm>
            <a:off x="2176685" y="3999207"/>
            <a:ext cx="0" cy="1071713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7547681-D1FA-CC84-580A-324E94CF31EA}"/>
              </a:ext>
            </a:extLst>
          </p:cNvPr>
          <p:cNvSpPr txBox="1"/>
          <p:nvPr/>
        </p:nvSpPr>
        <p:spPr>
          <a:xfrm>
            <a:off x="467723" y="6409230"/>
            <a:ext cx="3417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/>
              <a:t>Stream aligned Data Products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B3640C6-34C0-A450-BF9C-B2EF19365583}"/>
              </a:ext>
            </a:extLst>
          </p:cNvPr>
          <p:cNvSpPr/>
          <p:nvPr/>
        </p:nvSpPr>
        <p:spPr>
          <a:xfrm>
            <a:off x="6766470" y="3097593"/>
            <a:ext cx="2200939" cy="739636"/>
          </a:xfrm>
          <a:prstGeom prst="rect">
            <a:avLst/>
          </a:prstGeom>
          <a:solidFill>
            <a:srgbClr val="3A85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SE" sz="1400" kern="0" dirty="0">
                <a:solidFill>
                  <a:schemeClr val="tx2"/>
                </a:solidFill>
                <a:cs typeface="Times New Roman" panose="02020603050405020304" pitchFamily="18" charset="0"/>
                <a:sym typeface="Arial"/>
              </a:rPr>
              <a:t>DWH / Data Lakehouse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D7AD99F-000F-D443-7CEA-6D4040A33DDF}"/>
              </a:ext>
            </a:extLst>
          </p:cNvPr>
          <p:cNvGrpSpPr/>
          <p:nvPr/>
        </p:nvGrpSpPr>
        <p:grpSpPr>
          <a:xfrm>
            <a:off x="6948076" y="2521889"/>
            <a:ext cx="1870394" cy="572700"/>
            <a:chOff x="3790506" y="1304075"/>
            <a:chExt cx="1870394" cy="572700"/>
          </a:xfrm>
          <a:solidFill>
            <a:schemeClr val="tx2"/>
          </a:solidFill>
        </p:grpSpPr>
        <p:pic>
          <p:nvPicPr>
            <p:cNvPr id="22" name="Graphic 21" descr="User with solid fill">
              <a:extLst>
                <a:ext uri="{FF2B5EF4-FFF2-40B4-BE49-F238E27FC236}">
                  <a16:creationId xmlns:a16="http://schemas.microsoft.com/office/drawing/2014/main" id="{0DF8236D-35C2-D31F-2ACC-2F8E58F74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790506" y="1304075"/>
              <a:ext cx="572700" cy="572700"/>
            </a:xfrm>
            <a:prstGeom prst="rect">
              <a:avLst/>
            </a:prstGeom>
          </p:spPr>
        </p:pic>
        <p:pic>
          <p:nvPicPr>
            <p:cNvPr id="23" name="Graphic 22" descr="User with solid fill">
              <a:extLst>
                <a:ext uri="{FF2B5EF4-FFF2-40B4-BE49-F238E27FC236}">
                  <a16:creationId xmlns:a16="http://schemas.microsoft.com/office/drawing/2014/main" id="{1FE13AB8-50A5-487B-57AB-159313A95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439353" y="1304075"/>
              <a:ext cx="572700" cy="572700"/>
            </a:xfrm>
            <a:prstGeom prst="rect">
              <a:avLst/>
            </a:prstGeom>
          </p:spPr>
        </p:pic>
        <p:pic>
          <p:nvPicPr>
            <p:cNvPr id="24" name="Graphic 23" descr="User with solid fill">
              <a:extLst>
                <a:ext uri="{FF2B5EF4-FFF2-40B4-BE49-F238E27FC236}">
                  <a16:creationId xmlns:a16="http://schemas.microsoft.com/office/drawing/2014/main" id="{671D0474-D09A-20B6-5BE5-16EE0FE996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088200" y="1304075"/>
              <a:ext cx="572700" cy="572700"/>
            </a:xfrm>
            <a:prstGeom prst="rect">
              <a:avLst/>
            </a:prstGeom>
          </p:spPr>
        </p:pic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F5810D0-6021-7DC3-D7C9-52AEA7E8C791}"/>
              </a:ext>
            </a:extLst>
          </p:cNvPr>
          <p:cNvCxnSpPr>
            <a:cxnSpLocks/>
          </p:cNvCxnSpPr>
          <p:nvPr/>
        </p:nvCxnSpPr>
        <p:spPr>
          <a:xfrm>
            <a:off x="3885646" y="1092200"/>
            <a:ext cx="2544971" cy="2002389"/>
          </a:xfrm>
          <a:prstGeom prst="straightConnector1">
            <a:avLst/>
          </a:prstGeom>
          <a:noFill/>
          <a:ln w="9525" cap="flat" cmpd="sng" algn="ctr">
            <a:solidFill>
              <a:srgbClr val="4285F4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6B69E97-9406-D82A-A84E-8B1F8F61EC8B}"/>
              </a:ext>
            </a:extLst>
          </p:cNvPr>
          <p:cNvCxnSpPr>
            <a:cxnSpLocks/>
          </p:cNvCxnSpPr>
          <p:nvPr/>
        </p:nvCxnSpPr>
        <p:spPr>
          <a:xfrm flipV="1">
            <a:off x="4039913" y="3637722"/>
            <a:ext cx="2490096" cy="1909542"/>
          </a:xfrm>
          <a:prstGeom prst="straightConnector1">
            <a:avLst/>
          </a:prstGeom>
          <a:noFill/>
          <a:ln w="9525" cap="flat" cmpd="sng" algn="ctr">
            <a:solidFill>
              <a:srgbClr val="4285F4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31" name="Scroll: Vertical 30">
            <a:extLst>
              <a:ext uri="{FF2B5EF4-FFF2-40B4-BE49-F238E27FC236}">
                <a16:creationId xmlns:a16="http://schemas.microsoft.com/office/drawing/2014/main" id="{85F33ECB-3E12-8C8D-9DB7-FE8B3D2DDE89}"/>
              </a:ext>
            </a:extLst>
          </p:cNvPr>
          <p:cNvSpPr/>
          <p:nvPr/>
        </p:nvSpPr>
        <p:spPr>
          <a:xfrm>
            <a:off x="9974116" y="1861570"/>
            <a:ext cx="893600" cy="840269"/>
          </a:xfrm>
          <a:prstGeom prst="verticalScroll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SE" sz="1000" dirty="0">
                <a:solidFill>
                  <a:schemeClr val="tx2"/>
                </a:solidFill>
                <a:cs typeface="Times New Roman" panose="02020603050405020304" pitchFamily="18" charset="0"/>
              </a:rPr>
              <a:t>Reports</a:t>
            </a:r>
            <a:endParaRPr lang="en-SE" sz="105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pic>
        <p:nvPicPr>
          <p:cNvPr id="32" name="Graphic 31" descr="Gauge with solid fill">
            <a:extLst>
              <a:ext uri="{FF2B5EF4-FFF2-40B4-BE49-F238E27FC236}">
                <a16:creationId xmlns:a16="http://schemas.microsoft.com/office/drawing/2014/main" id="{F586AE88-C8BC-43E2-A486-A828B038A0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47008" y="2867864"/>
            <a:ext cx="914400" cy="914400"/>
          </a:xfrm>
          <a:prstGeom prst="rect">
            <a:avLst/>
          </a:prstGeom>
        </p:spPr>
      </p:pic>
      <p:pic>
        <p:nvPicPr>
          <p:cNvPr id="33" name="Picture 32" descr="Girl working on a machine">
            <a:extLst>
              <a:ext uri="{FF2B5EF4-FFF2-40B4-BE49-F238E27FC236}">
                <a16:creationId xmlns:a16="http://schemas.microsoft.com/office/drawing/2014/main" id="{8B0A9082-DA6A-F282-C1C2-B38C4651A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1818" y="4126011"/>
            <a:ext cx="858196" cy="5727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CE5EAB0-97AE-12C8-40B6-3636B0A15135}"/>
              </a:ext>
            </a:extLst>
          </p:cNvPr>
          <p:cNvSpPr txBox="1"/>
          <p:nvPr/>
        </p:nvSpPr>
        <p:spPr>
          <a:xfrm>
            <a:off x="9966682" y="3605234"/>
            <a:ext cx="85819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700" dirty="0">
                <a:solidFill>
                  <a:schemeClr val="tx2"/>
                </a:solidFill>
                <a:cs typeface="Times New Roman" panose="02020603050405020304" pitchFamily="18" charset="0"/>
              </a:rPr>
              <a:t>Dashboards</a:t>
            </a:r>
            <a:endParaRPr lang="en-SE" sz="9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FD0A6EE-1E0A-A31D-7E41-A033A0666CC5}"/>
              </a:ext>
            </a:extLst>
          </p:cNvPr>
          <p:cNvSpPr txBox="1"/>
          <p:nvPr/>
        </p:nvSpPr>
        <p:spPr>
          <a:xfrm>
            <a:off x="9947008" y="4708684"/>
            <a:ext cx="955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800" dirty="0">
                <a:solidFill>
                  <a:schemeClr val="tx2"/>
                </a:solidFill>
                <a:cs typeface="Times New Roman" panose="02020603050405020304" pitchFamily="18" charset="0"/>
              </a:rPr>
              <a:t>Machine Learning</a:t>
            </a:r>
            <a:endParaRPr lang="en-SE" sz="10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EF6599D-4A59-9B6C-5210-1E546A6061EF}"/>
              </a:ext>
            </a:extLst>
          </p:cNvPr>
          <p:cNvSpPr txBox="1"/>
          <p:nvPr/>
        </p:nvSpPr>
        <p:spPr>
          <a:xfrm>
            <a:off x="6174311" y="6409230"/>
            <a:ext cx="3581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/>
              <a:t>Business aligned Data Products</a:t>
            </a:r>
          </a:p>
        </p:txBody>
      </p:sp>
    </p:spTree>
    <p:extLst>
      <p:ext uri="{BB962C8B-B14F-4D97-AF65-F5344CB8AC3E}">
        <p14:creationId xmlns:p14="http://schemas.microsoft.com/office/powerpoint/2010/main" val="33396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 animBg="1"/>
      <p:bldP spid="10" grpId="0"/>
      <p:bldP spid="11" grpId="0" animBg="1"/>
      <p:bldP spid="14" grpId="0"/>
      <p:bldP spid="20" grpId="0" animBg="1"/>
      <p:bldP spid="31" grpId="0" animBg="1"/>
      <p:bldP spid="34" grpId="0"/>
      <p:bldP spid="3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2A9E38D7-770F-BC6F-8275-63DEEC490617}"/>
              </a:ext>
            </a:extLst>
          </p:cNvPr>
          <p:cNvSpPr/>
          <p:nvPr/>
        </p:nvSpPr>
        <p:spPr>
          <a:xfrm>
            <a:off x="397829" y="1670713"/>
            <a:ext cx="1307804" cy="572700"/>
          </a:xfrm>
          <a:prstGeom prst="rect">
            <a:avLst/>
          </a:prstGeom>
          <a:solidFill>
            <a:srgbClr val="3A85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>
              <a:buClr>
                <a:srgbClr val="000000"/>
              </a:buClr>
            </a:pPr>
            <a:r>
              <a:rPr lang="en-SE" sz="1400" kern="0" dirty="0">
                <a:solidFill>
                  <a:schemeClr val="tx2"/>
                </a:solidFill>
                <a:cs typeface="Times New Roman" panose="02020603050405020304" pitchFamily="18" charset="0"/>
                <a:sym typeface="Arial"/>
              </a:rPr>
              <a:t>Application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CB3E586-8252-DAD1-01B4-A178A8B586BB}"/>
              </a:ext>
            </a:extLst>
          </p:cNvPr>
          <p:cNvSpPr/>
          <p:nvPr/>
        </p:nvSpPr>
        <p:spPr>
          <a:xfrm>
            <a:off x="410629" y="4567313"/>
            <a:ext cx="1307804" cy="572700"/>
          </a:xfrm>
          <a:prstGeom prst="rect">
            <a:avLst/>
          </a:prstGeom>
          <a:solidFill>
            <a:srgbClr val="3A85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>
              <a:buClr>
                <a:srgbClr val="000000"/>
              </a:buClr>
            </a:pPr>
            <a:r>
              <a:rPr lang="en-SE" sz="1400" kern="0" dirty="0">
                <a:solidFill>
                  <a:schemeClr val="tx2"/>
                </a:solidFill>
                <a:cs typeface="Times New Roman" panose="02020603050405020304" pitchFamily="18" charset="0"/>
                <a:sym typeface="Arial"/>
              </a:rPr>
              <a:t>Application 2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322659B-37FD-A923-0E5B-36D71B9E878E}"/>
              </a:ext>
            </a:extLst>
          </p:cNvPr>
          <p:cNvSpPr/>
          <p:nvPr/>
        </p:nvSpPr>
        <p:spPr>
          <a:xfrm>
            <a:off x="5370289" y="1614885"/>
            <a:ext cx="2200939" cy="739636"/>
          </a:xfrm>
          <a:prstGeom prst="rect">
            <a:avLst/>
          </a:prstGeom>
          <a:solidFill>
            <a:srgbClr val="3A85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SE" sz="1400" kern="0" dirty="0">
                <a:solidFill>
                  <a:schemeClr val="tx2"/>
                </a:solidFill>
                <a:cs typeface="Times New Roman" panose="02020603050405020304" pitchFamily="18" charset="0"/>
                <a:sym typeface="Arial"/>
              </a:rPr>
              <a:t>DWH / Data Lakehouse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8F3083E-93EB-5A52-CEA2-12432B9351E3}"/>
              </a:ext>
            </a:extLst>
          </p:cNvPr>
          <p:cNvGrpSpPr/>
          <p:nvPr/>
        </p:nvGrpSpPr>
        <p:grpSpPr>
          <a:xfrm>
            <a:off x="5551895" y="1039181"/>
            <a:ext cx="1870394" cy="572700"/>
            <a:chOff x="3790506" y="1304075"/>
            <a:chExt cx="1870394" cy="572700"/>
          </a:xfrm>
          <a:solidFill>
            <a:schemeClr val="tx2"/>
          </a:solidFill>
        </p:grpSpPr>
        <p:pic>
          <p:nvPicPr>
            <p:cNvPr id="36" name="Graphic 35" descr="User with solid fill">
              <a:extLst>
                <a:ext uri="{FF2B5EF4-FFF2-40B4-BE49-F238E27FC236}">
                  <a16:creationId xmlns:a16="http://schemas.microsoft.com/office/drawing/2014/main" id="{DB9229B7-257F-F6DF-1D30-80471854F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790506" y="1304075"/>
              <a:ext cx="572700" cy="572700"/>
            </a:xfrm>
            <a:prstGeom prst="rect">
              <a:avLst/>
            </a:prstGeom>
          </p:spPr>
        </p:pic>
        <p:pic>
          <p:nvPicPr>
            <p:cNvPr id="37" name="Graphic 36" descr="User with solid fill">
              <a:extLst>
                <a:ext uri="{FF2B5EF4-FFF2-40B4-BE49-F238E27FC236}">
                  <a16:creationId xmlns:a16="http://schemas.microsoft.com/office/drawing/2014/main" id="{E199A58A-32AA-78FC-8216-8801175A6C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439353" y="1304075"/>
              <a:ext cx="572700" cy="572700"/>
            </a:xfrm>
            <a:prstGeom prst="rect">
              <a:avLst/>
            </a:prstGeom>
          </p:spPr>
        </p:pic>
        <p:pic>
          <p:nvPicPr>
            <p:cNvPr id="38" name="Graphic 37" descr="User with solid fill">
              <a:extLst>
                <a:ext uri="{FF2B5EF4-FFF2-40B4-BE49-F238E27FC236}">
                  <a16:creationId xmlns:a16="http://schemas.microsoft.com/office/drawing/2014/main" id="{70A909D3-4D4A-D9A2-E8B5-03DF9BA21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088200" y="1304075"/>
              <a:ext cx="572700" cy="572700"/>
            </a:xfrm>
            <a:prstGeom prst="rect">
              <a:avLst/>
            </a:prstGeom>
          </p:spPr>
        </p:pic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6EC91E7-A39C-F6C8-914C-A2B065E102D4}"/>
              </a:ext>
            </a:extLst>
          </p:cNvPr>
          <p:cNvCxnSpPr>
            <a:cxnSpLocks/>
          </p:cNvCxnSpPr>
          <p:nvPr/>
        </p:nvCxnSpPr>
        <p:spPr>
          <a:xfrm>
            <a:off x="1803748" y="2000817"/>
            <a:ext cx="814741" cy="0"/>
          </a:xfrm>
          <a:prstGeom prst="straightConnector1">
            <a:avLst/>
          </a:prstGeom>
          <a:noFill/>
          <a:ln w="9525" cap="flat" cmpd="sng" algn="ctr">
            <a:solidFill>
              <a:srgbClr val="4285F4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FAD9914-3EE4-E984-712B-00C45B402722}"/>
              </a:ext>
            </a:extLst>
          </p:cNvPr>
          <p:cNvCxnSpPr>
            <a:cxnSpLocks/>
          </p:cNvCxnSpPr>
          <p:nvPr/>
        </p:nvCxnSpPr>
        <p:spPr>
          <a:xfrm>
            <a:off x="1803748" y="4873752"/>
            <a:ext cx="670142" cy="0"/>
          </a:xfrm>
          <a:prstGeom prst="straightConnector1">
            <a:avLst/>
          </a:prstGeom>
          <a:noFill/>
          <a:ln w="9525" cap="flat" cmpd="sng" algn="ctr">
            <a:solidFill>
              <a:srgbClr val="4285F4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41" name="Scroll: Vertical 40">
            <a:extLst>
              <a:ext uri="{FF2B5EF4-FFF2-40B4-BE49-F238E27FC236}">
                <a16:creationId xmlns:a16="http://schemas.microsoft.com/office/drawing/2014/main" id="{97596795-E8F7-65DF-D004-4C2641578CE2}"/>
              </a:ext>
            </a:extLst>
          </p:cNvPr>
          <p:cNvSpPr/>
          <p:nvPr/>
        </p:nvSpPr>
        <p:spPr>
          <a:xfrm>
            <a:off x="9101763" y="1631040"/>
            <a:ext cx="612381" cy="609903"/>
          </a:xfrm>
          <a:prstGeom prst="verticalScroll">
            <a:avLst/>
          </a:prstGeom>
          <a:solidFill>
            <a:srgbClr val="D87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SE" sz="400" kern="0" dirty="0">
                <a:solidFill>
                  <a:schemeClr val="tx2"/>
                </a:solidFill>
                <a:cs typeface="Times New Roman" panose="02020603050405020304" pitchFamily="18" charset="0"/>
                <a:sym typeface="Arial"/>
              </a:rPr>
              <a:t>Report</a:t>
            </a:r>
          </a:p>
        </p:txBody>
      </p:sp>
      <p:pic>
        <p:nvPicPr>
          <p:cNvPr id="42" name="Graphic 41" descr="Gauge with solid fill">
            <a:extLst>
              <a:ext uri="{FF2B5EF4-FFF2-40B4-BE49-F238E27FC236}">
                <a16:creationId xmlns:a16="http://schemas.microsoft.com/office/drawing/2014/main" id="{B7BEB6D6-1FEF-4F72-5CE8-56E80D860A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34163" y="1504950"/>
            <a:ext cx="668422" cy="668422"/>
          </a:xfrm>
          <a:prstGeom prst="rect">
            <a:avLst/>
          </a:prstGeom>
        </p:spPr>
      </p:pic>
      <p:pic>
        <p:nvPicPr>
          <p:cNvPr id="43" name="Picture 42" descr="Girl working on a machine">
            <a:extLst>
              <a:ext uri="{FF2B5EF4-FFF2-40B4-BE49-F238E27FC236}">
                <a16:creationId xmlns:a16="http://schemas.microsoft.com/office/drawing/2014/main" id="{9BA80AB7-1BDC-43CD-347C-B99C3A2406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96476" y="1737799"/>
            <a:ext cx="483567" cy="322699"/>
          </a:xfrm>
          <a:prstGeom prst="rect">
            <a:avLst/>
          </a:prstGeom>
        </p:spPr>
      </p:pic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CF04E56-A0D2-1A8E-BA44-9DA73F52E01E}"/>
              </a:ext>
            </a:extLst>
          </p:cNvPr>
          <p:cNvCxnSpPr>
            <a:cxnSpLocks/>
          </p:cNvCxnSpPr>
          <p:nvPr/>
        </p:nvCxnSpPr>
        <p:spPr>
          <a:xfrm>
            <a:off x="7809978" y="1989190"/>
            <a:ext cx="1071767" cy="0"/>
          </a:xfrm>
          <a:prstGeom prst="straightConnector1">
            <a:avLst/>
          </a:prstGeom>
          <a:noFill/>
          <a:ln w="9525" cap="flat" cmpd="sng" algn="ctr">
            <a:solidFill>
              <a:srgbClr val="4285F4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EF4FA22E-2703-768C-B377-03F1A4139303}"/>
              </a:ext>
            </a:extLst>
          </p:cNvPr>
          <p:cNvSpPr txBox="1"/>
          <p:nvPr/>
        </p:nvSpPr>
        <p:spPr>
          <a:xfrm>
            <a:off x="9934163" y="2078215"/>
            <a:ext cx="668422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SE" sz="400" kern="0" dirty="0">
                <a:solidFill>
                  <a:schemeClr val="tx2"/>
                </a:solidFill>
                <a:cs typeface="Times New Roman" panose="02020603050405020304" pitchFamily="18" charset="0"/>
                <a:sym typeface="Arial"/>
              </a:rPr>
              <a:t>Dashboards</a:t>
            </a:r>
            <a:endParaRPr lang="en-SE" sz="600" kern="0" dirty="0">
              <a:solidFill>
                <a:schemeClr val="tx2"/>
              </a:solidFill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9A0A18C-2B99-3920-4994-84468E101CF9}"/>
              </a:ext>
            </a:extLst>
          </p:cNvPr>
          <p:cNvSpPr txBox="1"/>
          <p:nvPr/>
        </p:nvSpPr>
        <p:spPr>
          <a:xfrm>
            <a:off x="10664371" y="2087055"/>
            <a:ext cx="843848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SE" sz="400" kern="0" dirty="0">
                <a:solidFill>
                  <a:schemeClr val="tx2"/>
                </a:solidFill>
                <a:cs typeface="Times New Roman" panose="02020603050405020304" pitchFamily="18" charset="0"/>
                <a:sym typeface="Arial"/>
              </a:rPr>
              <a:t>Machine Learning</a:t>
            </a:r>
            <a:endParaRPr lang="en-SE" sz="600" kern="0" dirty="0">
              <a:solidFill>
                <a:schemeClr val="tx2"/>
              </a:solidFill>
              <a:cs typeface="Times New Roman" panose="02020603050405020304" pitchFamily="18" charset="0"/>
              <a:sym typeface="Arial"/>
            </a:endParaRPr>
          </a:p>
        </p:txBody>
      </p: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94904A81-6F12-F8AB-5346-C04742894640}"/>
              </a:ext>
            </a:extLst>
          </p:cNvPr>
          <p:cNvGraphicFramePr>
            <a:graphicFrameLocks noGrp="1"/>
          </p:cNvGraphicFramePr>
          <p:nvPr/>
        </p:nvGraphicFramePr>
        <p:xfrm>
          <a:off x="2726782" y="1430529"/>
          <a:ext cx="1041066" cy="1097280"/>
        </p:xfrm>
        <a:graphic>
          <a:graphicData uri="http://schemas.openxmlformats.org/drawingml/2006/table">
            <a:tbl>
              <a:tblPr firstRow="1" bandRow="1"/>
              <a:tblGrid>
                <a:gridCol w="347022">
                  <a:extLst>
                    <a:ext uri="{9D8B030D-6E8A-4147-A177-3AD203B41FA5}">
                      <a16:colId xmlns:a16="http://schemas.microsoft.com/office/drawing/2014/main" val="3207463372"/>
                    </a:ext>
                  </a:extLst>
                </a:gridCol>
                <a:gridCol w="347022">
                  <a:extLst>
                    <a:ext uri="{9D8B030D-6E8A-4147-A177-3AD203B41FA5}">
                      <a16:colId xmlns:a16="http://schemas.microsoft.com/office/drawing/2014/main" val="189651997"/>
                    </a:ext>
                  </a:extLst>
                </a:gridCol>
                <a:gridCol w="347022">
                  <a:extLst>
                    <a:ext uri="{9D8B030D-6E8A-4147-A177-3AD203B41FA5}">
                      <a16:colId xmlns:a16="http://schemas.microsoft.com/office/drawing/2014/main" val="117470769"/>
                    </a:ext>
                  </a:extLst>
                </a:gridCol>
              </a:tblGrid>
              <a:tr h="1737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SE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642357"/>
                  </a:ext>
                </a:extLst>
              </a:tr>
              <a:tr h="1737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25666"/>
                  </a:ext>
                </a:extLst>
              </a:tr>
              <a:tr h="1737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474824"/>
                  </a:ext>
                </a:extLst>
              </a:tr>
            </a:tbl>
          </a:graphicData>
        </a:graphic>
      </p:graphicFrame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9B9A21BE-74FE-718F-3018-B735F8D54E17}"/>
              </a:ext>
            </a:extLst>
          </p:cNvPr>
          <p:cNvGraphicFramePr>
            <a:graphicFrameLocks noGrp="1"/>
          </p:cNvGraphicFramePr>
          <p:nvPr/>
        </p:nvGraphicFramePr>
        <p:xfrm>
          <a:off x="2726781" y="4298628"/>
          <a:ext cx="1041066" cy="1097280"/>
        </p:xfrm>
        <a:graphic>
          <a:graphicData uri="http://schemas.openxmlformats.org/drawingml/2006/table">
            <a:tbl>
              <a:tblPr firstRow="1" bandRow="1"/>
              <a:tblGrid>
                <a:gridCol w="347022">
                  <a:extLst>
                    <a:ext uri="{9D8B030D-6E8A-4147-A177-3AD203B41FA5}">
                      <a16:colId xmlns:a16="http://schemas.microsoft.com/office/drawing/2014/main" val="3207463372"/>
                    </a:ext>
                  </a:extLst>
                </a:gridCol>
                <a:gridCol w="347022">
                  <a:extLst>
                    <a:ext uri="{9D8B030D-6E8A-4147-A177-3AD203B41FA5}">
                      <a16:colId xmlns:a16="http://schemas.microsoft.com/office/drawing/2014/main" val="189651997"/>
                    </a:ext>
                  </a:extLst>
                </a:gridCol>
                <a:gridCol w="347022">
                  <a:extLst>
                    <a:ext uri="{9D8B030D-6E8A-4147-A177-3AD203B41FA5}">
                      <a16:colId xmlns:a16="http://schemas.microsoft.com/office/drawing/2014/main" val="117470769"/>
                    </a:ext>
                  </a:extLst>
                </a:gridCol>
              </a:tblGrid>
              <a:tr h="1737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SE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SE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642357"/>
                  </a:ext>
                </a:extLst>
              </a:tr>
              <a:tr h="1737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25666"/>
                  </a:ext>
                </a:extLst>
              </a:tr>
              <a:tr h="1737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474824"/>
                  </a:ext>
                </a:extLst>
              </a:tr>
            </a:tbl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id="{CCA305FF-BB35-C9B4-E638-FEE98F8C44DC}"/>
              </a:ext>
            </a:extLst>
          </p:cNvPr>
          <p:cNvSpPr txBox="1"/>
          <p:nvPr/>
        </p:nvSpPr>
        <p:spPr>
          <a:xfrm>
            <a:off x="2694118" y="2530159"/>
            <a:ext cx="11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SE" sz="900" kern="0" dirty="0">
                <a:solidFill>
                  <a:schemeClr val="tx2"/>
                </a:solidFill>
                <a:cs typeface="Times New Roman" panose="02020603050405020304" pitchFamily="18" charset="0"/>
                <a:sym typeface="Arial"/>
              </a:rPr>
              <a:t>Data + Metadata</a:t>
            </a:r>
            <a:endParaRPr lang="sv-SE" sz="900" kern="0" dirty="0">
              <a:solidFill>
                <a:schemeClr val="tx2"/>
              </a:solidFill>
              <a:cs typeface="Times New Roman" panose="02020603050405020304" pitchFamily="18" charset="0"/>
              <a:sym typeface="Arial"/>
            </a:endParaRPr>
          </a:p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sv-SE" sz="900" kern="0" dirty="0">
                <a:solidFill>
                  <a:schemeClr val="tx2"/>
                </a:solidFill>
                <a:cs typeface="Times New Roman" panose="02020603050405020304" pitchFamily="18" charset="0"/>
                <a:sym typeface="Arial"/>
              </a:rPr>
              <a:t>Data Product</a:t>
            </a:r>
            <a:endParaRPr lang="en-SE" sz="900" kern="0" dirty="0">
              <a:solidFill>
                <a:schemeClr val="tx2"/>
              </a:solidFill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F264436-7D22-78EB-CFAD-7B3294213D30}"/>
              </a:ext>
            </a:extLst>
          </p:cNvPr>
          <p:cNvSpPr txBox="1"/>
          <p:nvPr/>
        </p:nvSpPr>
        <p:spPr>
          <a:xfrm>
            <a:off x="2661454" y="5405537"/>
            <a:ext cx="11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SE" sz="900" kern="0" dirty="0">
                <a:solidFill>
                  <a:schemeClr val="tx2"/>
                </a:solidFill>
                <a:cs typeface="Times New Roman" panose="02020603050405020304" pitchFamily="18" charset="0"/>
                <a:sym typeface="Arial"/>
              </a:rPr>
              <a:t>Data + Metadata</a:t>
            </a:r>
            <a:endParaRPr lang="sv-SE" sz="900" kern="0" dirty="0">
              <a:solidFill>
                <a:schemeClr val="tx2"/>
              </a:solidFill>
              <a:cs typeface="Times New Roman" panose="02020603050405020304" pitchFamily="18" charset="0"/>
              <a:sym typeface="Arial"/>
            </a:endParaRPr>
          </a:p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sv-SE" sz="900" kern="0" dirty="0">
                <a:solidFill>
                  <a:schemeClr val="tx2"/>
                </a:solidFill>
                <a:cs typeface="Times New Roman" panose="02020603050405020304" pitchFamily="18" charset="0"/>
                <a:sym typeface="Arial"/>
              </a:rPr>
              <a:t>Data Product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2FA8285-1A91-DBBB-3E20-B6FC822E5E27}"/>
              </a:ext>
            </a:extLst>
          </p:cNvPr>
          <p:cNvCxnSpPr>
            <a:cxnSpLocks/>
          </p:cNvCxnSpPr>
          <p:nvPr/>
        </p:nvCxnSpPr>
        <p:spPr>
          <a:xfrm>
            <a:off x="3973838" y="1989883"/>
            <a:ext cx="1355522" cy="0"/>
          </a:xfrm>
          <a:prstGeom prst="straightConnector1">
            <a:avLst/>
          </a:prstGeom>
          <a:noFill/>
          <a:ln w="9525" cap="flat" cmpd="sng" algn="ctr">
            <a:solidFill>
              <a:srgbClr val="4285F4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09EDBD59-2F77-1731-B8B5-2EABDDB57F9C}"/>
              </a:ext>
            </a:extLst>
          </p:cNvPr>
          <p:cNvSpPr/>
          <p:nvPr/>
        </p:nvSpPr>
        <p:spPr>
          <a:xfrm>
            <a:off x="5370288" y="4515633"/>
            <a:ext cx="2200939" cy="739636"/>
          </a:xfrm>
          <a:prstGeom prst="rect">
            <a:avLst/>
          </a:prstGeom>
          <a:solidFill>
            <a:srgbClr val="3A85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SE" sz="1400" kern="0" dirty="0">
                <a:solidFill>
                  <a:schemeClr val="tx2"/>
                </a:solidFill>
                <a:cs typeface="Times New Roman" panose="02020603050405020304" pitchFamily="18" charset="0"/>
                <a:sym typeface="Arial"/>
              </a:rPr>
              <a:t>RAG / Data Science</a:t>
            </a:r>
          </a:p>
        </p:txBody>
      </p:sp>
      <p:cxnSp>
        <p:nvCxnSpPr>
          <p:cNvPr id="53" name="Connector: Curved 52">
            <a:extLst>
              <a:ext uri="{FF2B5EF4-FFF2-40B4-BE49-F238E27FC236}">
                <a16:creationId xmlns:a16="http://schemas.microsoft.com/office/drawing/2014/main" id="{9C4D2ACE-57B5-8DA2-69C9-9BE7E6C712C1}"/>
              </a:ext>
            </a:extLst>
          </p:cNvPr>
          <p:cNvCxnSpPr>
            <a:cxnSpLocks/>
            <a:stCxn id="52" idx="2"/>
            <a:endCxn id="33" idx="2"/>
          </p:cNvCxnSpPr>
          <p:nvPr/>
        </p:nvCxnSpPr>
        <p:spPr>
          <a:xfrm rot="5400000" flipH="1">
            <a:off x="3710017" y="2494528"/>
            <a:ext cx="115256" cy="5406227"/>
          </a:xfrm>
          <a:prstGeom prst="curvedConnector3">
            <a:avLst>
              <a:gd name="adj1" fmla="val -866725"/>
            </a:avLst>
          </a:prstGeom>
          <a:noFill/>
          <a:ln w="9525" cap="flat" cmpd="sng" algn="ctr">
            <a:solidFill>
              <a:srgbClr val="4285F4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2F1BC40E-3A73-B526-4D72-04DE05E9BAB6}"/>
              </a:ext>
            </a:extLst>
          </p:cNvPr>
          <p:cNvSpPr txBox="1"/>
          <p:nvPr/>
        </p:nvSpPr>
        <p:spPr>
          <a:xfrm>
            <a:off x="3093422" y="6281254"/>
            <a:ext cx="13484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en-SE" sz="900" kern="0" dirty="0">
                <a:solidFill>
                  <a:schemeClr val="tx2"/>
                </a:solidFill>
                <a:cs typeface="Times New Roman" panose="02020603050405020304" pitchFamily="18" charset="0"/>
                <a:sym typeface="Arial"/>
              </a:rPr>
              <a:t>Local Feedback Loops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7600CBD-AA97-9DD1-A3D8-2F3E7A1E3867}"/>
              </a:ext>
            </a:extLst>
          </p:cNvPr>
          <p:cNvCxnSpPr>
            <a:cxnSpLocks/>
          </p:cNvCxnSpPr>
          <p:nvPr/>
        </p:nvCxnSpPr>
        <p:spPr>
          <a:xfrm>
            <a:off x="4006373" y="4873752"/>
            <a:ext cx="1185665" cy="0"/>
          </a:xfrm>
          <a:prstGeom prst="straightConnector1">
            <a:avLst/>
          </a:prstGeom>
          <a:noFill/>
          <a:ln w="9525" cap="flat" cmpd="sng" algn="ctr">
            <a:solidFill>
              <a:srgbClr val="4285F4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37543929-C189-2FD0-CB54-25BECD224C97}"/>
              </a:ext>
            </a:extLst>
          </p:cNvPr>
          <p:cNvSpPr/>
          <p:nvPr/>
        </p:nvSpPr>
        <p:spPr>
          <a:xfrm>
            <a:off x="341420" y="3046109"/>
            <a:ext cx="11509159" cy="777935"/>
          </a:xfrm>
          <a:prstGeom prst="rect">
            <a:avLst/>
          </a:prstGeom>
          <a:solidFill>
            <a:srgbClr val="F5AC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sv-SE" sz="1400" kern="0" dirty="0">
                <a:solidFill>
                  <a:schemeClr val="tx2"/>
                </a:solidFill>
                <a:cs typeface="Times New Roman" panose="02020603050405020304" pitchFamily="18" charset="0"/>
                <a:sym typeface="Arial"/>
              </a:rPr>
              <a:t>Enabling Data Platform</a:t>
            </a:r>
          </a:p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sv-SE" sz="1000" kern="0" dirty="0">
                <a:solidFill>
                  <a:schemeClr val="tx2"/>
                </a:solidFill>
                <a:cs typeface="Times New Roman" panose="02020603050405020304" pitchFamily="18" charset="0"/>
                <a:sym typeface="Arial"/>
              </a:rPr>
              <a:t>Compute </a:t>
            </a:r>
            <a:r>
              <a:rPr lang="sv-SE" sz="900" kern="0" dirty="0">
                <a:solidFill>
                  <a:schemeClr val="tx2"/>
                </a:solidFill>
                <a:cs typeface="Times New Roman" panose="02020603050405020304" pitchFamily="18" charset="0"/>
                <a:sym typeface="Arial"/>
              </a:rPr>
              <a:t>| Catalog | Policy | Governance</a:t>
            </a:r>
            <a:endParaRPr lang="en-SE" sz="1000" kern="0" dirty="0">
              <a:solidFill>
                <a:schemeClr val="tx2"/>
              </a:solidFill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61E5C1D6-C806-2D31-CF8C-C0077ECDFD93}"/>
              </a:ext>
            </a:extLst>
          </p:cNvPr>
          <p:cNvCxnSpPr>
            <a:cxnSpLocks/>
          </p:cNvCxnSpPr>
          <p:nvPr/>
        </p:nvCxnSpPr>
        <p:spPr>
          <a:xfrm flipH="1">
            <a:off x="1051731" y="2334139"/>
            <a:ext cx="6263" cy="609934"/>
          </a:xfrm>
          <a:prstGeom prst="straightConnector1">
            <a:avLst/>
          </a:prstGeom>
          <a:noFill/>
          <a:ln w="9525" cap="flat" cmpd="sng" algn="ctr">
            <a:solidFill>
              <a:srgbClr val="4285F4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A78C4D2B-A402-8F43-35C5-43B576A783A1}"/>
              </a:ext>
            </a:extLst>
          </p:cNvPr>
          <p:cNvCxnSpPr>
            <a:cxnSpLocks/>
          </p:cNvCxnSpPr>
          <p:nvPr/>
        </p:nvCxnSpPr>
        <p:spPr>
          <a:xfrm flipV="1">
            <a:off x="1064531" y="3964809"/>
            <a:ext cx="0" cy="550824"/>
          </a:xfrm>
          <a:prstGeom prst="straightConnector1">
            <a:avLst/>
          </a:prstGeom>
          <a:noFill/>
          <a:ln w="9525" cap="flat" cmpd="sng" algn="ctr">
            <a:solidFill>
              <a:srgbClr val="4285F4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04B4B63-FADD-2330-802A-172FBC218133}"/>
              </a:ext>
            </a:extLst>
          </p:cNvPr>
          <p:cNvCxnSpPr>
            <a:cxnSpLocks/>
          </p:cNvCxnSpPr>
          <p:nvPr/>
        </p:nvCxnSpPr>
        <p:spPr>
          <a:xfrm>
            <a:off x="3921444" y="2203697"/>
            <a:ext cx="730155" cy="842412"/>
          </a:xfrm>
          <a:prstGeom prst="straightConnector1">
            <a:avLst/>
          </a:prstGeom>
          <a:noFill/>
          <a:ln w="9525" cap="flat" cmpd="sng" algn="ctr">
            <a:solidFill>
              <a:srgbClr val="4285F4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5DD5DAC-D8F0-694A-DCD9-A3345F4DFCCF}"/>
              </a:ext>
            </a:extLst>
          </p:cNvPr>
          <p:cNvCxnSpPr>
            <a:cxnSpLocks/>
          </p:cNvCxnSpPr>
          <p:nvPr/>
        </p:nvCxnSpPr>
        <p:spPr>
          <a:xfrm flipV="1">
            <a:off x="3943231" y="3824044"/>
            <a:ext cx="708368" cy="816132"/>
          </a:xfrm>
          <a:prstGeom prst="straightConnector1">
            <a:avLst/>
          </a:prstGeom>
          <a:noFill/>
          <a:ln w="9525" cap="flat" cmpd="sng" algn="ctr">
            <a:solidFill>
              <a:srgbClr val="4285F4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06253E4-4382-3DBC-A109-75995A34B373}"/>
              </a:ext>
            </a:extLst>
          </p:cNvPr>
          <p:cNvSpPr txBox="1"/>
          <p:nvPr/>
        </p:nvSpPr>
        <p:spPr>
          <a:xfrm>
            <a:off x="8999950" y="4177430"/>
            <a:ext cx="25803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/>
              <a:t>ETL responsibility of product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/>
              <a:t>With metadata we can confidently establish the meaning of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/>
              <a:t>Governed and trusted</a:t>
            </a:r>
          </a:p>
        </p:txBody>
      </p:sp>
    </p:spTree>
    <p:extLst>
      <p:ext uri="{BB962C8B-B14F-4D97-AF65-F5344CB8AC3E}">
        <p14:creationId xmlns:p14="http://schemas.microsoft.com/office/powerpoint/2010/main" val="218216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41" grpId="0" animBg="1"/>
      <p:bldP spid="45" grpId="0"/>
      <p:bldP spid="46" grpId="0"/>
      <p:bldP spid="49" grpId="0"/>
      <p:bldP spid="50" grpId="0"/>
      <p:bldP spid="52" grpId="0" animBg="1"/>
      <p:bldP spid="54" grpId="0"/>
      <p:bldP spid="56" grpId="0" animBg="1"/>
      <p:bldP spid="1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7C79C-8E96-EAC4-1E18-56DD41662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Domain Driven Design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D0312B-9CF5-876B-3AA7-0A9E14E7B3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To find the right granularity of data products</a:t>
            </a:r>
          </a:p>
        </p:txBody>
      </p:sp>
    </p:spTree>
    <p:extLst>
      <p:ext uri="{BB962C8B-B14F-4D97-AF65-F5344CB8AC3E}">
        <p14:creationId xmlns:p14="http://schemas.microsoft.com/office/powerpoint/2010/main" val="27096496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481EC-152E-F9CE-667F-ACDFEF1CD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950" y="289969"/>
            <a:ext cx="10515600" cy="1325563"/>
          </a:xfrm>
        </p:spPr>
        <p:txBody>
          <a:bodyPr/>
          <a:lstStyle/>
          <a:p>
            <a:r>
              <a:rPr lang="en-SE" dirty="0"/>
              <a:t>Understanding the subdomains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4BF43-FD87-138B-D0B9-BE3D47C54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1485900"/>
            <a:ext cx="11582400" cy="4481227"/>
          </a:xfrm>
        </p:spPr>
        <p:txBody>
          <a:bodyPr/>
          <a:lstStyle/>
          <a:p>
            <a:r>
              <a:rPr lang="en-SE" dirty="0"/>
              <a:t>Core subdomain 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SE" dirty="0"/>
              <a:t>Something the company does differently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SE" dirty="0"/>
              <a:t>Source of </a:t>
            </a:r>
            <a:r>
              <a:rPr lang="en-SE" dirty="0" err="1"/>
              <a:t>compet</a:t>
            </a:r>
            <a:r>
              <a:rPr lang="sv-SE" dirty="0"/>
              <a:t>i</a:t>
            </a:r>
            <a:r>
              <a:rPr lang="en-SE" dirty="0" err="1"/>
              <a:t>tive</a:t>
            </a:r>
            <a:r>
              <a:rPr lang="en-SE" dirty="0"/>
              <a:t> advantage</a:t>
            </a:r>
          </a:p>
          <a:p>
            <a:r>
              <a:rPr lang="en-SE" dirty="0"/>
              <a:t>Generic subdomain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SE" dirty="0"/>
              <a:t>Something everyone does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SE" dirty="0"/>
              <a:t>Complex but do</a:t>
            </a:r>
            <a:r>
              <a:rPr lang="en-US" dirty="0"/>
              <a:t>es</a:t>
            </a:r>
            <a:r>
              <a:rPr lang="en-SE" dirty="0"/>
              <a:t>n’t provide any compet</a:t>
            </a:r>
            <a:r>
              <a:rPr lang="sv-SE" dirty="0"/>
              <a:t>i</a:t>
            </a:r>
            <a:r>
              <a:rPr lang="en-SE" dirty="0" err="1"/>
              <a:t>tive</a:t>
            </a:r>
            <a:r>
              <a:rPr lang="en-SE" dirty="0"/>
              <a:t> advantage</a:t>
            </a:r>
          </a:p>
          <a:p>
            <a:r>
              <a:rPr lang="en-SE" dirty="0"/>
              <a:t>Supporting subdomain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SE" dirty="0"/>
              <a:t>Functions that supports business operations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SE" dirty="0"/>
              <a:t>Low complexity, but do</a:t>
            </a:r>
            <a:r>
              <a:rPr lang="en-US" dirty="0"/>
              <a:t>es</a:t>
            </a:r>
            <a:r>
              <a:rPr lang="en-SE" dirty="0"/>
              <a:t> not provide any compet</a:t>
            </a:r>
            <a:r>
              <a:rPr lang="sv-SE" dirty="0"/>
              <a:t>i</a:t>
            </a:r>
            <a:r>
              <a:rPr lang="en-SE" dirty="0" err="1"/>
              <a:t>tive</a:t>
            </a:r>
            <a:r>
              <a:rPr lang="en-SE" dirty="0"/>
              <a:t> advantage</a:t>
            </a:r>
          </a:p>
        </p:txBody>
      </p:sp>
    </p:spTree>
    <p:extLst>
      <p:ext uri="{BB962C8B-B14F-4D97-AF65-F5344CB8AC3E}">
        <p14:creationId xmlns:p14="http://schemas.microsoft.com/office/powerpoint/2010/main" val="38303320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185AC6-ED45-26EE-D002-39605CC8F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165990"/>
            <a:ext cx="4646904" cy="6595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About 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52468D-C26D-B570-995D-5D1606604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4547" y="1031646"/>
            <a:ext cx="4646905" cy="32119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AWS Data Hero since May 2021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SE" sz="2000" dirty="0"/>
              <a:t>~</a:t>
            </a:r>
            <a:r>
              <a:rPr lang="en-US" sz="2000" dirty="0"/>
              <a:t>10+ years in the IT industry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Worked in Consultancy, Startups, Product and Enterprises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Worked as Developer, Operations and Architect in application and data world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SE" sz="2000" dirty="0"/>
              <a:t>Work at </a:t>
            </a:r>
            <a:r>
              <a:rPr lang="en-SE" sz="2000" dirty="0" err="1"/>
              <a:t>Aurobay</a:t>
            </a:r>
            <a:r>
              <a:rPr lang="en-SE" sz="2000" dirty="0"/>
              <a:t> Sweden AB </a:t>
            </a:r>
            <a:r>
              <a:rPr lang="en-US" sz="2000" dirty="0"/>
              <a:t>(</a:t>
            </a:r>
            <a:r>
              <a:rPr lang="en-SE" sz="2000" dirty="0"/>
              <a:t>part of HORSE Powertrain Ltd. </a:t>
            </a:r>
            <a:r>
              <a:rPr lang="en-US" sz="2000" dirty="0"/>
              <a:t>)</a:t>
            </a:r>
            <a:endParaRPr lang="en-SE" sz="2000" dirty="0"/>
          </a:p>
        </p:txBody>
      </p:sp>
      <p:pic>
        <p:nvPicPr>
          <p:cNvPr id="10" name="Picture Placeholder 9" descr="A person standing in front of a large screen&#10;&#10;Description automatically generated">
            <a:extLst>
              <a:ext uri="{FF2B5EF4-FFF2-40B4-BE49-F238E27FC236}">
                <a16:creationId xmlns:a16="http://schemas.microsoft.com/office/drawing/2014/main" id="{4EB6CF1A-03D8-A227-4E64-CA9F0DE3D4C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5" r="11924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EB742C-E505-4553-A570-DA0EB6E708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03" y="4633643"/>
            <a:ext cx="2468182" cy="19745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BDA07C-012F-494A-866F-2954637FC8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1442" y="5291346"/>
            <a:ext cx="2463100" cy="65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786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8CED048-B5FC-929B-CCD7-8346CF19E6FE}"/>
              </a:ext>
            </a:extLst>
          </p:cNvPr>
          <p:cNvSpPr txBox="1">
            <a:spLocks/>
          </p:cNvSpPr>
          <p:nvPr/>
        </p:nvSpPr>
        <p:spPr>
          <a:xfrm>
            <a:off x="304800" y="304800"/>
            <a:ext cx="11582400" cy="638175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E" sz="4000" b="1" i="0" u="none" strike="noStrike" kern="1200" cap="none" spc="-10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Decision tree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FB12D2E-5921-70FA-B95F-02D476324E4B}"/>
              </a:ext>
            </a:extLst>
          </p:cNvPr>
          <p:cNvCxnSpPr>
            <a:cxnSpLocks/>
          </p:cNvCxnSpPr>
          <p:nvPr/>
        </p:nvCxnSpPr>
        <p:spPr>
          <a:xfrm flipV="1">
            <a:off x="2569580" y="1469455"/>
            <a:ext cx="0" cy="4502552"/>
          </a:xfrm>
          <a:prstGeom prst="line">
            <a:avLst/>
          </a:prstGeom>
          <a:noFill/>
          <a:ln w="19050" cap="rnd" cmpd="sng" algn="ctr">
            <a:solidFill>
              <a:srgbClr val="FFFFFF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C0FADF0-BE54-C32F-81A5-983CF2050754}"/>
              </a:ext>
            </a:extLst>
          </p:cNvPr>
          <p:cNvCxnSpPr>
            <a:cxnSpLocks/>
          </p:cNvCxnSpPr>
          <p:nvPr/>
        </p:nvCxnSpPr>
        <p:spPr>
          <a:xfrm>
            <a:off x="2569580" y="5972007"/>
            <a:ext cx="7616142" cy="0"/>
          </a:xfrm>
          <a:prstGeom prst="line">
            <a:avLst/>
          </a:prstGeom>
          <a:noFill/>
          <a:ln w="19050" cap="rnd" cmpd="sng" algn="ctr">
            <a:solidFill>
              <a:srgbClr val="FFFFFF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F537009-7DC7-E091-455E-AB79DB3E3A2B}"/>
              </a:ext>
            </a:extLst>
          </p:cNvPr>
          <p:cNvSpPr txBox="1"/>
          <p:nvPr/>
        </p:nvSpPr>
        <p:spPr>
          <a:xfrm>
            <a:off x="1150908" y="1759351"/>
            <a:ext cx="1200650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 defTabSz="914400"/>
            <a:r>
              <a:rPr lang="en-SE" dirty="0">
                <a:solidFill>
                  <a:srgbClr val="FFFFFF"/>
                </a:solidFill>
              </a:rPr>
              <a:t>Complexity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0DE5BB-4643-ED74-23E1-BAF096D8F896}"/>
              </a:ext>
            </a:extLst>
          </p:cNvPr>
          <p:cNvSpPr txBox="1"/>
          <p:nvPr/>
        </p:nvSpPr>
        <p:spPr>
          <a:xfrm>
            <a:off x="8408777" y="6090212"/>
            <a:ext cx="1689565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 defTabSz="914400"/>
            <a:r>
              <a:rPr lang="en-SE" dirty="0">
                <a:solidFill>
                  <a:srgbClr val="FFFFFF"/>
                </a:solidFill>
              </a:rPr>
              <a:t>Differentiation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DEA69F-423C-98AB-8E0D-6DD217599B0D}"/>
              </a:ext>
            </a:extLst>
          </p:cNvPr>
          <p:cNvSpPr/>
          <p:nvPr/>
        </p:nvSpPr>
        <p:spPr>
          <a:xfrm>
            <a:off x="2963120" y="1517671"/>
            <a:ext cx="1713054" cy="1944547"/>
          </a:xfrm>
          <a:prstGeom prst="rect">
            <a:avLst/>
          </a:prstGeom>
          <a:solidFill>
            <a:srgbClr val="F2B11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Generic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8483FF-2AE7-9A1C-786B-83E07FCD29EE}"/>
              </a:ext>
            </a:extLst>
          </p:cNvPr>
          <p:cNvSpPr/>
          <p:nvPr/>
        </p:nvSpPr>
        <p:spPr>
          <a:xfrm>
            <a:off x="5069712" y="1495051"/>
            <a:ext cx="4074287" cy="1944547"/>
          </a:xfrm>
          <a:prstGeom prst="rect">
            <a:avLst/>
          </a:prstGeom>
          <a:solidFill>
            <a:srgbClr val="0F65F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 Core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85C6BA-55DF-B2BB-4FFF-9C7E92898A95}"/>
              </a:ext>
            </a:extLst>
          </p:cNvPr>
          <p:cNvSpPr/>
          <p:nvPr/>
        </p:nvSpPr>
        <p:spPr>
          <a:xfrm>
            <a:off x="2963120" y="3876987"/>
            <a:ext cx="1713054" cy="1944547"/>
          </a:xfrm>
          <a:prstGeom prst="rect">
            <a:avLst/>
          </a:prstGeom>
          <a:solidFill>
            <a:srgbClr val="5600C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Generic / Supporting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FEB24A-0321-8C6F-E9EA-038BD2ECD04A}"/>
              </a:ext>
            </a:extLst>
          </p:cNvPr>
          <p:cNvSpPr/>
          <p:nvPr/>
        </p:nvSpPr>
        <p:spPr>
          <a:xfrm>
            <a:off x="5069712" y="3876988"/>
            <a:ext cx="4074287" cy="1944547"/>
          </a:xfrm>
          <a:prstGeom prst="rect">
            <a:avLst/>
          </a:prstGeom>
          <a:solidFill>
            <a:srgbClr val="F66C0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Supporting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034AAC-5445-4A58-5BFF-2A479496F525}"/>
              </a:ext>
            </a:extLst>
          </p:cNvPr>
          <p:cNvSpPr txBox="1"/>
          <p:nvPr/>
        </p:nvSpPr>
        <p:spPr>
          <a:xfrm>
            <a:off x="3624080" y="1148339"/>
            <a:ext cx="391133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 defTabSz="914400"/>
            <a:r>
              <a:rPr lang="en-SE" dirty="0">
                <a:solidFill>
                  <a:srgbClr val="FFFFFF"/>
                </a:solidFill>
              </a:rPr>
              <a:t>Buy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373FC9C-4ECF-6790-AE61-8AC790BE8A2F}"/>
              </a:ext>
            </a:extLst>
          </p:cNvPr>
          <p:cNvSpPr txBox="1"/>
          <p:nvPr/>
        </p:nvSpPr>
        <p:spPr>
          <a:xfrm>
            <a:off x="6834344" y="1153003"/>
            <a:ext cx="545022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 defTabSz="914400"/>
            <a:r>
              <a:rPr lang="en-SE" dirty="0">
                <a:solidFill>
                  <a:srgbClr val="FFFFFF"/>
                </a:solidFill>
              </a:rPr>
              <a:t>Build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579EC6F-F506-F018-1C68-B266996ABC65}"/>
              </a:ext>
            </a:extLst>
          </p:cNvPr>
          <p:cNvSpPr txBox="1"/>
          <p:nvPr/>
        </p:nvSpPr>
        <p:spPr>
          <a:xfrm>
            <a:off x="6545803" y="3550968"/>
            <a:ext cx="1122103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 defTabSz="914400"/>
            <a:r>
              <a:rPr lang="en-SE" dirty="0">
                <a:solidFill>
                  <a:srgbClr val="FFFFFF"/>
                </a:solidFill>
              </a:rPr>
              <a:t>Outsource</a:t>
            </a:r>
          </a:p>
        </p:txBody>
      </p:sp>
    </p:spTree>
    <p:extLst>
      <p:ext uri="{BB962C8B-B14F-4D97-AF65-F5344CB8AC3E}">
        <p14:creationId xmlns:p14="http://schemas.microsoft.com/office/powerpoint/2010/main" val="326121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1" grpId="0" animBg="1"/>
      <p:bldP spid="24" grpId="0" animBg="1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6C3D7-451F-95EF-97E6-4B069F9E7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4096"/>
            <a:ext cx="10515600" cy="664777"/>
          </a:xfrm>
        </p:spPr>
        <p:txBody>
          <a:bodyPr>
            <a:normAutofit fontScale="90000"/>
          </a:bodyPr>
          <a:lstStyle/>
          <a:p>
            <a:r>
              <a:rPr lang="en-SE" dirty="0"/>
              <a:t>Data functions in Enterprises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E8C466-0F8A-4319-750E-2F9ED42DBBF9}"/>
              </a:ext>
            </a:extLst>
          </p:cNvPr>
          <p:cNvSpPr/>
          <p:nvPr/>
        </p:nvSpPr>
        <p:spPr>
          <a:xfrm>
            <a:off x="1673648" y="1475533"/>
            <a:ext cx="1307804" cy="572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SE" sz="1200" dirty="0">
                <a:solidFill>
                  <a:schemeClr val="tx2"/>
                </a:solidFill>
                <a:cs typeface="Times New Roman" panose="02020603050405020304" pitchFamily="18" charset="0"/>
              </a:rPr>
              <a:t>Application1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DCDD77-EE12-53F2-0E09-26D0E4FAA138}"/>
              </a:ext>
            </a:extLst>
          </p:cNvPr>
          <p:cNvSpPr/>
          <p:nvPr/>
        </p:nvSpPr>
        <p:spPr>
          <a:xfrm>
            <a:off x="1673648" y="2588680"/>
            <a:ext cx="1307804" cy="572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SE" sz="1200" dirty="0">
                <a:solidFill>
                  <a:schemeClr val="tx2"/>
                </a:solidFill>
                <a:cs typeface="Times New Roman" panose="02020603050405020304" pitchFamily="18" charset="0"/>
              </a:rPr>
              <a:t>Application 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7D504F-77B7-DF3F-A874-85FABD8BA8C7}"/>
              </a:ext>
            </a:extLst>
          </p:cNvPr>
          <p:cNvSpPr/>
          <p:nvPr/>
        </p:nvSpPr>
        <p:spPr>
          <a:xfrm>
            <a:off x="1675480" y="3701827"/>
            <a:ext cx="1307804" cy="572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SE" sz="1200" dirty="0">
                <a:solidFill>
                  <a:schemeClr val="tx2"/>
                </a:solidFill>
                <a:cs typeface="Times New Roman" panose="02020603050405020304" pitchFamily="18" charset="0"/>
              </a:rPr>
              <a:t>Application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906F90-2074-6192-C766-18406E22B8F4}"/>
              </a:ext>
            </a:extLst>
          </p:cNvPr>
          <p:cNvSpPr/>
          <p:nvPr/>
        </p:nvSpPr>
        <p:spPr>
          <a:xfrm>
            <a:off x="1663842" y="4795510"/>
            <a:ext cx="1307804" cy="572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SE" sz="1200" dirty="0">
                <a:solidFill>
                  <a:schemeClr val="tx2"/>
                </a:solidFill>
                <a:cs typeface="Times New Roman" panose="02020603050405020304" pitchFamily="18" charset="0"/>
              </a:rPr>
              <a:t>Application 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3EB1045-9B40-BC0E-A06D-343D54138B64}"/>
              </a:ext>
            </a:extLst>
          </p:cNvPr>
          <p:cNvCxnSpPr>
            <a:cxnSpLocks/>
          </p:cNvCxnSpPr>
          <p:nvPr/>
        </p:nvCxnSpPr>
        <p:spPr>
          <a:xfrm>
            <a:off x="2324169" y="4340665"/>
            <a:ext cx="0" cy="415586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7F039BC-5CD9-2FEE-F4E8-7F9408EAF9C4}"/>
              </a:ext>
            </a:extLst>
          </p:cNvPr>
          <p:cNvSpPr/>
          <p:nvPr/>
        </p:nvSpPr>
        <p:spPr>
          <a:xfrm>
            <a:off x="5592453" y="2677877"/>
            <a:ext cx="2200939" cy="14566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SE" sz="1200" dirty="0">
                <a:solidFill>
                  <a:schemeClr val="tx2"/>
                </a:solidFill>
                <a:cs typeface="Times New Roman" panose="02020603050405020304" pitchFamily="18" charset="0"/>
              </a:rPr>
              <a:t>DWH / Data Lakehouse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6468896-15E5-5BFC-E60E-512362CCCADA}"/>
              </a:ext>
            </a:extLst>
          </p:cNvPr>
          <p:cNvGrpSpPr/>
          <p:nvPr/>
        </p:nvGrpSpPr>
        <p:grpSpPr>
          <a:xfrm>
            <a:off x="5757725" y="2015980"/>
            <a:ext cx="1870394" cy="572700"/>
            <a:chOff x="3790506" y="1304075"/>
            <a:chExt cx="1870394" cy="572700"/>
          </a:xfrm>
          <a:solidFill>
            <a:schemeClr val="accent4"/>
          </a:solidFill>
        </p:grpSpPr>
        <p:pic>
          <p:nvPicPr>
            <p:cNvPr id="10" name="Graphic 9" descr="User with solid fill">
              <a:extLst>
                <a:ext uri="{FF2B5EF4-FFF2-40B4-BE49-F238E27FC236}">
                  <a16:creationId xmlns:a16="http://schemas.microsoft.com/office/drawing/2014/main" id="{510C1DB7-58D0-AAAE-382B-6A6EC0AB6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790506" y="1304075"/>
              <a:ext cx="572700" cy="572700"/>
            </a:xfrm>
            <a:prstGeom prst="rect">
              <a:avLst/>
            </a:prstGeom>
          </p:spPr>
        </p:pic>
        <p:pic>
          <p:nvPicPr>
            <p:cNvPr id="11" name="Graphic 10" descr="User with solid fill">
              <a:extLst>
                <a:ext uri="{FF2B5EF4-FFF2-40B4-BE49-F238E27FC236}">
                  <a16:creationId xmlns:a16="http://schemas.microsoft.com/office/drawing/2014/main" id="{B28F7BBE-CA76-763F-F870-F0698E8743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39353" y="1304075"/>
              <a:ext cx="572700" cy="572700"/>
            </a:xfrm>
            <a:prstGeom prst="rect">
              <a:avLst/>
            </a:prstGeom>
          </p:spPr>
        </p:pic>
        <p:pic>
          <p:nvPicPr>
            <p:cNvPr id="12" name="Graphic 11" descr="User with solid fill">
              <a:extLst>
                <a:ext uri="{FF2B5EF4-FFF2-40B4-BE49-F238E27FC236}">
                  <a16:creationId xmlns:a16="http://schemas.microsoft.com/office/drawing/2014/main" id="{3709D9DD-3D06-273C-20CB-3733AA2EC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088200" y="1304075"/>
              <a:ext cx="572700" cy="572700"/>
            </a:xfrm>
            <a:prstGeom prst="rect">
              <a:avLst/>
            </a:prstGeom>
          </p:spPr>
        </p:pic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2D0071C-03C6-FE99-97C5-1AF9ED2FB2A6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2981452" y="1761883"/>
            <a:ext cx="2609169" cy="1110544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B8CFA9D-EED9-2A34-E197-C91D09221809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2971646" y="3973920"/>
            <a:ext cx="2609169" cy="110794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7516650-FA08-D58E-9F10-9F662ACB78C9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2981452" y="2875030"/>
            <a:ext cx="2609169" cy="35967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B4023FE-22E0-96FC-5198-87EFEC7FC978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2983284" y="3669522"/>
            <a:ext cx="2607337" cy="318655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5CCB5D1-E32A-5E8B-260A-6B8AFD43D2B9}"/>
              </a:ext>
            </a:extLst>
          </p:cNvPr>
          <p:cNvSpPr txBox="1"/>
          <p:nvPr/>
        </p:nvSpPr>
        <p:spPr>
          <a:xfrm rot="1399143">
            <a:off x="4045377" y="2178118"/>
            <a:ext cx="7390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900" dirty="0">
                <a:solidFill>
                  <a:schemeClr val="tx2"/>
                </a:solidFill>
                <a:cs typeface="Times New Roman" panose="02020603050405020304" pitchFamily="18" charset="0"/>
              </a:rPr>
              <a:t>ETL/ELT</a:t>
            </a:r>
          </a:p>
        </p:txBody>
      </p:sp>
      <p:sp>
        <p:nvSpPr>
          <p:cNvPr id="18" name="Scroll: Vertical 17">
            <a:extLst>
              <a:ext uri="{FF2B5EF4-FFF2-40B4-BE49-F238E27FC236}">
                <a16:creationId xmlns:a16="http://schemas.microsoft.com/office/drawing/2014/main" id="{AD1090E1-CCA9-0A06-AE16-163DACF6D926}"/>
              </a:ext>
            </a:extLst>
          </p:cNvPr>
          <p:cNvSpPr/>
          <p:nvPr/>
        </p:nvSpPr>
        <p:spPr>
          <a:xfrm>
            <a:off x="9589799" y="1870097"/>
            <a:ext cx="893600" cy="840269"/>
          </a:xfrm>
          <a:prstGeom prst="verticalScroll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SE" sz="1000" dirty="0">
                <a:solidFill>
                  <a:schemeClr val="tx2"/>
                </a:solidFill>
                <a:cs typeface="Times New Roman" panose="02020603050405020304" pitchFamily="18" charset="0"/>
              </a:rPr>
              <a:t>Reports</a:t>
            </a:r>
            <a:endParaRPr lang="en-SE" sz="105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pic>
        <p:nvPicPr>
          <p:cNvPr id="19" name="Graphic 18" descr="Gauge with solid fill">
            <a:extLst>
              <a:ext uri="{FF2B5EF4-FFF2-40B4-BE49-F238E27FC236}">
                <a16:creationId xmlns:a16="http://schemas.microsoft.com/office/drawing/2014/main" id="{D6E87CEE-BA47-02AF-812A-964C62BB61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62691" y="2876391"/>
            <a:ext cx="914400" cy="914400"/>
          </a:xfrm>
          <a:prstGeom prst="rect">
            <a:avLst/>
          </a:prstGeom>
        </p:spPr>
      </p:pic>
      <p:pic>
        <p:nvPicPr>
          <p:cNvPr id="20" name="Picture 19" descr="Girl working on a machine">
            <a:extLst>
              <a:ext uri="{FF2B5EF4-FFF2-40B4-BE49-F238E27FC236}">
                <a16:creationId xmlns:a16="http://schemas.microsoft.com/office/drawing/2014/main" id="{974FD738-D1E9-3671-7A59-FE4026E938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7501" y="4134538"/>
            <a:ext cx="858196" cy="572700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5B6EA39-C0E5-821E-4CBA-648CF3FCEEA9}"/>
              </a:ext>
            </a:extLst>
          </p:cNvPr>
          <p:cNvCxnSpPr>
            <a:cxnSpLocks/>
          </p:cNvCxnSpPr>
          <p:nvPr/>
        </p:nvCxnSpPr>
        <p:spPr>
          <a:xfrm>
            <a:off x="8023740" y="3406974"/>
            <a:ext cx="1233377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99324F8-FF9A-A7EB-D40F-98532A853B05}"/>
              </a:ext>
            </a:extLst>
          </p:cNvPr>
          <p:cNvSpPr txBox="1"/>
          <p:nvPr/>
        </p:nvSpPr>
        <p:spPr>
          <a:xfrm>
            <a:off x="9582365" y="3613761"/>
            <a:ext cx="85819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700" dirty="0">
                <a:solidFill>
                  <a:schemeClr val="tx2"/>
                </a:solidFill>
                <a:cs typeface="Times New Roman" panose="02020603050405020304" pitchFamily="18" charset="0"/>
              </a:rPr>
              <a:t>Dashboards</a:t>
            </a:r>
            <a:endParaRPr lang="en-SE" sz="9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270B126-27E0-62EE-6241-3B9FE5BF60DD}"/>
              </a:ext>
            </a:extLst>
          </p:cNvPr>
          <p:cNvSpPr txBox="1"/>
          <p:nvPr/>
        </p:nvSpPr>
        <p:spPr>
          <a:xfrm>
            <a:off x="9562691" y="4717211"/>
            <a:ext cx="955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800" dirty="0">
                <a:solidFill>
                  <a:schemeClr val="tx2"/>
                </a:solidFill>
                <a:cs typeface="Times New Roman" panose="02020603050405020304" pitchFamily="18" charset="0"/>
              </a:rPr>
              <a:t>Machine Learning</a:t>
            </a:r>
            <a:endParaRPr lang="en-SE" sz="10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8233F32-7BEB-CAE6-6B6B-4D19BE4DBD06}"/>
              </a:ext>
            </a:extLst>
          </p:cNvPr>
          <p:cNvGrpSpPr/>
          <p:nvPr/>
        </p:nvGrpSpPr>
        <p:grpSpPr>
          <a:xfrm>
            <a:off x="5757725" y="4237717"/>
            <a:ext cx="1870394" cy="572700"/>
            <a:chOff x="3790506" y="1304075"/>
            <a:chExt cx="1870394" cy="572700"/>
          </a:xfrm>
          <a:solidFill>
            <a:schemeClr val="accent4"/>
          </a:solidFill>
        </p:grpSpPr>
        <p:pic>
          <p:nvPicPr>
            <p:cNvPr id="25" name="Graphic 24" descr="User with solid fill">
              <a:extLst>
                <a:ext uri="{FF2B5EF4-FFF2-40B4-BE49-F238E27FC236}">
                  <a16:creationId xmlns:a16="http://schemas.microsoft.com/office/drawing/2014/main" id="{D8CC6124-885C-1975-F017-499666C9F2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790506" y="1304075"/>
              <a:ext cx="572700" cy="572700"/>
            </a:xfrm>
            <a:prstGeom prst="rect">
              <a:avLst/>
            </a:prstGeom>
          </p:spPr>
        </p:pic>
        <p:pic>
          <p:nvPicPr>
            <p:cNvPr id="26" name="Graphic 25" descr="User with solid fill">
              <a:extLst>
                <a:ext uri="{FF2B5EF4-FFF2-40B4-BE49-F238E27FC236}">
                  <a16:creationId xmlns:a16="http://schemas.microsoft.com/office/drawing/2014/main" id="{68DA679E-997C-7B85-7A16-F00D9628F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39353" y="1304075"/>
              <a:ext cx="572700" cy="572700"/>
            </a:xfrm>
            <a:prstGeom prst="rect">
              <a:avLst/>
            </a:prstGeom>
          </p:spPr>
        </p:pic>
        <p:pic>
          <p:nvPicPr>
            <p:cNvPr id="27" name="Graphic 26" descr="User with solid fill">
              <a:extLst>
                <a:ext uri="{FF2B5EF4-FFF2-40B4-BE49-F238E27FC236}">
                  <a16:creationId xmlns:a16="http://schemas.microsoft.com/office/drawing/2014/main" id="{22010239-AC58-58D5-2BB5-0DE90E0BA7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088200" y="1304075"/>
              <a:ext cx="572700" cy="572700"/>
            </a:xfrm>
            <a:prstGeom prst="rect">
              <a:avLst/>
            </a:prstGeom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99297F0F-6E1D-6C84-49DA-34C0D8AE1AE7}"/>
              </a:ext>
            </a:extLst>
          </p:cNvPr>
          <p:cNvSpPr txBox="1"/>
          <p:nvPr/>
        </p:nvSpPr>
        <p:spPr>
          <a:xfrm>
            <a:off x="5590345" y="4795510"/>
            <a:ext cx="22009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1000" dirty="0">
                <a:solidFill>
                  <a:schemeClr val="tx2"/>
                </a:solidFill>
              </a:rPr>
              <a:t>Data Engineers, ETL Developers,</a:t>
            </a:r>
          </a:p>
          <a:p>
            <a:pPr algn="ctr"/>
            <a:r>
              <a:rPr lang="en-SE" sz="1000" dirty="0">
                <a:solidFill>
                  <a:schemeClr val="tx2"/>
                </a:solidFill>
              </a:rPr>
              <a:t>BI Developers, Data Analysts, Data Architects etc</a:t>
            </a:r>
          </a:p>
        </p:txBody>
      </p:sp>
      <p:cxnSp>
        <p:nvCxnSpPr>
          <p:cNvPr id="46" name="Connector: Curved 45">
            <a:extLst>
              <a:ext uri="{FF2B5EF4-FFF2-40B4-BE49-F238E27FC236}">
                <a16:creationId xmlns:a16="http://schemas.microsoft.com/office/drawing/2014/main" id="{03F64D59-A406-7BE0-6FD3-22D0CC9D71C9}"/>
              </a:ext>
            </a:extLst>
          </p:cNvPr>
          <p:cNvCxnSpPr>
            <a:cxnSpLocks/>
          </p:cNvCxnSpPr>
          <p:nvPr/>
        </p:nvCxnSpPr>
        <p:spPr>
          <a:xfrm rot="10800000" flipV="1">
            <a:off x="3864281" y="1475532"/>
            <a:ext cx="1158656" cy="596029"/>
          </a:xfrm>
          <a:prstGeom prst="curvedConnector3">
            <a:avLst>
              <a:gd name="adj1" fmla="val 101351"/>
            </a:avLst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F70307E1-8834-3D85-6C26-35B87A38EC5F}"/>
              </a:ext>
            </a:extLst>
          </p:cNvPr>
          <p:cNvSpPr txBox="1"/>
          <p:nvPr/>
        </p:nvSpPr>
        <p:spPr>
          <a:xfrm>
            <a:off x="5031215" y="1302655"/>
            <a:ext cx="1487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1200" dirty="0">
                <a:solidFill>
                  <a:schemeClr val="accent5"/>
                </a:solidFill>
              </a:rPr>
              <a:t>Brittle, Ops heavy</a:t>
            </a:r>
          </a:p>
        </p:txBody>
      </p:sp>
      <p:cxnSp>
        <p:nvCxnSpPr>
          <p:cNvPr id="54" name="Connector: Curved 53">
            <a:extLst>
              <a:ext uri="{FF2B5EF4-FFF2-40B4-BE49-F238E27FC236}">
                <a16:creationId xmlns:a16="http://schemas.microsoft.com/office/drawing/2014/main" id="{349A7011-1666-C557-B61B-99B77E055060}"/>
              </a:ext>
            </a:extLst>
          </p:cNvPr>
          <p:cNvCxnSpPr>
            <a:cxnSpLocks/>
            <a:endCxn id="40" idx="2"/>
          </p:cNvCxnSpPr>
          <p:nvPr/>
        </p:nvCxnSpPr>
        <p:spPr>
          <a:xfrm rot="10800000">
            <a:off x="6690815" y="5349508"/>
            <a:ext cx="1285672" cy="606618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9D0BC304-6ED1-0E6C-81CB-270416176380}"/>
              </a:ext>
            </a:extLst>
          </p:cNvPr>
          <p:cNvSpPr txBox="1"/>
          <p:nvPr/>
        </p:nvSpPr>
        <p:spPr>
          <a:xfrm>
            <a:off x="7976487" y="5817627"/>
            <a:ext cx="1930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1200" dirty="0">
                <a:solidFill>
                  <a:schemeClr val="accent5"/>
                </a:solidFill>
              </a:rPr>
              <a:t>Bottleneck, gatekeepers</a:t>
            </a:r>
          </a:p>
        </p:txBody>
      </p:sp>
      <p:cxnSp>
        <p:nvCxnSpPr>
          <p:cNvPr id="57" name="Connector: Curved 56">
            <a:extLst>
              <a:ext uri="{FF2B5EF4-FFF2-40B4-BE49-F238E27FC236}">
                <a16:creationId xmlns:a16="http://schemas.microsoft.com/office/drawing/2014/main" id="{367747FC-DC27-65AE-6EE5-3E5E89840F0A}"/>
              </a:ext>
            </a:extLst>
          </p:cNvPr>
          <p:cNvCxnSpPr>
            <a:cxnSpLocks/>
          </p:cNvCxnSpPr>
          <p:nvPr/>
        </p:nvCxnSpPr>
        <p:spPr>
          <a:xfrm rot="10800000">
            <a:off x="2320046" y="5448988"/>
            <a:ext cx="1285672" cy="606618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930B5A0E-FAE9-1A96-1C35-0D15BD01B32E}"/>
              </a:ext>
            </a:extLst>
          </p:cNvPr>
          <p:cNvSpPr txBox="1"/>
          <p:nvPr/>
        </p:nvSpPr>
        <p:spPr>
          <a:xfrm>
            <a:off x="3605718" y="5917107"/>
            <a:ext cx="19207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1200" dirty="0">
                <a:solidFill>
                  <a:schemeClr val="accent5"/>
                </a:solidFill>
              </a:rPr>
              <a:t>Can’t freely access data</a:t>
            </a:r>
          </a:p>
        </p:txBody>
      </p:sp>
    </p:spTree>
    <p:extLst>
      <p:ext uri="{BB962C8B-B14F-4D97-AF65-F5344CB8AC3E}">
        <p14:creationId xmlns:p14="http://schemas.microsoft.com/office/powerpoint/2010/main" val="139631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17" grpId="0"/>
      <p:bldP spid="18" grpId="0" animBg="1"/>
      <p:bldP spid="22" grpId="0"/>
      <p:bldP spid="23" grpId="0"/>
      <p:bldP spid="40" grpId="0"/>
      <p:bldP spid="52" grpId="0"/>
      <p:bldP spid="56" grpId="0"/>
      <p:bldP spid="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6C3D7-451F-95EF-97E6-4B069F9E7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4096"/>
            <a:ext cx="10515600" cy="664777"/>
          </a:xfrm>
        </p:spPr>
        <p:txBody>
          <a:bodyPr>
            <a:normAutofit fontScale="90000"/>
          </a:bodyPr>
          <a:lstStyle/>
          <a:p>
            <a:r>
              <a:rPr lang="en-SE" dirty="0"/>
              <a:t>Application functions a few years ago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E8C466-0F8A-4319-750E-2F9ED42DBBF9}"/>
              </a:ext>
            </a:extLst>
          </p:cNvPr>
          <p:cNvSpPr/>
          <p:nvPr/>
        </p:nvSpPr>
        <p:spPr>
          <a:xfrm>
            <a:off x="1673648" y="1475533"/>
            <a:ext cx="1307804" cy="572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SE" sz="1200" dirty="0">
                <a:solidFill>
                  <a:schemeClr val="tx2"/>
                </a:solidFill>
                <a:cs typeface="Times New Roman" panose="02020603050405020304" pitchFamily="18" charset="0"/>
              </a:rPr>
              <a:t>Application1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DCDD77-EE12-53F2-0E09-26D0E4FAA138}"/>
              </a:ext>
            </a:extLst>
          </p:cNvPr>
          <p:cNvSpPr/>
          <p:nvPr/>
        </p:nvSpPr>
        <p:spPr>
          <a:xfrm>
            <a:off x="1673648" y="2588680"/>
            <a:ext cx="1307804" cy="572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SE" sz="1200" dirty="0">
                <a:solidFill>
                  <a:schemeClr val="tx2"/>
                </a:solidFill>
                <a:cs typeface="Times New Roman" panose="02020603050405020304" pitchFamily="18" charset="0"/>
              </a:rPr>
              <a:t>Application 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7D504F-77B7-DF3F-A874-85FABD8BA8C7}"/>
              </a:ext>
            </a:extLst>
          </p:cNvPr>
          <p:cNvSpPr/>
          <p:nvPr/>
        </p:nvSpPr>
        <p:spPr>
          <a:xfrm>
            <a:off x="1675480" y="3701827"/>
            <a:ext cx="1307804" cy="572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SE" sz="1200" dirty="0">
                <a:solidFill>
                  <a:schemeClr val="tx2"/>
                </a:solidFill>
                <a:cs typeface="Times New Roman" panose="02020603050405020304" pitchFamily="18" charset="0"/>
              </a:rPr>
              <a:t>Application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906F90-2074-6192-C766-18406E22B8F4}"/>
              </a:ext>
            </a:extLst>
          </p:cNvPr>
          <p:cNvSpPr/>
          <p:nvPr/>
        </p:nvSpPr>
        <p:spPr>
          <a:xfrm>
            <a:off x="1663842" y="4795510"/>
            <a:ext cx="1307804" cy="572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SE" sz="1200" dirty="0">
                <a:solidFill>
                  <a:schemeClr val="tx2"/>
                </a:solidFill>
                <a:cs typeface="Times New Roman" panose="02020603050405020304" pitchFamily="18" charset="0"/>
              </a:rPr>
              <a:t>Application 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3EB1045-9B40-BC0E-A06D-343D54138B64}"/>
              </a:ext>
            </a:extLst>
          </p:cNvPr>
          <p:cNvCxnSpPr>
            <a:cxnSpLocks/>
          </p:cNvCxnSpPr>
          <p:nvPr/>
        </p:nvCxnSpPr>
        <p:spPr>
          <a:xfrm>
            <a:off x="2324169" y="4340665"/>
            <a:ext cx="0" cy="415586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7F039BC-5CD9-2FEE-F4E8-7F9408EAF9C4}"/>
              </a:ext>
            </a:extLst>
          </p:cNvPr>
          <p:cNvSpPr/>
          <p:nvPr/>
        </p:nvSpPr>
        <p:spPr>
          <a:xfrm>
            <a:off x="5592453" y="2677877"/>
            <a:ext cx="2200939" cy="14566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SE" sz="1200" dirty="0">
                <a:solidFill>
                  <a:schemeClr val="tx2"/>
                </a:solidFill>
                <a:cs typeface="Times New Roman" panose="02020603050405020304" pitchFamily="18" charset="0"/>
              </a:rPr>
              <a:t>Operations centre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6468896-15E5-5BFC-E60E-512362CCCADA}"/>
              </a:ext>
            </a:extLst>
          </p:cNvPr>
          <p:cNvGrpSpPr/>
          <p:nvPr/>
        </p:nvGrpSpPr>
        <p:grpSpPr>
          <a:xfrm>
            <a:off x="5757725" y="2015980"/>
            <a:ext cx="1870394" cy="572700"/>
            <a:chOff x="3790506" y="1304075"/>
            <a:chExt cx="1870394" cy="572700"/>
          </a:xfrm>
          <a:solidFill>
            <a:schemeClr val="accent4"/>
          </a:solidFill>
        </p:grpSpPr>
        <p:pic>
          <p:nvPicPr>
            <p:cNvPr id="10" name="Graphic 9" descr="User with solid fill">
              <a:extLst>
                <a:ext uri="{FF2B5EF4-FFF2-40B4-BE49-F238E27FC236}">
                  <a16:creationId xmlns:a16="http://schemas.microsoft.com/office/drawing/2014/main" id="{510C1DB7-58D0-AAAE-382B-6A6EC0AB6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790506" y="1304075"/>
              <a:ext cx="572700" cy="572700"/>
            </a:xfrm>
            <a:prstGeom prst="rect">
              <a:avLst/>
            </a:prstGeom>
          </p:spPr>
        </p:pic>
        <p:pic>
          <p:nvPicPr>
            <p:cNvPr id="11" name="Graphic 10" descr="User with solid fill">
              <a:extLst>
                <a:ext uri="{FF2B5EF4-FFF2-40B4-BE49-F238E27FC236}">
                  <a16:creationId xmlns:a16="http://schemas.microsoft.com/office/drawing/2014/main" id="{B28F7BBE-CA76-763F-F870-F0698E8743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39353" y="1304075"/>
              <a:ext cx="572700" cy="572700"/>
            </a:xfrm>
            <a:prstGeom prst="rect">
              <a:avLst/>
            </a:prstGeom>
          </p:spPr>
        </p:pic>
        <p:pic>
          <p:nvPicPr>
            <p:cNvPr id="12" name="Graphic 11" descr="User with solid fill">
              <a:extLst>
                <a:ext uri="{FF2B5EF4-FFF2-40B4-BE49-F238E27FC236}">
                  <a16:creationId xmlns:a16="http://schemas.microsoft.com/office/drawing/2014/main" id="{3709D9DD-3D06-273C-20CB-3733AA2EC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088200" y="1304075"/>
              <a:ext cx="572700" cy="572700"/>
            </a:xfrm>
            <a:prstGeom prst="rect">
              <a:avLst/>
            </a:prstGeom>
          </p:spPr>
        </p:pic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2D0071C-03C6-FE99-97C5-1AF9ED2FB2A6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2981452" y="1761883"/>
            <a:ext cx="2609169" cy="1110544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B8CFA9D-EED9-2A34-E197-C91D09221809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2971646" y="3973920"/>
            <a:ext cx="2609169" cy="110794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7516650-FA08-D58E-9F10-9F662ACB78C9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2981452" y="2875030"/>
            <a:ext cx="2609169" cy="35967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B4023FE-22E0-96FC-5198-87EFEC7FC978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2983284" y="3669522"/>
            <a:ext cx="2607337" cy="318655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5CCB5D1-E32A-5E8B-260A-6B8AFD43D2B9}"/>
              </a:ext>
            </a:extLst>
          </p:cNvPr>
          <p:cNvSpPr txBox="1"/>
          <p:nvPr/>
        </p:nvSpPr>
        <p:spPr>
          <a:xfrm rot="1399143">
            <a:off x="4045377" y="2178118"/>
            <a:ext cx="7390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900" dirty="0">
                <a:solidFill>
                  <a:schemeClr val="tx2"/>
                </a:solidFill>
                <a:cs typeface="Times New Roman" panose="02020603050405020304" pitchFamily="18" charset="0"/>
              </a:rPr>
              <a:t>Build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5B6EA39-C0E5-821E-4CBA-648CF3FCEEA9}"/>
              </a:ext>
            </a:extLst>
          </p:cNvPr>
          <p:cNvCxnSpPr>
            <a:cxnSpLocks/>
          </p:cNvCxnSpPr>
          <p:nvPr/>
        </p:nvCxnSpPr>
        <p:spPr>
          <a:xfrm>
            <a:off x="8023740" y="3406974"/>
            <a:ext cx="1233377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8233F32-7BEB-CAE6-6B6B-4D19BE4DBD06}"/>
              </a:ext>
            </a:extLst>
          </p:cNvPr>
          <p:cNvGrpSpPr/>
          <p:nvPr/>
        </p:nvGrpSpPr>
        <p:grpSpPr>
          <a:xfrm>
            <a:off x="5757725" y="4237717"/>
            <a:ext cx="1870394" cy="572700"/>
            <a:chOff x="3790506" y="1304075"/>
            <a:chExt cx="1870394" cy="572700"/>
          </a:xfrm>
          <a:solidFill>
            <a:schemeClr val="accent4"/>
          </a:solidFill>
        </p:grpSpPr>
        <p:pic>
          <p:nvPicPr>
            <p:cNvPr id="25" name="Graphic 24" descr="User with solid fill">
              <a:extLst>
                <a:ext uri="{FF2B5EF4-FFF2-40B4-BE49-F238E27FC236}">
                  <a16:creationId xmlns:a16="http://schemas.microsoft.com/office/drawing/2014/main" id="{D8CC6124-885C-1975-F017-499666C9F2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790506" y="1304075"/>
              <a:ext cx="572700" cy="572700"/>
            </a:xfrm>
            <a:prstGeom prst="rect">
              <a:avLst/>
            </a:prstGeom>
          </p:spPr>
        </p:pic>
        <p:pic>
          <p:nvPicPr>
            <p:cNvPr id="26" name="Graphic 25" descr="User with solid fill">
              <a:extLst>
                <a:ext uri="{FF2B5EF4-FFF2-40B4-BE49-F238E27FC236}">
                  <a16:creationId xmlns:a16="http://schemas.microsoft.com/office/drawing/2014/main" id="{68DA679E-997C-7B85-7A16-F00D9628F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39353" y="1304075"/>
              <a:ext cx="572700" cy="572700"/>
            </a:xfrm>
            <a:prstGeom prst="rect">
              <a:avLst/>
            </a:prstGeom>
          </p:spPr>
        </p:pic>
        <p:pic>
          <p:nvPicPr>
            <p:cNvPr id="27" name="Graphic 26" descr="User with solid fill">
              <a:extLst>
                <a:ext uri="{FF2B5EF4-FFF2-40B4-BE49-F238E27FC236}">
                  <a16:creationId xmlns:a16="http://schemas.microsoft.com/office/drawing/2014/main" id="{22010239-AC58-58D5-2BB5-0DE90E0BA7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088200" y="1304075"/>
              <a:ext cx="572700" cy="572700"/>
            </a:xfrm>
            <a:prstGeom prst="rect">
              <a:avLst/>
            </a:prstGeom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99297F0F-6E1D-6C84-49DA-34C0D8AE1AE7}"/>
              </a:ext>
            </a:extLst>
          </p:cNvPr>
          <p:cNvSpPr txBox="1"/>
          <p:nvPr/>
        </p:nvSpPr>
        <p:spPr>
          <a:xfrm>
            <a:off x="5590345" y="4795510"/>
            <a:ext cx="2200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1000" dirty="0">
                <a:solidFill>
                  <a:schemeClr val="tx2"/>
                </a:solidFill>
              </a:rPr>
              <a:t>Build engineers, Production Support, Operations, SOC</a:t>
            </a:r>
          </a:p>
        </p:txBody>
      </p:sp>
      <p:cxnSp>
        <p:nvCxnSpPr>
          <p:cNvPr id="46" name="Connector: Curved 45">
            <a:extLst>
              <a:ext uri="{FF2B5EF4-FFF2-40B4-BE49-F238E27FC236}">
                <a16:creationId xmlns:a16="http://schemas.microsoft.com/office/drawing/2014/main" id="{03F64D59-A406-7BE0-6FD3-22D0CC9D71C9}"/>
              </a:ext>
            </a:extLst>
          </p:cNvPr>
          <p:cNvCxnSpPr>
            <a:cxnSpLocks/>
          </p:cNvCxnSpPr>
          <p:nvPr/>
        </p:nvCxnSpPr>
        <p:spPr>
          <a:xfrm rot="10800000" flipV="1">
            <a:off x="3864281" y="1475532"/>
            <a:ext cx="1158656" cy="596029"/>
          </a:xfrm>
          <a:prstGeom prst="curvedConnector3">
            <a:avLst>
              <a:gd name="adj1" fmla="val 101351"/>
            </a:avLst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F70307E1-8834-3D85-6C26-35B87A38EC5F}"/>
              </a:ext>
            </a:extLst>
          </p:cNvPr>
          <p:cNvSpPr txBox="1"/>
          <p:nvPr/>
        </p:nvSpPr>
        <p:spPr>
          <a:xfrm>
            <a:off x="5031215" y="1302655"/>
            <a:ext cx="1487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1200" dirty="0">
                <a:solidFill>
                  <a:schemeClr val="accent5"/>
                </a:solidFill>
              </a:rPr>
              <a:t>Brittle, Ops heavy</a:t>
            </a:r>
          </a:p>
        </p:txBody>
      </p:sp>
      <p:cxnSp>
        <p:nvCxnSpPr>
          <p:cNvPr id="54" name="Connector: Curved 53">
            <a:extLst>
              <a:ext uri="{FF2B5EF4-FFF2-40B4-BE49-F238E27FC236}">
                <a16:creationId xmlns:a16="http://schemas.microsoft.com/office/drawing/2014/main" id="{349A7011-1666-C557-B61B-99B77E055060}"/>
              </a:ext>
            </a:extLst>
          </p:cNvPr>
          <p:cNvCxnSpPr>
            <a:cxnSpLocks/>
            <a:endCxn id="40" idx="2"/>
          </p:cNvCxnSpPr>
          <p:nvPr/>
        </p:nvCxnSpPr>
        <p:spPr>
          <a:xfrm rot="10800000">
            <a:off x="6690815" y="5195620"/>
            <a:ext cx="1285672" cy="760508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9D0BC304-6ED1-0E6C-81CB-270416176380}"/>
              </a:ext>
            </a:extLst>
          </p:cNvPr>
          <p:cNvSpPr txBox="1"/>
          <p:nvPr/>
        </p:nvSpPr>
        <p:spPr>
          <a:xfrm>
            <a:off x="7976487" y="5817627"/>
            <a:ext cx="1930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1200" dirty="0">
                <a:solidFill>
                  <a:schemeClr val="accent5"/>
                </a:solidFill>
              </a:rPr>
              <a:t>Bottleneck, gatekeepers</a:t>
            </a:r>
          </a:p>
        </p:txBody>
      </p:sp>
      <p:cxnSp>
        <p:nvCxnSpPr>
          <p:cNvPr id="57" name="Connector: Curved 56">
            <a:extLst>
              <a:ext uri="{FF2B5EF4-FFF2-40B4-BE49-F238E27FC236}">
                <a16:creationId xmlns:a16="http://schemas.microsoft.com/office/drawing/2014/main" id="{367747FC-DC27-65AE-6EE5-3E5E89840F0A}"/>
              </a:ext>
            </a:extLst>
          </p:cNvPr>
          <p:cNvCxnSpPr>
            <a:cxnSpLocks/>
          </p:cNvCxnSpPr>
          <p:nvPr/>
        </p:nvCxnSpPr>
        <p:spPr>
          <a:xfrm rot="10800000">
            <a:off x="2320046" y="5448988"/>
            <a:ext cx="1285672" cy="606618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930B5A0E-FAE9-1A96-1C35-0D15BD01B32E}"/>
              </a:ext>
            </a:extLst>
          </p:cNvPr>
          <p:cNvSpPr txBox="1"/>
          <p:nvPr/>
        </p:nvSpPr>
        <p:spPr>
          <a:xfrm>
            <a:off x="3605718" y="5917107"/>
            <a:ext cx="18886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1200" dirty="0">
                <a:solidFill>
                  <a:schemeClr val="accent5"/>
                </a:solidFill>
              </a:rPr>
              <a:t>Can’t freely access logs</a:t>
            </a:r>
          </a:p>
        </p:txBody>
      </p:sp>
      <p:pic>
        <p:nvPicPr>
          <p:cNvPr id="29" name="Picture 28" descr="Desktop computer playset">
            <a:extLst>
              <a:ext uri="{FF2B5EF4-FFF2-40B4-BE49-F238E27FC236}">
                <a16:creationId xmlns:a16="http://schemas.microsoft.com/office/drawing/2014/main" id="{0B472FFA-22A9-CD93-3513-AE020A85A1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59" y="2938245"/>
            <a:ext cx="1171868" cy="93745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2FB50FE-A8E1-CB00-16ED-500EC04D6489}"/>
              </a:ext>
            </a:extLst>
          </p:cNvPr>
          <p:cNvSpPr txBox="1"/>
          <p:nvPr/>
        </p:nvSpPr>
        <p:spPr>
          <a:xfrm>
            <a:off x="9975294" y="3875703"/>
            <a:ext cx="8581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800" dirty="0">
                <a:solidFill>
                  <a:schemeClr val="tx2"/>
                </a:solidFill>
                <a:cs typeface="Times New Roman" panose="02020603050405020304" pitchFamily="18" charset="0"/>
              </a:rPr>
              <a:t>Application</a:t>
            </a:r>
            <a:endParaRPr lang="en-SE" sz="10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4322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53367-8653-D67A-9A74-83CE1EC0B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DevOps Revolution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656B3-154C-8C4C-35B6-BD2D252D0B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890985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D1B5F-8C10-D6AA-7AAC-56E6A9F7B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SE" dirty="0"/>
              <a:t>Cross functional teams</a:t>
            </a:r>
          </a:p>
        </p:txBody>
      </p:sp>
      <p:grpSp>
        <p:nvGrpSpPr>
          <p:cNvPr id="23" name="Graphic 4" descr="User with solid fill">
            <a:extLst>
              <a:ext uri="{FF2B5EF4-FFF2-40B4-BE49-F238E27FC236}">
                <a16:creationId xmlns:a16="http://schemas.microsoft.com/office/drawing/2014/main" id="{89922E87-06BC-382E-B3A9-FB1941D778CD}"/>
              </a:ext>
            </a:extLst>
          </p:cNvPr>
          <p:cNvGrpSpPr/>
          <p:nvPr/>
        </p:nvGrpSpPr>
        <p:grpSpPr>
          <a:xfrm>
            <a:off x="4547528" y="3120953"/>
            <a:ext cx="381800" cy="405662"/>
            <a:chOff x="4553647" y="2583358"/>
            <a:chExt cx="381800" cy="405662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A6EC898-58C4-222F-6F0A-09661A024893}"/>
                </a:ext>
              </a:extLst>
            </p:cNvPr>
            <p:cNvSpPr/>
            <p:nvPr/>
          </p:nvSpPr>
          <p:spPr>
            <a:xfrm>
              <a:off x="4649097" y="2583358"/>
              <a:ext cx="190900" cy="190900"/>
            </a:xfrm>
            <a:custGeom>
              <a:avLst/>
              <a:gdLst>
                <a:gd name="connsiteX0" fmla="*/ 190900 w 190900"/>
                <a:gd name="connsiteY0" fmla="*/ 95450 h 190900"/>
                <a:gd name="connsiteX1" fmla="*/ 95450 w 190900"/>
                <a:gd name="connsiteY1" fmla="*/ 190900 h 190900"/>
                <a:gd name="connsiteX2" fmla="*/ 0 w 190900"/>
                <a:gd name="connsiteY2" fmla="*/ 95450 h 190900"/>
                <a:gd name="connsiteX3" fmla="*/ 95450 w 190900"/>
                <a:gd name="connsiteY3" fmla="*/ 0 h 190900"/>
                <a:gd name="connsiteX4" fmla="*/ 190900 w 190900"/>
                <a:gd name="connsiteY4" fmla="*/ 95450 h 19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900" h="190900">
                  <a:moveTo>
                    <a:pt x="190900" y="95450"/>
                  </a:moveTo>
                  <a:cubicBezTo>
                    <a:pt x="190900" y="148166"/>
                    <a:pt x="148166" y="190900"/>
                    <a:pt x="95450" y="190900"/>
                  </a:cubicBezTo>
                  <a:cubicBezTo>
                    <a:pt x="42734" y="190900"/>
                    <a:pt x="0" y="148166"/>
                    <a:pt x="0" y="95450"/>
                  </a:cubicBezTo>
                  <a:cubicBezTo>
                    <a:pt x="0" y="42734"/>
                    <a:pt x="42734" y="0"/>
                    <a:pt x="95450" y="0"/>
                  </a:cubicBezTo>
                  <a:cubicBezTo>
                    <a:pt x="148166" y="0"/>
                    <a:pt x="190900" y="42734"/>
                    <a:pt x="190900" y="95450"/>
                  </a:cubicBezTo>
                  <a:close/>
                </a:path>
              </a:pathLst>
            </a:custGeom>
            <a:grpFill/>
            <a:ln w="5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E" sz="320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1F706F1-36F0-012F-CB94-CDD46ECFAA30}"/>
                </a:ext>
              </a:extLst>
            </p:cNvPr>
            <p:cNvSpPr/>
            <p:nvPr/>
          </p:nvSpPr>
          <p:spPr>
            <a:xfrm>
              <a:off x="4553647" y="2798121"/>
              <a:ext cx="381800" cy="190900"/>
            </a:xfrm>
            <a:custGeom>
              <a:avLst/>
              <a:gdLst>
                <a:gd name="connsiteX0" fmla="*/ 381800 w 381800"/>
                <a:gd name="connsiteY0" fmla="*/ 190900 h 190900"/>
                <a:gd name="connsiteX1" fmla="*/ 381800 w 381800"/>
                <a:gd name="connsiteY1" fmla="*/ 95450 h 190900"/>
                <a:gd name="connsiteX2" fmla="*/ 362710 w 381800"/>
                <a:gd name="connsiteY2" fmla="*/ 57270 h 190900"/>
                <a:gd name="connsiteX3" fmla="*/ 269646 w 381800"/>
                <a:gd name="connsiteY3" fmla="*/ 11931 h 190900"/>
                <a:gd name="connsiteX4" fmla="*/ 190900 w 381800"/>
                <a:gd name="connsiteY4" fmla="*/ 0 h 190900"/>
                <a:gd name="connsiteX5" fmla="*/ 112154 w 381800"/>
                <a:gd name="connsiteY5" fmla="*/ 11931 h 190900"/>
                <a:gd name="connsiteX6" fmla="*/ 19090 w 381800"/>
                <a:gd name="connsiteY6" fmla="*/ 57270 h 190900"/>
                <a:gd name="connsiteX7" fmla="*/ 0 w 381800"/>
                <a:gd name="connsiteY7" fmla="*/ 95450 h 190900"/>
                <a:gd name="connsiteX8" fmla="*/ 0 w 381800"/>
                <a:gd name="connsiteY8" fmla="*/ 190900 h 190900"/>
                <a:gd name="connsiteX9" fmla="*/ 381800 w 381800"/>
                <a:gd name="connsiteY9" fmla="*/ 190900 h 19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800" h="190900">
                  <a:moveTo>
                    <a:pt x="381800" y="190900"/>
                  </a:moveTo>
                  <a:lnTo>
                    <a:pt x="381800" y="95450"/>
                  </a:lnTo>
                  <a:cubicBezTo>
                    <a:pt x="381800" y="81132"/>
                    <a:pt x="374641" y="66815"/>
                    <a:pt x="362710" y="57270"/>
                  </a:cubicBezTo>
                  <a:cubicBezTo>
                    <a:pt x="336461" y="35794"/>
                    <a:pt x="303054" y="21476"/>
                    <a:pt x="269646" y="11931"/>
                  </a:cubicBezTo>
                  <a:cubicBezTo>
                    <a:pt x="245784" y="4772"/>
                    <a:pt x="219535" y="0"/>
                    <a:pt x="190900" y="0"/>
                  </a:cubicBezTo>
                  <a:cubicBezTo>
                    <a:pt x="164651" y="0"/>
                    <a:pt x="138403" y="4772"/>
                    <a:pt x="112154" y="11931"/>
                  </a:cubicBezTo>
                  <a:cubicBezTo>
                    <a:pt x="78746" y="21476"/>
                    <a:pt x="45339" y="38180"/>
                    <a:pt x="19090" y="57270"/>
                  </a:cubicBezTo>
                  <a:cubicBezTo>
                    <a:pt x="7159" y="66815"/>
                    <a:pt x="0" y="81132"/>
                    <a:pt x="0" y="95450"/>
                  </a:cubicBezTo>
                  <a:lnTo>
                    <a:pt x="0" y="190900"/>
                  </a:lnTo>
                  <a:lnTo>
                    <a:pt x="381800" y="190900"/>
                  </a:lnTo>
                  <a:close/>
                </a:path>
              </a:pathLst>
            </a:custGeom>
            <a:grpFill/>
            <a:ln w="5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E" sz="320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FBEEAA-A69B-8D99-D2A9-89038F2F85E9}"/>
              </a:ext>
            </a:extLst>
          </p:cNvPr>
          <p:cNvSpPr txBox="1"/>
          <p:nvPr/>
        </p:nvSpPr>
        <p:spPr>
          <a:xfrm>
            <a:off x="4438058" y="3494719"/>
            <a:ext cx="600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1200" dirty="0">
                <a:solidFill>
                  <a:schemeClr val="tx2"/>
                </a:solidFill>
                <a:cs typeface="Times New Roman" panose="02020603050405020304" pitchFamily="18" charset="0"/>
              </a:rPr>
              <a:t>Dev</a:t>
            </a:r>
            <a:endParaRPr lang="en-SE" sz="32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Graphic 7" descr="User with solid fill">
            <a:extLst>
              <a:ext uri="{FF2B5EF4-FFF2-40B4-BE49-F238E27FC236}">
                <a16:creationId xmlns:a16="http://schemas.microsoft.com/office/drawing/2014/main" id="{E2422172-B307-826D-CBB6-49EC970A0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4712" y="2288315"/>
            <a:ext cx="572700" cy="5727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E78B81-393E-D200-F3A9-A941E32EE00B}"/>
              </a:ext>
            </a:extLst>
          </p:cNvPr>
          <p:cNvSpPr txBox="1"/>
          <p:nvPr/>
        </p:nvSpPr>
        <p:spPr>
          <a:xfrm>
            <a:off x="5626639" y="2746378"/>
            <a:ext cx="8488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1200" dirty="0">
                <a:solidFill>
                  <a:schemeClr val="tx2"/>
                </a:solidFill>
                <a:cs typeface="Times New Roman" panose="02020603050405020304" pitchFamily="18" charset="0"/>
              </a:rPr>
              <a:t>Designer</a:t>
            </a:r>
            <a:endParaRPr lang="en-SE" sz="32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26" name="Graphic 10" descr="User with solid fill">
            <a:extLst>
              <a:ext uri="{FF2B5EF4-FFF2-40B4-BE49-F238E27FC236}">
                <a16:creationId xmlns:a16="http://schemas.microsoft.com/office/drawing/2014/main" id="{E6150D08-D810-F109-F547-2DA877F86404}"/>
              </a:ext>
            </a:extLst>
          </p:cNvPr>
          <p:cNvGrpSpPr/>
          <p:nvPr/>
        </p:nvGrpSpPr>
        <p:grpSpPr>
          <a:xfrm>
            <a:off x="7172799" y="3120953"/>
            <a:ext cx="381800" cy="405662"/>
            <a:chOff x="7178918" y="2583358"/>
            <a:chExt cx="381800" cy="405662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C40616C-1ADD-FFCD-B28E-55BFA635A715}"/>
                </a:ext>
              </a:extLst>
            </p:cNvPr>
            <p:cNvSpPr/>
            <p:nvPr/>
          </p:nvSpPr>
          <p:spPr>
            <a:xfrm>
              <a:off x="7274368" y="2583358"/>
              <a:ext cx="190900" cy="190900"/>
            </a:xfrm>
            <a:custGeom>
              <a:avLst/>
              <a:gdLst>
                <a:gd name="connsiteX0" fmla="*/ 190900 w 190900"/>
                <a:gd name="connsiteY0" fmla="*/ 95450 h 190900"/>
                <a:gd name="connsiteX1" fmla="*/ 95450 w 190900"/>
                <a:gd name="connsiteY1" fmla="*/ 190900 h 190900"/>
                <a:gd name="connsiteX2" fmla="*/ 0 w 190900"/>
                <a:gd name="connsiteY2" fmla="*/ 95450 h 190900"/>
                <a:gd name="connsiteX3" fmla="*/ 95450 w 190900"/>
                <a:gd name="connsiteY3" fmla="*/ 0 h 190900"/>
                <a:gd name="connsiteX4" fmla="*/ 190900 w 190900"/>
                <a:gd name="connsiteY4" fmla="*/ 95450 h 19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900" h="190900">
                  <a:moveTo>
                    <a:pt x="190900" y="95450"/>
                  </a:moveTo>
                  <a:cubicBezTo>
                    <a:pt x="190900" y="148166"/>
                    <a:pt x="148166" y="190900"/>
                    <a:pt x="95450" y="190900"/>
                  </a:cubicBezTo>
                  <a:cubicBezTo>
                    <a:pt x="42734" y="190900"/>
                    <a:pt x="0" y="148166"/>
                    <a:pt x="0" y="95450"/>
                  </a:cubicBezTo>
                  <a:cubicBezTo>
                    <a:pt x="0" y="42734"/>
                    <a:pt x="42734" y="0"/>
                    <a:pt x="95450" y="0"/>
                  </a:cubicBezTo>
                  <a:cubicBezTo>
                    <a:pt x="148166" y="0"/>
                    <a:pt x="190900" y="42734"/>
                    <a:pt x="190900" y="95450"/>
                  </a:cubicBezTo>
                  <a:close/>
                </a:path>
              </a:pathLst>
            </a:custGeom>
            <a:grpFill/>
            <a:ln w="5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E" sz="320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32F4F65-2AF6-04EB-FFFE-CEC2B207886C}"/>
                </a:ext>
              </a:extLst>
            </p:cNvPr>
            <p:cNvSpPr/>
            <p:nvPr/>
          </p:nvSpPr>
          <p:spPr>
            <a:xfrm>
              <a:off x="7178918" y="2798121"/>
              <a:ext cx="381800" cy="190900"/>
            </a:xfrm>
            <a:custGeom>
              <a:avLst/>
              <a:gdLst>
                <a:gd name="connsiteX0" fmla="*/ 381800 w 381800"/>
                <a:gd name="connsiteY0" fmla="*/ 190900 h 190900"/>
                <a:gd name="connsiteX1" fmla="*/ 381800 w 381800"/>
                <a:gd name="connsiteY1" fmla="*/ 95450 h 190900"/>
                <a:gd name="connsiteX2" fmla="*/ 362710 w 381800"/>
                <a:gd name="connsiteY2" fmla="*/ 57270 h 190900"/>
                <a:gd name="connsiteX3" fmla="*/ 269646 w 381800"/>
                <a:gd name="connsiteY3" fmla="*/ 11931 h 190900"/>
                <a:gd name="connsiteX4" fmla="*/ 190900 w 381800"/>
                <a:gd name="connsiteY4" fmla="*/ 0 h 190900"/>
                <a:gd name="connsiteX5" fmla="*/ 112154 w 381800"/>
                <a:gd name="connsiteY5" fmla="*/ 11931 h 190900"/>
                <a:gd name="connsiteX6" fmla="*/ 19090 w 381800"/>
                <a:gd name="connsiteY6" fmla="*/ 57270 h 190900"/>
                <a:gd name="connsiteX7" fmla="*/ 0 w 381800"/>
                <a:gd name="connsiteY7" fmla="*/ 95450 h 190900"/>
                <a:gd name="connsiteX8" fmla="*/ 0 w 381800"/>
                <a:gd name="connsiteY8" fmla="*/ 190900 h 190900"/>
                <a:gd name="connsiteX9" fmla="*/ 381800 w 381800"/>
                <a:gd name="connsiteY9" fmla="*/ 190900 h 19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800" h="190900">
                  <a:moveTo>
                    <a:pt x="381800" y="190900"/>
                  </a:moveTo>
                  <a:lnTo>
                    <a:pt x="381800" y="95450"/>
                  </a:lnTo>
                  <a:cubicBezTo>
                    <a:pt x="381800" y="81132"/>
                    <a:pt x="374641" y="66815"/>
                    <a:pt x="362710" y="57270"/>
                  </a:cubicBezTo>
                  <a:cubicBezTo>
                    <a:pt x="336461" y="35794"/>
                    <a:pt x="303054" y="21476"/>
                    <a:pt x="269646" y="11931"/>
                  </a:cubicBezTo>
                  <a:cubicBezTo>
                    <a:pt x="245784" y="4772"/>
                    <a:pt x="219535" y="0"/>
                    <a:pt x="190900" y="0"/>
                  </a:cubicBezTo>
                  <a:cubicBezTo>
                    <a:pt x="164651" y="0"/>
                    <a:pt x="138403" y="4772"/>
                    <a:pt x="112154" y="11931"/>
                  </a:cubicBezTo>
                  <a:cubicBezTo>
                    <a:pt x="78746" y="21476"/>
                    <a:pt x="45339" y="38180"/>
                    <a:pt x="19090" y="57270"/>
                  </a:cubicBezTo>
                  <a:cubicBezTo>
                    <a:pt x="7159" y="66815"/>
                    <a:pt x="0" y="81132"/>
                    <a:pt x="0" y="95450"/>
                  </a:cubicBezTo>
                  <a:lnTo>
                    <a:pt x="0" y="190900"/>
                  </a:lnTo>
                  <a:lnTo>
                    <a:pt x="381800" y="190900"/>
                  </a:lnTo>
                  <a:close/>
                </a:path>
              </a:pathLst>
            </a:custGeom>
            <a:grpFill/>
            <a:ln w="5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E" sz="320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E95B9FE-E52D-DC33-0514-66AD7132F86B}"/>
              </a:ext>
            </a:extLst>
          </p:cNvPr>
          <p:cNvSpPr txBox="1"/>
          <p:nvPr/>
        </p:nvSpPr>
        <p:spPr>
          <a:xfrm>
            <a:off x="7063329" y="3494719"/>
            <a:ext cx="600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1200" dirty="0">
                <a:solidFill>
                  <a:schemeClr val="tx2"/>
                </a:solidFill>
                <a:cs typeface="Times New Roman" panose="02020603050405020304" pitchFamily="18" charset="0"/>
              </a:rPr>
              <a:t>Ops</a:t>
            </a:r>
            <a:endParaRPr lang="en-SE" sz="32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29" name="Graphic 13" descr="User with solid fill">
            <a:extLst>
              <a:ext uri="{FF2B5EF4-FFF2-40B4-BE49-F238E27FC236}">
                <a16:creationId xmlns:a16="http://schemas.microsoft.com/office/drawing/2014/main" id="{CD685B3D-6BFB-2116-CC01-B779C4A3F445}"/>
              </a:ext>
            </a:extLst>
          </p:cNvPr>
          <p:cNvGrpSpPr/>
          <p:nvPr/>
        </p:nvGrpSpPr>
        <p:grpSpPr>
          <a:xfrm>
            <a:off x="7139727" y="4233352"/>
            <a:ext cx="381800" cy="405662"/>
            <a:chOff x="7145846" y="3695757"/>
            <a:chExt cx="381800" cy="405662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3CC0A0A-0A91-77A3-60EB-FB3A755B7829}"/>
                </a:ext>
              </a:extLst>
            </p:cNvPr>
            <p:cNvSpPr/>
            <p:nvPr/>
          </p:nvSpPr>
          <p:spPr>
            <a:xfrm>
              <a:off x="7241296" y="3695757"/>
              <a:ext cx="190900" cy="190900"/>
            </a:xfrm>
            <a:custGeom>
              <a:avLst/>
              <a:gdLst>
                <a:gd name="connsiteX0" fmla="*/ 190900 w 190900"/>
                <a:gd name="connsiteY0" fmla="*/ 95450 h 190900"/>
                <a:gd name="connsiteX1" fmla="*/ 95450 w 190900"/>
                <a:gd name="connsiteY1" fmla="*/ 190900 h 190900"/>
                <a:gd name="connsiteX2" fmla="*/ 0 w 190900"/>
                <a:gd name="connsiteY2" fmla="*/ 95450 h 190900"/>
                <a:gd name="connsiteX3" fmla="*/ 95450 w 190900"/>
                <a:gd name="connsiteY3" fmla="*/ 0 h 190900"/>
                <a:gd name="connsiteX4" fmla="*/ 190900 w 190900"/>
                <a:gd name="connsiteY4" fmla="*/ 95450 h 19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900" h="190900">
                  <a:moveTo>
                    <a:pt x="190900" y="95450"/>
                  </a:moveTo>
                  <a:cubicBezTo>
                    <a:pt x="190900" y="148166"/>
                    <a:pt x="148166" y="190900"/>
                    <a:pt x="95450" y="190900"/>
                  </a:cubicBezTo>
                  <a:cubicBezTo>
                    <a:pt x="42734" y="190900"/>
                    <a:pt x="0" y="148166"/>
                    <a:pt x="0" y="95450"/>
                  </a:cubicBezTo>
                  <a:cubicBezTo>
                    <a:pt x="0" y="42734"/>
                    <a:pt x="42734" y="0"/>
                    <a:pt x="95450" y="0"/>
                  </a:cubicBezTo>
                  <a:cubicBezTo>
                    <a:pt x="148166" y="0"/>
                    <a:pt x="190900" y="42734"/>
                    <a:pt x="190900" y="95450"/>
                  </a:cubicBezTo>
                  <a:close/>
                </a:path>
              </a:pathLst>
            </a:custGeom>
            <a:grpFill/>
            <a:ln w="5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E" sz="320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2CB4506-5E5A-FECB-E89B-6B82EF13D185}"/>
                </a:ext>
              </a:extLst>
            </p:cNvPr>
            <p:cNvSpPr/>
            <p:nvPr/>
          </p:nvSpPr>
          <p:spPr>
            <a:xfrm>
              <a:off x="7145846" y="3910520"/>
              <a:ext cx="381800" cy="190900"/>
            </a:xfrm>
            <a:custGeom>
              <a:avLst/>
              <a:gdLst>
                <a:gd name="connsiteX0" fmla="*/ 381800 w 381800"/>
                <a:gd name="connsiteY0" fmla="*/ 190900 h 190900"/>
                <a:gd name="connsiteX1" fmla="*/ 381800 w 381800"/>
                <a:gd name="connsiteY1" fmla="*/ 95450 h 190900"/>
                <a:gd name="connsiteX2" fmla="*/ 362710 w 381800"/>
                <a:gd name="connsiteY2" fmla="*/ 57270 h 190900"/>
                <a:gd name="connsiteX3" fmla="*/ 269646 w 381800"/>
                <a:gd name="connsiteY3" fmla="*/ 11931 h 190900"/>
                <a:gd name="connsiteX4" fmla="*/ 190900 w 381800"/>
                <a:gd name="connsiteY4" fmla="*/ 0 h 190900"/>
                <a:gd name="connsiteX5" fmla="*/ 112154 w 381800"/>
                <a:gd name="connsiteY5" fmla="*/ 11931 h 190900"/>
                <a:gd name="connsiteX6" fmla="*/ 19090 w 381800"/>
                <a:gd name="connsiteY6" fmla="*/ 57270 h 190900"/>
                <a:gd name="connsiteX7" fmla="*/ 0 w 381800"/>
                <a:gd name="connsiteY7" fmla="*/ 95450 h 190900"/>
                <a:gd name="connsiteX8" fmla="*/ 0 w 381800"/>
                <a:gd name="connsiteY8" fmla="*/ 190900 h 190900"/>
                <a:gd name="connsiteX9" fmla="*/ 381800 w 381800"/>
                <a:gd name="connsiteY9" fmla="*/ 190900 h 19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800" h="190900">
                  <a:moveTo>
                    <a:pt x="381800" y="190900"/>
                  </a:moveTo>
                  <a:lnTo>
                    <a:pt x="381800" y="95450"/>
                  </a:lnTo>
                  <a:cubicBezTo>
                    <a:pt x="381800" y="81132"/>
                    <a:pt x="374641" y="66815"/>
                    <a:pt x="362710" y="57270"/>
                  </a:cubicBezTo>
                  <a:cubicBezTo>
                    <a:pt x="336461" y="35794"/>
                    <a:pt x="303054" y="21476"/>
                    <a:pt x="269646" y="11931"/>
                  </a:cubicBezTo>
                  <a:cubicBezTo>
                    <a:pt x="245784" y="4772"/>
                    <a:pt x="219535" y="0"/>
                    <a:pt x="190900" y="0"/>
                  </a:cubicBezTo>
                  <a:cubicBezTo>
                    <a:pt x="164651" y="0"/>
                    <a:pt x="138403" y="4772"/>
                    <a:pt x="112154" y="11931"/>
                  </a:cubicBezTo>
                  <a:cubicBezTo>
                    <a:pt x="78746" y="21476"/>
                    <a:pt x="45339" y="38180"/>
                    <a:pt x="19090" y="57270"/>
                  </a:cubicBezTo>
                  <a:cubicBezTo>
                    <a:pt x="7159" y="66815"/>
                    <a:pt x="0" y="81132"/>
                    <a:pt x="0" y="95450"/>
                  </a:cubicBezTo>
                  <a:lnTo>
                    <a:pt x="0" y="190900"/>
                  </a:lnTo>
                  <a:lnTo>
                    <a:pt x="381800" y="190900"/>
                  </a:lnTo>
                  <a:close/>
                </a:path>
              </a:pathLst>
            </a:custGeom>
            <a:grpFill/>
            <a:ln w="5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E" sz="320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4F4985F-335A-4A9D-3977-F2C526A85188}"/>
              </a:ext>
            </a:extLst>
          </p:cNvPr>
          <p:cNvSpPr txBox="1"/>
          <p:nvPr/>
        </p:nvSpPr>
        <p:spPr>
          <a:xfrm>
            <a:off x="6913388" y="4625095"/>
            <a:ext cx="900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1200" dirty="0">
                <a:solidFill>
                  <a:schemeClr val="tx2"/>
                </a:solidFill>
                <a:cs typeface="Times New Roman" panose="02020603050405020304" pitchFamily="18" charset="0"/>
              </a:rPr>
              <a:t>Product Manager</a:t>
            </a:r>
            <a:endParaRPr lang="en-SE" sz="32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03D2B8B3-9E54-E727-A71A-20E326E827C4}"/>
              </a:ext>
            </a:extLst>
          </p:cNvPr>
          <p:cNvSpPr/>
          <p:nvPr/>
        </p:nvSpPr>
        <p:spPr>
          <a:xfrm>
            <a:off x="5303071" y="3209025"/>
            <a:ext cx="1573619" cy="1515140"/>
          </a:xfrm>
          <a:prstGeom prst="flowChartConnector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SE" sz="1600" dirty="0">
                <a:solidFill>
                  <a:schemeClr val="tx2"/>
                </a:solidFill>
                <a:cs typeface="Times New Roman" panose="02020603050405020304" pitchFamily="18" charset="0"/>
              </a:rPr>
              <a:t>Digital</a:t>
            </a:r>
          </a:p>
          <a:p>
            <a:pPr algn="ctr"/>
            <a:r>
              <a:rPr lang="en-SE" sz="1600" dirty="0">
                <a:solidFill>
                  <a:schemeClr val="tx2"/>
                </a:solidFill>
                <a:cs typeface="Times New Roman" panose="02020603050405020304" pitchFamily="18" charset="0"/>
              </a:rPr>
              <a:t>Product</a:t>
            </a:r>
          </a:p>
        </p:txBody>
      </p:sp>
      <p:grpSp>
        <p:nvGrpSpPr>
          <p:cNvPr id="32" name="Graphic 17" descr="User with solid fill">
            <a:extLst>
              <a:ext uri="{FF2B5EF4-FFF2-40B4-BE49-F238E27FC236}">
                <a16:creationId xmlns:a16="http://schemas.microsoft.com/office/drawing/2014/main" id="{AC669E2C-DFE9-8CE8-21D8-AF25FCE247AC}"/>
              </a:ext>
            </a:extLst>
          </p:cNvPr>
          <p:cNvGrpSpPr/>
          <p:nvPr/>
        </p:nvGrpSpPr>
        <p:grpSpPr>
          <a:xfrm>
            <a:off x="4547528" y="4286778"/>
            <a:ext cx="381800" cy="405662"/>
            <a:chOff x="4553647" y="3749183"/>
            <a:chExt cx="381800" cy="405662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DFB76B9-3525-678B-12AF-51262A1B1CE3}"/>
                </a:ext>
              </a:extLst>
            </p:cNvPr>
            <p:cNvSpPr/>
            <p:nvPr/>
          </p:nvSpPr>
          <p:spPr>
            <a:xfrm>
              <a:off x="4649097" y="3749183"/>
              <a:ext cx="190900" cy="190900"/>
            </a:xfrm>
            <a:custGeom>
              <a:avLst/>
              <a:gdLst>
                <a:gd name="connsiteX0" fmla="*/ 190900 w 190900"/>
                <a:gd name="connsiteY0" fmla="*/ 95450 h 190900"/>
                <a:gd name="connsiteX1" fmla="*/ 95450 w 190900"/>
                <a:gd name="connsiteY1" fmla="*/ 190900 h 190900"/>
                <a:gd name="connsiteX2" fmla="*/ 0 w 190900"/>
                <a:gd name="connsiteY2" fmla="*/ 95450 h 190900"/>
                <a:gd name="connsiteX3" fmla="*/ 95450 w 190900"/>
                <a:gd name="connsiteY3" fmla="*/ 0 h 190900"/>
                <a:gd name="connsiteX4" fmla="*/ 190900 w 190900"/>
                <a:gd name="connsiteY4" fmla="*/ 95450 h 19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900" h="190900">
                  <a:moveTo>
                    <a:pt x="190900" y="95450"/>
                  </a:moveTo>
                  <a:cubicBezTo>
                    <a:pt x="190900" y="148166"/>
                    <a:pt x="148166" y="190900"/>
                    <a:pt x="95450" y="190900"/>
                  </a:cubicBezTo>
                  <a:cubicBezTo>
                    <a:pt x="42734" y="190900"/>
                    <a:pt x="0" y="148166"/>
                    <a:pt x="0" y="95450"/>
                  </a:cubicBezTo>
                  <a:cubicBezTo>
                    <a:pt x="0" y="42734"/>
                    <a:pt x="42734" y="0"/>
                    <a:pt x="95450" y="0"/>
                  </a:cubicBezTo>
                  <a:cubicBezTo>
                    <a:pt x="148166" y="0"/>
                    <a:pt x="190900" y="42734"/>
                    <a:pt x="190900" y="95450"/>
                  </a:cubicBezTo>
                  <a:close/>
                </a:path>
              </a:pathLst>
            </a:custGeom>
            <a:grpFill/>
            <a:ln w="5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E" sz="320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B6DA68E-DD2D-C108-3DE6-AEA6E75F87CA}"/>
                </a:ext>
              </a:extLst>
            </p:cNvPr>
            <p:cNvSpPr/>
            <p:nvPr/>
          </p:nvSpPr>
          <p:spPr>
            <a:xfrm>
              <a:off x="4553647" y="3963946"/>
              <a:ext cx="381800" cy="190900"/>
            </a:xfrm>
            <a:custGeom>
              <a:avLst/>
              <a:gdLst>
                <a:gd name="connsiteX0" fmla="*/ 381800 w 381800"/>
                <a:gd name="connsiteY0" fmla="*/ 190900 h 190900"/>
                <a:gd name="connsiteX1" fmla="*/ 381800 w 381800"/>
                <a:gd name="connsiteY1" fmla="*/ 95450 h 190900"/>
                <a:gd name="connsiteX2" fmla="*/ 362710 w 381800"/>
                <a:gd name="connsiteY2" fmla="*/ 57270 h 190900"/>
                <a:gd name="connsiteX3" fmla="*/ 269646 w 381800"/>
                <a:gd name="connsiteY3" fmla="*/ 11931 h 190900"/>
                <a:gd name="connsiteX4" fmla="*/ 190900 w 381800"/>
                <a:gd name="connsiteY4" fmla="*/ 0 h 190900"/>
                <a:gd name="connsiteX5" fmla="*/ 112154 w 381800"/>
                <a:gd name="connsiteY5" fmla="*/ 11931 h 190900"/>
                <a:gd name="connsiteX6" fmla="*/ 19090 w 381800"/>
                <a:gd name="connsiteY6" fmla="*/ 57270 h 190900"/>
                <a:gd name="connsiteX7" fmla="*/ 0 w 381800"/>
                <a:gd name="connsiteY7" fmla="*/ 95450 h 190900"/>
                <a:gd name="connsiteX8" fmla="*/ 0 w 381800"/>
                <a:gd name="connsiteY8" fmla="*/ 190900 h 190900"/>
                <a:gd name="connsiteX9" fmla="*/ 381800 w 381800"/>
                <a:gd name="connsiteY9" fmla="*/ 190900 h 19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800" h="190900">
                  <a:moveTo>
                    <a:pt x="381800" y="190900"/>
                  </a:moveTo>
                  <a:lnTo>
                    <a:pt x="381800" y="95450"/>
                  </a:lnTo>
                  <a:cubicBezTo>
                    <a:pt x="381800" y="81132"/>
                    <a:pt x="374641" y="66815"/>
                    <a:pt x="362710" y="57270"/>
                  </a:cubicBezTo>
                  <a:cubicBezTo>
                    <a:pt x="336461" y="35794"/>
                    <a:pt x="303054" y="21476"/>
                    <a:pt x="269646" y="11931"/>
                  </a:cubicBezTo>
                  <a:cubicBezTo>
                    <a:pt x="245784" y="4772"/>
                    <a:pt x="219535" y="0"/>
                    <a:pt x="190900" y="0"/>
                  </a:cubicBezTo>
                  <a:cubicBezTo>
                    <a:pt x="164651" y="0"/>
                    <a:pt x="138403" y="4772"/>
                    <a:pt x="112154" y="11931"/>
                  </a:cubicBezTo>
                  <a:cubicBezTo>
                    <a:pt x="78746" y="21476"/>
                    <a:pt x="45339" y="38180"/>
                    <a:pt x="19090" y="57270"/>
                  </a:cubicBezTo>
                  <a:cubicBezTo>
                    <a:pt x="7159" y="66815"/>
                    <a:pt x="0" y="81132"/>
                    <a:pt x="0" y="95450"/>
                  </a:cubicBezTo>
                  <a:lnTo>
                    <a:pt x="0" y="190900"/>
                  </a:lnTo>
                  <a:lnTo>
                    <a:pt x="381800" y="190900"/>
                  </a:lnTo>
                  <a:close/>
                </a:path>
              </a:pathLst>
            </a:custGeom>
            <a:grpFill/>
            <a:ln w="5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E" sz="320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9F4DC34-98EA-B61F-F39D-75B7EF98795F}"/>
              </a:ext>
            </a:extLst>
          </p:cNvPr>
          <p:cNvSpPr txBox="1"/>
          <p:nvPr/>
        </p:nvSpPr>
        <p:spPr>
          <a:xfrm>
            <a:off x="4377992" y="4660544"/>
            <a:ext cx="738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1200" dirty="0">
                <a:solidFill>
                  <a:schemeClr val="tx2"/>
                </a:solidFill>
                <a:cs typeface="Times New Roman" panose="02020603050405020304" pitchFamily="18" charset="0"/>
              </a:rPr>
              <a:t>InfoSec</a:t>
            </a:r>
            <a:endParaRPr lang="en-SE" sz="32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35" name="Graphic 20" descr="User with solid fill">
            <a:extLst>
              <a:ext uri="{FF2B5EF4-FFF2-40B4-BE49-F238E27FC236}">
                <a16:creationId xmlns:a16="http://schemas.microsoft.com/office/drawing/2014/main" id="{3E2BBC95-AA0E-155B-2938-26BCC29D5A1B}"/>
              </a:ext>
            </a:extLst>
          </p:cNvPr>
          <p:cNvGrpSpPr/>
          <p:nvPr/>
        </p:nvGrpSpPr>
        <p:grpSpPr>
          <a:xfrm>
            <a:off x="5860163" y="5008685"/>
            <a:ext cx="381800" cy="405662"/>
            <a:chOff x="5866282" y="4471090"/>
            <a:chExt cx="381800" cy="405662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3F97F43-8E34-F790-D34C-9DC0BAAC5044}"/>
                </a:ext>
              </a:extLst>
            </p:cNvPr>
            <p:cNvSpPr/>
            <p:nvPr/>
          </p:nvSpPr>
          <p:spPr>
            <a:xfrm>
              <a:off x="5961732" y="4471090"/>
              <a:ext cx="190900" cy="190900"/>
            </a:xfrm>
            <a:custGeom>
              <a:avLst/>
              <a:gdLst>
                <a:gd name="connsiteX0" fmla="*/ 190900 w 190900"/>
                <a:gd name="connsiteY0" fmla="*/ 95450 h 190900"/>
                <a:gd name="connsiteX1" fmla="*/ 95450 w 190900"/>
                <a:gd name="connsiteY1" fmla="*/ 190900 h 190900"/>
                <a:gd name="connsiteX2" fmla="*/ 0 w 190900"/>
                <a:gd name="connsiteY2" fmla="*/ 95450 h 190900"/>
                <a:gd name="connsiteX3" fmla="*/ 95450 w 190900"/>
                <a:gd name="connsiteY3" fmla="*/ 0 h 190900"/>
                <a:gd name="connsiteX4" fmla="*/ 190900 w 190900"/>
                <a:gd name="connsiteY4" fmla="*/ 95450 h 19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900" h="190900">
                  <a:moveTo>
                    <a:pt x="190900" y="95450"/>
                  </a:moveTo>
                  <a:cubicBezTo>
                    <a:pt x="190900" y="148166"/>
                    <a:pt x="148166" y="190900"/>
                    <a:pt x="95450" y="190900"/>
                  </a:cubicBezTo>
                  <a:cubicBezTo>
                    <a:pt x="42734" y="190900"/>
                    <a:pt x="0" y="148166"/>
                    <a:pt x="0" y="95450"/>
                  </a:cubicBezTo>
                  <a:cubicBezTo>
                    <a:pt x="0" y="42734"/>
                    <a:pt x="42734" y="0"/>
                    <a:pt x="95450" y="0"/>
                  </a:cubicBezTo>
                  <a:cubicBezTo>
                    <a:pt x="148166" y="0"/>
                    <a:pt x="190900" y="42734"/>
                    <a:pt x="190900" y="95450"/>
                  </a:cubicBezTo>
                  <a:close/>
                </a:path>
              </a:pathLst>
            </a:custGeom>
            <a:grpFill/>
            <a:ln w="5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E" sz="320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621EF1F-11AB-EAC6-8CE5-45C7DC2FE7D2}"/>
                </a:ext>
              </a:extLst>
            </p:cNvPr>
            <p:cNvSpPr/>
            <p:nvPr/>
          </p:nvSpPr>
          <p:spPr>
            <a:xfrm>
              <a:off x="5866282" y="4685853"/>
              <a:ext cx="381800" cy="190900"/>
            </a:xfrm>
            <a:custGeom>
              <a:avLst/>
              <a:gdLst>
                <a:gd name="connsiteX0" fmla="*/ 381800 w 381800"/>
                <a:gd name="connsiteY0" fmla="*/ 190900 h 190900"/>
                <a:gd name="connsiteX1" fmla="*/ 381800 w 381800"/>
                <a:gd name="connsiteY1" fmla="*/ 95450 h 190900"/>
                <a:gd name="connsiteX2" fmla="*/ 362710 w 381800"/>
                <a:gd name="connsiteY2" fmla="*/ 57270 h 190900"/>
                <a:gd name="connsiteX3" fmla="*/ 269646 w 381800"/>
                <a:gd name="connsiteY3" fmla="*/ 11931 h 190900"/>
                <a:gd name="connsiteX4" fmla="*/ 190900 w 381800"/>
                <a:gd name="connsiteY4" fmla="*/ 0 h 190900"/>
                <a:gd name="connsiteX5" fmla="*/ 112154 w 381800"/>
                <a:gd name="connsiteY5" fmla="*/ 11931 h 190900"/>
                <a:gd name="connsiteX6" fmla="*/ 19090 w 381800"/>
                <a:gd name="connsiteY6" fmla="*/ 57270 h 190900"/>
                <a:gd name="connsiteX7" fmla="*/ 0 w 381800"/>
                <a:gd name="connsiteY7" fmla="*/ 95450 h 190900"/>
                <a:gd name="connsiteX8" fmla="*/ 0 w 381800"/>
                <a:gd name="connsiteY8" fmla="*/ 190900 h 190900"/>
                <a:gd name="connsiteX9" fmla="*/ 381800 w 381800"/>
                <a:gd name="connsiteY9" fmla="*/ 190900 h 19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800" h="190900">
                  <a:moveTo>
                    <a:pt x="381800" y="190900"/>
                  </a:moveTo>
                  <a:lnTo>
                    <a:pt x="381800" y="95450"/>
                  </a:lnTo>
                  <a:cubicBezTo>
                    <a:pt x="381800" y="81132"/>
                    <a:pt x="374641" y="66815"/>
                    <a:pt x="362710" y="57270"/>
                  </a:cubicBezTo>
                  <a:cubicBezTo>
                    <a:pt x="336461" y="35794"/>
                    <a:pt x="303054" y="21476"/>
                    <a:pt x="269646" y="11931"/>
                  </a:cubicBezTo>
                  <a:cubicBezTo>
                    <a:pt x="245784" y="4772"/>
                    <a:pt x="219535" y="0"/>
                    <a:pt x="190900" y="0"/>
                  </a:cubicBezTo>
                  <a:cubicBezTo>
                    <a:pt x="164651" y="0"/>
                    <a:pt x="138403" y="4772"/>
                    <a:pt x="112154" y="11931"/>
                  </a:cubicBezTo>
                  <a:cubicBezTo>
                    <a:pt x="78746" y="21476"/>
                    <a:pt x="45339" y="38180"/>
                    <a:pt x="19090" y="57270"/>
                  </a:cubicBezTo>
                  <a:cubicBezTo>
                    <a:pt x="7159" y="66815"/>
                    <a:pt x="0" y="81132"/>
                    <a:pt x="0" y="95450"/>
                  </a:cubicBezTo>
                  <a:lnTo>
                    <a:pt x="0" y="190900"/>
                  </a:lnTo>
                  <a:lnTo>
                    <a:pt x="381800" y="190900"/>
                  </a:lnTo>
                  <a:close/>
                </a:path>
              </a:pathLst>
            </a:custGeom>
            <a:grpFill/>
            <a:ln w="5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E" sz="320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A1C8082-63CF-17E6-44AF-7288947F138F}"/>
              </a:ext>
            </a:extLst>
          </p:cNvPr>
          <p:cNvSpPr txBox="1"/>
          <p:nvPr/>
        </p:nvSpPr>
        <p:spPr>
          <a:xfrm>
            <a:off x="5750693" y="5382451"/>
            <a:ext cx="600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1200" dirty="0">
                <a:solidFill>
                  <a:schemeClr val="tx2"/>
                </a:solidFill>
                <a:cs typeface="Times New Roman" panose="02020603050405020304" pitchFamily="18" charset="0"/>
              </a:rPr>
              <a:t>QA</a:t>
            </a:r>
            <a:endParaRPr lang="en-SE" sz="32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70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5" grpId="0"/>
      <p:bldP spid="19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Kale Custom Theme">
      <a:dk1>
        <a:sysClr val="windowText" lastClr="000000"/>
      </a:dk1>
      <a:lt1>
        <a:srgbClr val="25D796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538D9D"/>
      </a:hlink>
      <a:folHlink>
        <a:srgbClr val="A5738E"/>
      </a:folHlink>
    </a:clrScheme>
    <a:fontScheme name="Kale Custom Theme">
      <a:majorFont>
        <a:latin typeface="Rounded Mplus 1c"/>
        <a:ea typeface=""/>
        <a:cs typeface=""/>
      </a:majorFont>
      <a:minorFont>
        <a:latin typeface="Rounded Mplus 1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D0C42331-D7DD-4F1D-81B6-C58D3C7BD291}" vid="{DA07EB39-FA46-4FBF-AB03-BA006946CEE4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2038</TotalTime>
  <Words>1583</Words>
  <Application>Microsoft Office PowerPoint</Application>
  <PresentationFormat>Widescreen</PresentationFormat>
  <Paragraphs>412</Paragraphs>
  <Slides>50</Slides>
  <Notes>18</Notes>
  <HiddenSlides>10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Office Theme</vt:lpstr>
      <vt:lpstr>1_Office Theme</vt:lpstr>
      <vt:lpstr>PowerPoint Presentation</vt:lpstr>
      <vt:lpstr>PowerPoint Presentation</vt:lpstr>
      <vt:lpstr>Agenda</vt:lpstr>
      <vt:lpstr>$whoami</vt:lpstr>
      <vt:lpstr>About me</vt:lpstr>
      <vt:lpstr>Data functions in Enterprises</vt:lpstr>
      <vt:lpstr>Application functions a few years ago</vt:lpstr>
      <vt:lpstr>DevOps Revolution</vt:lpstr>
      <vt:lpstr>Cross functional teams</vt:lpstr>
      <vt:lpstr>Cross functional teams</vt:lpstr>
      <vt:lpstr>What if we apply this to Data world?</vt:lpstr>
      <vt:lpstr>“Data Mesh is a decentralized sociotechnical approach to share, access, and manage analytical data in complex and large-scale environments – within or across organisations”</vt:lpstr>
      <vt:lpstr>PowerPoint Presentation</vt:lpstr>
      <vt:lpstr>PowerPoint Presentation</vt:lpstr>
      <vt:lpstr>Domain Ownership - 1</vt:lpstr>
      <vt:lpstr>Domain Ownership - 2</vt:lpstr>
      <vt:lpstr>Domain Driven Design - Context Map</vt:lpstr>
      <vt:lpstr>PowerPoint Presentation</vt:lpstr>
      <vt:lpstr>PowerPoint Presentation</vt:lpstr>
      <vt:lpstr>Domain Ownership - 2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Cross functional teams</vt:lpstr>
      <vt:lpstr>New cross functional team</vt:lpstr>
      <vt:lpstr>Personal Reflections</vt:lpstr>
      <vt:lpstr>PowerPoint Presentation</vt:lpstr>
      <vt:lpstr>PowerPoint Presentation</vt:lpstr>
      <vt:lpstr>PowerPoint Presentation</vt:lpstr>
      <vt:lpstr>Prerequisites</vt:lpstr>
      <vt:lpstr>Architecture</vt:lpstr>
      <vt:lpstr>Organizational &amp; Cultural Alignment</vt:lpstr>
      <vt:lpstr>Closing thoughts</vt:lpstr>
      <vt:lpstr>PowerPoint Presentation</vt:lpstr>
      <vt:lpstr>PowerPoint Presentation</vt:lpstr>
      <vt:lpstr>PowerPoint Presentation</vt:lpstr>
      <vt:lpstr>PowerPoint Presentation</vt:lpstr>
      <vt:lpstr>Bringing it all together</vt:lpstr>
      <vt:lpstr>PowerPoint Presentation</vt:lpstr>
      <vt:lpstr>PowerPoint Presentation</vt:lpstr>
      <vt:lpstr>Domain Driven Design</vt:lpstr>
      <vt:lpstr>Understanding the subdomains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Visualising Data Mesh</dc:title>
  <dc:creator>Anurag Kale</dc:creator>
  <cp:lastModifiedBy>Anurag Kale</cp:lastModifiedBy>
  <cp:revision>3</cp:revision>
  <dcterms:created xsi:type="dcterms:W3CDTF">2024-06-10T13:45:03Z</dcterms:created>
  <dcterms:modified xsi:type="dcterms:W3CDTF">2024-10-03T09:12:57Z</dcterms:modified>
</cp:coreProperties>
</file>