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27" r:id="rId3"/>
    <p:sldId id="261" r:id="rId4"/>
    <p:sldId id="325" r:id="rId5"/>
    <p:sldId id="263" r:id="rId6"/>
    <p:sldId id="306" r:id="rId7"/>
    <p:sldId id="305" r:id="rId8"/>
    <p:sldId id="289" r:id="rId9"/>
    <p:sldId id="307" r:id="rId10"/>
    <p:sldId id="309" r:id="rId11"/>
    <p:sldId id="302" r:id="rId12"/>
    <p:sldId id="304" r:id="rId13"/>
    <p:sldId id="316" r:id="rId14"/>
    <p:sldId id="310" r:id="rId15"/>
    <p:sldId id="331" r:id="rId16"/>
    <p:sldId id="311" r:id="rId17"/>
    <p:sldId id="298" r:id="rId18"/>
    <p:sldId id="323" r:id="rId19"/>
    <p:sldId id="320" r:id="rId20"/>
    <p:sldId id="332" r:id="rId21"/>
    <p:sldId id="324" r:id="rId22"/>
    <p:sldId id="312" r:id="rId23"/>
    <p:sldId id="313" r:id="rId24"/>
    <p:sldId id="314" r:id="rId25"/>
    <p:sldId id="318" r:id="rId26"/>
    <p:sldId id="333" r:id="rId27"/>
    <p:sldId id="321" r:id="rId28"/>
    <p:sldId id="334" r:id="rId29"/>
    <p:sldId id="315" r:id="rId30"/>
    <p:sldId id="329" r:id="rId31"/>
    <p:sldId id="322" r:id="rId32"/>
    <p:sldId id="330" r:id="rId33"/>
    <p:sldId id="326" r:id="rId34"/>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urag Kale" initials="AK" lastIdx="1" clrIdx="0">
    <p:extLst>
      <p:ext uri="{19B8F6BF-5375-455C-9EA6-DF929625EA0E}">
        <p15:presenceInfo xmlns:p15="http://schemas.microsoft.com/office/powerpoint/2012/main" userId="7f5e03fe804dc7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6387" autoAdjust="0"/>
  </p:normalViewPr>
  <p:slideViewPr>
    <p:cSldViewPr snapToGrid="0">
      <p:cViewPr varScale="1">
        <p:scale>
          <a:sx n="73" d="100"/>
          <a:sy n="73" d="100"/>
        </p:scale>
        <p:origin x="97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F6CC1-F3DE-446C-AC65-BFDA7042BB3D}" type="datetimeFigureOut">
              <a:rPr lang="en-SE" smtClean="0"/>
              <a:t>10/03/2024</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DB5E5-18BF-4D1A-B833-AEC97C7C3318}" type="slidenum">
              <a:rPr lang="en-SE" smtClean="0"/>
              <a:t>‹#›</a:t>
            </a:fld>
            <a:endParaRPr lang="en-SE"/>
          </a:p>
        </p:txBody>
      </p:sp>
    </p:spTree>
    <p:extLst>
      <p:ext uri="{BB962C8B-B14F-4D97-AF65-F5344CB8AC3E}">
        <p14:creationId xmlns:p14="http://schemas.microsoft.com/office/powerpoint/2010/main" val="327653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Engage Audience : </a:t>
            </a:r>
          </a:p>
          <a:p>
            <a:endParaRPr lang="en-SE" dirty="0"/>
          </a:p>
          <a:p>
            <a:pPr marL="171450" indent="-171450">
              <a:buFont typeface="Arial" panose="020B0604020202020204" pitchFamily="34" charset="0"/>
              <a:buChar char="•"/>
            </a:pPr>
            <a:r>
              <a:rPr lang="en-SE" dirty="0"/>
              <a:t>Ask abo</a:t>
            </a:r>
            <a:r>
              <a:rPr lang="sv-SE" dirty="0"/>
              <a:t>u</a:t>
            </a:r>
            <a:r>
              <a:rPr lang="en-SE" dirty="0"/>
              <a:t>t how many of you know – Data Lakes ? Serverless?  Use AWS ?</a:t>
            </a:r>
          </a:p>
          <a:p>
            <a:pPr marL="171450" indent="-171450">
              <a:buFont typeface="Arial" panose="020B0604020202020204" pitchFamily="34" charset="0"/>
              <a:buChar char="•"/>
            </a:pPr>
            <a:r>
              <a:rPr lang="en-SE" dirty="0"/>
              <a:t>Y</a:t>
            </a:r>
            <a:r>
              <a:rPr lang="sv-SE" dirty="0"/>
              <a:t>o</a:t>
            </a:r>
            <a:r>
              <a:rPr lang="en-SE" dirty="0"/>
              <a:t>u are an engineer trying to level up and you get your first opportunity to influence the design of a solution. A natural place to start (before </a:t>
            </a:r>
            <a:r>
              <a:rPr lang="en-SE" dirty="0" err="1"/>
              <a:t>ChatCPT</a:t>
            </a:r>
            <a:r>
              <a:rPr lang="en-SE" dirty="0"/>
              <a:t>) would be google. </a:t>
            </a:r>
          </a:p>
        </p:txBody>
      </p:sp>
      <p:sp>
        <p:nvSpPr>
          <p:cNvPr id="4" name="Slide Number Placeholder 3"/>
          <p:cNvSpPr>
            <a:spLocks noGrp="1"/>
          </p:cNvSpPr>
          <p:nvPr>
            <p:ph type="sldNum" sz="quarter" idx="5"/>
          </p:nvPr>
        </p:nvSpPr>
        <p:spPr/>
        <p:txBody>
          <a:bodyPr/>
          <a:lstStyle/>
          <a:p>
            <a:fld id="{0A0DB5E5-18BF-4D1A-B833-AEC97C7C3318}" type="slidenum">
              <a:rPr lang="en-SE" smtClean="0"/>
              <a:t>1</a:t>
            </a:fld>
            <a:endParaRPr lang="en-SE"/>
          </a:p>
        </p:txBody>
      </p:sp>
    </p:spTree>
    <p:extLst>
      <p:ext uri="{BB962C8B-B14F-4D97-AF65-F5344CB8AC3E}">
        <p14:creationId xmlns:p14="http://schemas.microsoft.com/office/powerpoint/2010/main" val="421743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SE" sz="1800" dirty="0"/>
              <a:t>Someone told that a big company build a data lake for this kind of use case and you do what any </a:t>
            </a:r>
            <a:r>
              <a:rPr lang="en-SE" sz="1800" dirty="0" err="1"/>
              <a:t>engin</a:t>
            </a:r>
            <a:r>
              <a:rPr lang="sv-SE" sz="1800" dirty="0"/>
              <a:t>e</a:t>
            </a:r>
            <a:r>
              <a:rPr lang="en-SE" sz="1800" dirty="0"/>
              <a:t>er would do, google – Data Lake </a:t>
            </a:r>
          </a:p>
          <a:p>
            <a:pPr marL="171450" indent="-171450">
              <a:buFont typeface="Arial" panose="020B0604020202020204" pitchFamily="34" charset="0"/>
              <a:buChar char="•"/>
            </a:pPr>
            <a:r>
              <a:rPr lang="en-SE" sz="1800" dirty="0"/>
              <a:t>You will get in most cases – a reference architecture or some sort of architecture patterns.</a:t>
            </a:r>
          </a:p>
          <a:p>
            <a:pPr marL="171450" indent="-171450">
              <a:buFont typeface="Arial" panose="020B0604020202020204" pitchFamily="34" charset="0"/>
              <a:buChar char="•"/>
            </a:pPr>
            <a:r>
              <a:rPr lang="en-SE" sz="1800" dirty="0"/>
              <a:t>You find this diagram, really good, has plenty of details, but if you are someone like me, you want to understand the building blocks of the system so, you search more and find something like this. </a:t>
            </a:r>
          </a:p>
          <a:p>
            <a:pPr marL="171450" indent="-171450">
              <a:buFont typeface="Arial" panose="020B0604020202020204" pitchFamily="34" charset="0"/>
              <a:buChar char="•"/>
            </a:pPr>
            <a:r>
              <a:rPr lang="en-SE" sz="1800" dirty="0"/>
              <a:t>Again a very nice diagram with a lot of </a:t>
            </a:r>
            <a:r>
              <a:rPr lang="en-SE" sz="1800" dirty="0" err="1"/>
              <a:t>deta</a:t>
            </a:r>
            <a:r>
              <a:rPr lang="sv-SE" sz="1800" dirty="0"/>
              <a:t>i</a:t>
            </a:r>
            <a:r>
              <a:rPr lang="en-SE" sz="1800" dirty="0"/>
              <a:t>ls, but you do not have any indications to suggest what may or may not work for you. </a:t>
            </a:r>
          </a:p>
          <a:p>
            <a:pPr marL="171450" indent="-171450">
              <a:buFont typeface="Arial" panose="020B0604020202020204" pitchFamily="34" charset="0"/>
              <a:buChar char="•"/>
            </a:pPr>
            <a:r>
              <a:rPr lang="en-SE" sz="1800" dirty="0"/>
              <a:t>How should you think abo</a:t>
            </a:r>
            <a:r>
              <a:rPr lang="sv-SE" sz="1800" dirty="0"/>
              <a:t>u</a:t>
            </a:r>
            <a:r>
              <a:rPr lang="en-SE" sz="1800" dirty="0"/>
              <a:t>t this? </a:t>
            </a:r>
          </a:p>
        </p:txBody>
      </p:sp>
      <p:sp>
        <p:nvSpPr>
          <p:cNvPr id="4" name="Slide Number Placeholder 3"/>
          <p:cNvSpPr>
            <a:spLocks noGrp="1"/>
          </p:cNvSpPr>
          <p:nvPr>
            <p:ph type="sldNum" sz="quarter" idx="5"/>
          </p:nvPr>
        </p:nvSpPr>
        <p:spPr/>
        <p:txBody>
          <a:bodyPr/>
          <a:lstStyle/>
          <a:p>
            <a:fld id="{0A0DB5E5-18BF-4D1A-B833-AEC97C7C3318}" type="slidenum">
              <a:rPr lang="en-SE" smtClean="0"/>
              <a:t>2</a:t>
            </a:fld>
            <a:endParaRPr lang="en-SE"/>
          </a:p>
        </p:txBody>
      </p:sp>
    </p:spTree>
    <p:extLst>
      <p:ext uri="{BB962C8B-B14F-4D97-AF65-F5344CB8AC3E}">
        <p14:creationId xmlns:p14="http://schemas.microsoft.com/office/powerpoint/2010/main" val="20242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C98C847C-AB27-244E-805D-45884BE5CF31}" type="slidenum">
              <a:rPr lang="en-SE" smtClean="0"/>
              <a:t>4</a:t>
            </a:fld>
            <a:endParaRPr lang="en-SE"/>
          </a:p>
        </p:txBody>
      </p:sp>
    </p:spTree>
    <p:extLst>
      <p:ext uri="{BB962C8B-B14F-4D97-AF65-F5344CB8AC3E}">
        <p14:creationId xmlns:p14="http://schemas.microsoft.com/office/powerpoint/2010/main" val="3029013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SE" dirty="0"/>
              <a:t>Let’s build this </a:t>
            </a:r>
            <a:r>
              <a:rPr lang="en-SE" dirty="0" err="1"/>
              <a:t>soluti</a:t>
            </a:r>
            <a:r>
              <a:rPr lang="sv-SE" dirty="0"/>
              <a:t>o</a:t>
            </a:r>
            <a:r>
              <a:rPr lang="en-SE" dirty="0"/>
              <a:t>n together! </a:t>
            </a:r>
          </a:p>
          <a:p>
            <a:pPr marL="171450" indent="-171450">
              <a:buFont typeface="Arial" panose="020B0604020202020204" pitchFamily="34" charset="0"/>
              <a:buChar char="•"/>
            </a:pPr>
            <a:r>
              <a:rPr lang="en-SE" dirty="0"/>
              <a:t>In order to do that we need to define the problem area – aka the bounded context of the scope</a:t>
            </a:r>
          </a:p>
          <a:p>
            <a:pPr marL="171450" indent="-171450">
              <a:buFont typeface="Arial" panose="020B0604020202020204" pitchFamily="34" charset="0"/>
              <a:buChar char="•"/>
            </a:pPr>
            <a:r>
              <a:rPr lang="en-SE" dirty="0"/>
              <a:t>I will explain my reasons of choosing a data lake </a:t>
            </a:r>
          </a:p>
          <a:p>
            <a:pPr marL="171450" indent="-171450">
              <a:buFont typeface="Arial" panose="020B0604020202020204" pitchFamily="34" charset="0"/>
              <a:buChar char="•"/>
            </a:pPr>
            <a:r>
              <a:rPr lang="sv-SE" dirty="0"/>
              <a:t>W</a:t>
            </a:r>
            <a:r>
              <a:rPr lang="en-SE" dirty="0" err="1"/>
              <a:t>alkthrough</a:t>
            </a:r>
            <a:r>
              <a:rPr lang="en-SE" dirty="0"/>
              <a:t> of the solution </a:t>
            </a:r>
          </a:p>
          <a:p>
            <a:pPr marL="171450" indent="-171450">
              <a:buFont typeface="Arial" panose="020B0604020202020204" pitchFamily="34" charset="0"/>
              <a:buChar char="•"/>
            </a:pPr>
            <a:r>
              <a:rPr lang="sv-SE" dirty="0"/>
              <a:t>A</a:t>
            </a:r>
            <a:r>
              <a:rPr lang="en-SE" dirty="0" err="1"/>
              <a:t>nd</a:t>
            </a:r>
            <a:r>
              <a:rPr lang="en-SE" dirty="0"/>
              <a:t> I will try to give you a few goodies to take away</a:t>
            </a:r>
          </a:p>
        </p:txBody>
      </p:sp>
      <p:sp>
        <p:nvSpPr>
          <p:cNvPr id="4" name="Slide Number Placeholder 3"/>
          <p:cNvSpPr>
            <a:spLocks noGrp="1"/>
          </p:cNvSpPr>
          <p:nvPr>
            <p:ph type="sldNum" sz="quarter" idx="5"/>
          </p:nvPr>
        </p:nvSpPr>
        <p:spPr/>
        <p:txBody>
          <a:bodyPr/>
          <a:lstStyle/>
          <a:p>
            <a:fld id="{0A0DB5E5-18BF-4D1A-B833-AEC97C7C3318}" type="slidenum">
              <a:rPr lang="en-SE" smtClean="0"/>
              <a:t>5</a:t>
            </a:fld>
            <a:endParaRPr lang="en-SE"/>
          </a:p>
        </p:txBody>
      </p:sp>
    </p:spTree>
    <p:extLst>
      <p:ext uri="{BB962C8B-B14F-4D97-AF65-F5344CB8AC3E}">
        <p14:creationId xmlns:p14="http://schemas.microsoft.com/office/powerpoint/2010/main" val="2159732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F8FEB175-7AE1-4B66-A823-55E80A74AF1C}" type="slidenum">
              <a:rPr lang="en-US" smtClean="0"/>
              <a:pPr/>
              <a:t>8</a:t>
            </a:fld>
            <a:endParaRPr lang="en-US" dirty="0"/>
          </a:p>
        </p:txBody>
      </p:sp>
    </p:spTree>
    <p:extLst>
      <p:ext uri="{BB962C8B-B14F-4D97-AF65-F5344CB8AC3E}">
        <p14:creationId xmlns:p14="http://schemas.microsoft.com/office/powerpoint/2010/main" val="400442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SE" sz="1800" dirty="0"/>
              <a:t>Do you own both the endpoints of data?  i.e. Source and Target?  Then DWH can work</a:t>
            </a:r>
          </a:p>
          <a:p>
            <a:pPr marL="171450" indent="-171450">
              <a:buFont typeface="Arial" panose="020B0604020202020204" pitchFamily="34" charset="0"/>
              <a:buChar char="•"/>
            </a:pPr>
            <a:r>
              <a:rPr lang="en-SE" sz="1800" dirty="0"/>
              <a:t>If you only one endpoint, Data Lakes are a good bet</a:t>
            </a:r>
          </a:p>
        </p:txBody>
      </p:sp>
      <p:sp>
        <p:nvSpPr>
          <p:cNvPr id="4" name="Slide Number Placeholder 3"/>
          <p:cNvSpPr>
            <a:spLocks noGrp="1"/>
          </p:cNvSpPr>
          <p:nvPr>
            <p:ph type="sldNum" sz="quarter" idx="5"/>
          </p:nvPr>
        </p:nvSpPr>
        <p:spPr/>
        <p:txBody>
          <a:bodyPr/>
          <a:lstStyle/>
          <a:p>
            <a:fld id="{C98C847C-AB27-244E-805D-45884BE5CF31}" type="slidenum">
              <a:rPr lang="en-SE" smtClean="0"/>
              <a:t>11</a:t>
            </a:fld>
            <a:endParaRPr lang="en-SE"/>
          </a:p>
        </p:txBody>
      </p:sp>
    </p:spTree>
    <p:extLst>
      <p:ext uri="{BB962C8B-B14F-4D97-AF65-F5344CB8AC3E}">
        <p14:creationId xmlns:p14="http://schemas.microsoft.com/office/powerpoint/2010/main" val="4122968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SE" dirty="0"/>
          </a:p>
        </p:txBody>
      </p:sp>
      <p:sp>
        <p:nvSpPr>
          <p:cNvPr id="4" name="Slide Number Placeholder 3"/>
          <p:cNvSpPr>
            <a:spLocks noGrp="1"/>
          </p:cNvSpPr>
          <p:nvPr>
            <p:ph type="sldNum" sz="quarter" idx="5"/>
          </p:nvPr>
        </p:nvSpPr>
        <p:spPr/>
        <p:txBody>
          <a:bodyPr/>
          <a:lstStyle/>
          <a:p>
            <a:fld id="{F8FEB175-7AE1-4B66-A823-55E80A74AF1C}" type="slidenum">
              <a:rPr lang="en-US" smtClean="0"/>
              <a:pPr/>
              <a:t>12</a:t>
            </a:fld>
            <a:endParaRPr lang="en-US" dirty="0"/>
          </a:p>
        </p:txBody>
      </p:sp>
    </p:spTree>
    <p:extLst>
      <p:ext uri="{BB962C8B-B14F-4D97-AF65-F5344CB8AC3E}">
        <p14:creationId xmlns:p14="http://schemas.microsoft.com/office/powerpoint/2010/main" val="96486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SE" dirty="0"/>
              <a:t>Kinesis Data Streams</a:t>
            </a:r>
          </a:p>
          <a:p>
            <a:pPr marL="171450" indent="-171450">
              <a:buFont typeface="Arial" panose="020B0604020202020204" pitchFamily="34" charset="0"/>
              <a:buChar char="•"/>
            </a:pPr>
            <a:r>
              <a:rPr lang="sv-SE" dirty="0"/>
              <a:t>Amazon Kinesis Data Analytics</a:t>
            </a:r>
            <a:r>
              <a:rPr lang="en-SE" dirty="0"/>
              <a:t> – Which is now Managed </a:t>
            </a:r>
            <a:r>
              <a:rPr lang="en-SE" dirty="0" err="1"/>
              <a:t>Flink</a:t>
            </a:r>
            <a:r>
              <a:rPr lang="en-SE" dirty="0"/>
              <a:t> in AWS</a:t>
            </a:r>
          </a:p>
          <a:p>
            <a:pPr marL="171450" indent="-171450">
              <a:buFont typeface="Arial" panose="020B0604020202020204" pitchFamily="34" charset="0"/>
              <a:buChar char="•"/>
            </a:pPr>
            <a:r>
              <a:rPr lang="en-SE" dirty="0"/>
              <a:t>Firehose</a:t>
            </a:r>
          </a:p>
        </p:txBody>
      </p:sp>
      <p:sp>
        <p:nvSpPr>
          <p:cNvPr id="4" name="Slide Number Placeholder 3"/>
          <p:cNvSpPr>
            <a:spLocks noGrp="1"/>
          </p:cNvSpPr>
          <p:nvPr>
            <p:ph type="sldNum" sz="quarter" idx="5"/>
          </p:nvPr>
        </p:nvSpPr>
        <p:spPr/>
        <p:txBody>
          <a:bodyPr/>
          <a:lstStyle/>
          <a:p>
            <a:fld id="{0A0DB5E5-18BF-4D1A-B833-AEC97C7C3318}" type="slidenum">
              <a:rPr lang="en-SE" smtClean="0"/>
              <a:t>16</a:t>
            </a:fld>
            <a:endParaRPr lang="en-SE"/>
          </a:p>
        </p:txBody>
      </p:sp>
    </p:spTree>
    <p:extLst>
      <p:ext uri="{BB962C8B-B14F-4D97-AF65-F5344CB8AC3E}">
        <p14:creationId xmlns:p14="http://schemas.microsoft.com/office/powerpoint/2010/main" val="1768306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F8FEB175-7AE1-4B66-A823-55E80A74AF1C}" type="slidenum">
              <a:rPr lang="en-US" smtClean="0"/>
              <a:pPr/>
              <a:t>22</a:t>
            </a:fld>
            <a:endParaRPr lang="en-US" dirty="0"/>
          </a:p>
        </p:txBody>
      </p:sp>
    </p:spTree>
    <p:extLst>
      <p:ext uri="{BB962C8B-B14F-4D97-AF65-F5344CB8AC3E}">
        <p14:creationId xmlns:p14="http://schemas.microsoft.com/office/powerpoint/2010/main" val="150925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5626-F151-AFFB-6B0E-95D3F42B62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14AB409C-0E8A-8D09-B93A-E045FB9DFB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6CFBD693-E631-6E69-374D-B140F6A57641}"/>
              </a:ext>
            </a:extLst>
          </p:cNvPr>
          <p:cNvSpPr>
            <a:spLocks noGrp="1"/>
          </p:cNvSpPr>
          <p:nvPr>
            <p:ph type="dt" sz="half" idx="10"/>
          </p:nvPr>
        </p:nvSpPr>
        <p:spPr/>
        <p:txBody>
          <a:bodyPr/>
          <a:lstStyle/>
          <a:p>
            <a:fld id="{EDA6B1DC-4135-495E-91C0-8402EDF1B76F}" type="datetime8">
              <a:rPr lang="en-SE" smtClean="0"/>
              <a:t>10/03/2024 02:11</a:t>
            </a:fld>
            <a:endParaRPr lang="en-SE"/>
          </a:p>
        </p:txBody>
      </p:sp>
      <p:sp>
        <p:nvSpPr>
          <p:cNvPr id="5" name="Footer Placeholder 4">
            <a:extLst>
              <a:ext uri="{FF2B5EF4-FFF2-40B4-BE49-F238E27FC236}">
                <a16:creationId xmlns:a16="http://schemas.microsoft.com/office/drawing/2014/main" id="{22F36808-683A-0481-F044-54C1017CDE22}"/>
              </a:ext>
            </a:extLst>
          </p:cNvPr>
          <p:cNvSpPr>
            <a:spLocks noGrp="1"/>
          </p:cNvSpPr>
          <p:nvPr>
            <p:ph type="ftr" sz="quarter" idx="11"/>
          </p:nvPr>
        </p:nvSpPr>
        <p:spPr/>
        <p:txBody>
          <a:bodyPr/>
          <a:lstStyle/>
          <a:p>
            <a:r>
              <a:rPr lang="en-US"/>
              <a:t>@iAnuragKale</a:t>
            </a:r>
            <a:endParaRPr lang="en-SE"/>
          </a:p>
        </p:txBody>
      </p:sp>
      <p:sp>
        <p:nvSpPr>
          <p:cNvPr id="6" name="Slide Number Placeholder 5">
            <a:extLst>
              <a:ext uri="{FF2B5EF4-FFF2-40B4-BE49-F238E27FC236}">
                <a16:creationId xmlns:a16="http://schemas.microsoft.com/office/drawing/2014/main" id="{5276FD8E-1824-383F-F5BB-BEAB5E7B08DF}"/>
              </a:ext>
            </a:extLst>
          </p:cNvPr>
          <p:cNvSpPr>
            <a:spLocks noGrp="1"/>
          </p:cNvSpPr>
          <p:nvPr>
            <p:ph type="sldNum" sz="quarter" idx="12"/>
          </p:nvPr>
        </p:nvSpPr>
        <p:spPr/>
        <p:txBody>
          <a:bodyPr/>
          <a:lstStyle/>
          <a:p>
            <a:fld id="{1F400600-2A69-4B1A-B217-1AD45A297E11}" type="slidenum">
              <a:rPr lang="en-SE" smtClean="0"/>
              <a:t>‹#›</a:t>
            </a:fld>
            <a:endParaRPr lang="en-SE"/>
          </a:p>
        </p:txBody>
      </p:sp>
    </p:spTree>
    <p:extLst>
      <p:ext uri="{BB962C8B-B14F-4D97-AF65-F5344CB8AC3E}">
        <p14:creationId xmlns:p14="http://schemas.microsoft.com/office/powerpoint/2010/main" val="64416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644F-0F6D-7236-7FB6-E02E5D0B7D58}"/>
              </a:ext>
            </a:extLst>
          </p:cNvPr>
          <p:cNvSpPr>
            <a:spLocks noGrp="1"/>
          </p:cNvSpPr>
          <p:nvPr>
            <p:ph type="title"/>
          </p:nvPr>
        </p:nvSpPr>
        <p:spPr/>
        <p:txBody>
          <a:bodyPr/>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8FC6D370-F84C-D8E3-04B3-2BC3ECF08A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FE1EE9E4-96A6-BD1F-8EB0-BDD9359BC454}"/>
              </a:ext>
            </a:extLst>
          </p:cNvPr>
          <p:cNvSpPr>
            <a:spLocks noGrp="1"/>
          </p:cNvSpPr>
          <p:nvPr>
            <p:ph type="dt" sz="half" idx="10"/>
          </p:nvPr>
        </p:nvSpPr>
        <p:spPr/>
        <p:txBody>
          <a:bodyPr/>
          <a:lstStyle/>
          <a:p>
            <a:fld id="{9816016D-193E-4DE2-95A0-50257B7C886B}" type="datetime8">
              <a:rPr lang="en-SE" smtClean="0"/>
              <a:t>10/03/2024 02:11</a:t>
            </a:fld>
            <a:endParaRPr lang="en-SE"/>
          </a:p>
        </p:txBody>
      </p:sp>
      <p:sp>
        <p:nvSpPr>
          <p:cNvPr id="5" name="Footer Placeholder 4">
            <a:extLst>
              <a:ext uri="{FF2B5EF4-FFF2-40B4-BE49-F238E27FC236}">
                <a16:creationId xmlns:a16="http://schemas.microsoft.com/office/drawing/2014/main" id="{724FEDFA-1DFE-574A-B046-14218F522DCD}"/>
              </a:ext>
            </a:extLst>
          </p:cNvPr>
          <p:cNvSpPr>
            <a:spLocks noGrp="1"/>
          </p:cNvSpPr>
          <p:nvPr>
            <p:ph type="ftr" sz="quarter" idx="11"/>
          </p:nvPr>
        </p:nvSpPr>
        <p:spPr/>
        <p:txBody>
          <a:bodyPr/>
          <a:lstStyle/>
          <a:p>
            <a:r>
              <a:rPr lang="en-US"/>
              <a:t>@iAnuragKale</a:t>
            </a:r>
            <a:endParaRPr lang="en-SE"/>
          </a:p>
        </p:txBody>
      </p:sp>
      <p:sp>
        <p:nvSpPr>
          <p:cNvPr id="6" name="Slide Number Placeholder 5">
            <a:extLst>
              <a:ext uri="{FF2B5EF4-FFF2-40B4-BE49-F238E27FC236}">
                <a16:creationId xmlns:a16="http://schemas.microsoft.com/office/drawing/2014/main" id="{60C947D4-572A-C2C6-4AB1-6D1A39E3B4C8}"/>
              </a:ext>
            </a:extLst>
          </p:cNvPr>
          <p:cNvSpPr>
            <a:spLocks noGrp="1"/>
          </p:cNvSpPr>
          <p:nvPr>
            <p:ph type="sldNum" sz="quarter" idx="12"/>
          </p:nvPr>
        </p:nvSpPr>
        <p:spPr/>
        <p:txBody>
          <a:bodyPr/>
          <a:lstStyle/>
          <a:p>
            <a:fld id="{1F400600-2A69-4B1A-B217-1AD45A297E11}" type="slidenum">
              <a:rPr lang="en-SE" smtClean="0"/>
              <a:t>‹#›</a:t>
            </a:fld>
            <a:endParaRPr lang="en-SE"/>
          </a:p>
        </p:txBody>
      </p:sp>
    </p:spTree>
    <p:extLst>
      <p:ext uri="{BB962C8B-B14F-4D97-AF65-F5344CB8AC3E}">
        <p14:creationId xmlns:p14="http://schemas.microsoft.com/office/powerpoint/2010/main" val="3321036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F21A91-A639-2202-0EAD-331DBF2B65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40451F2D-C33A-2039-844C-CF9962FCE5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6DAADD01-6CC3-4517-C83A-4FBB7CDBA67C}"/>
              </a:ext>
            </a:extLst>
          </p:cNvPr>
          <p:cNvSpPr>
            <a:spLocks noGrp="1"/>
          </p:cNvSpPr>
          <p:nvPr>
            <p:ph type="dt" sz="half" idx="10"/>
          </p:nvPr>
        </p:nvSpPr>
        <p:spPr/>
        <p:txBody>
          <a:bodyPr/>
          <a:lstStyle/>
          <a:p>
            <a:fld id="{8439EE1C-59FC-4093-9469-40B63C820B67}" type="datetime8">
              <a:rPr lang="en-SE" smtClean="0"/>
              <a:t>10/03/2024 02:11</a:t>
            </a:fld>
            <a:endParaRPr lang="en-SE"/>
          </a:p>
        </p:txBody>
      </p:sp>
      <p:sp>
        <p:nvSpPr>
          <p:cNvPr id="5" name="Footer Placeholder 4">
            <a:extLst>
              <a:ext uri="{FF2B5EF4-FFF2-40B4-BE49-F238E27FC236}">
                <a16:creationId xmlns:a16="http://schemas.microsoft.com/office/drawing/2014/main" id="{39609FE2-932D-77B8-AECE-219BCF66A989}"/>
              </a:ext>
            </a:extLst>
          </p:cNvPr>
          <p:cNvSpPr>
            <a:spLocks noGrp="1"/>
          </p:cNvSpPr>
          <p:nvPr>
            <p:ph type="ftr" sz="quarter" idx="11"/>
          </p:nvPr>
        </p:nvSpPr>
        <p:spPr/>
        <p:txBody>
          <a:bodyPr/>
          <a:lstStyle/>
          <a:p>
            <a:r>
              <a:rPr lang="en-US"/>
              <a:t>@iAnuragKale</a:t>
            </a:r>
            <a:endParaRPr lang="en-SE"/>
          </a:p>
        </p:txBody>
      </p:sp>
      <p:sp>
        <p:nvSpPr>
          <p:cNvPr id="6" name="Slide Number Placeholder 5">
            <a:extLst>
              <a:ext uri="{FF2B5EF4-FFF2-40B4-BE49-F238E27FC236}">
                <a16:creationId xmlns:a16="http://schemas.microsoft.com/office/drawing/2014/main" id="{0A0AEC1F-E56D-9221-C69C-E3223C03FE82}"/>
              </a:ext>
            </a:extLst>
          </p:cNvPr>
          <p:cNvSpPr>
            <a:spLocks noGrp="1"/>
          </p:cNvSpPr>
          <p:nvPr>
            <p:ph type="sldNum" sz="quarter" idx="12"/>
          </p:nvPr>
        </p:nvSpPr>
        <p:spPr/>
        <p:txBody>
          <a:bodyPr/>
          <a:lstStyle/>
          <a:p>
            <a:fld id="{1F400600-2A69-4B1A-B217-1AD45A297E11}" type="slidenum">
              <a:rPr lang="en-SE" smtClean="0"/>
              <a:t>‹#›</a:t>
            </a:fld>
            <a:endParaRPr lang="en-SE"/>
          </a:p>
        </p:txBody>
      </p:sp>
    </p:spTree>
    <p:extLst>
      <p:ext uri="{BB962C8B-B14F-4D97-AF65-F5344CB8AC3E}">
        <p14:creationId xmlns:p14="http://schemas.microsoft.com/office/powerpoint/2010/main" val="56059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7D87-D3C3-4EBC-8F18-A1178903C794}"/>
              </a:ext>
            </a:extLst>
          </p:cNvPr>
          <p:cNvSpPr>
            <a:spLocks noGrp="1"/>
          </p:cNvSpPr>
          <p:nvPr>
            <p:ph type="title" hasCustomPrompt="1"/>
          </p:nvPr>
        </p:nvSpPr>
        <p:spPr/>
        <p:txBody>
          <a:bodyPr/>
          <a:lstStyle>
            <a:lvl1pPr>
              <a:defRPr/>
            </a:lvl1pPr>
          </a:lstStyle>
          <a:p>
            <a:r>
              <a:rPr lang="en-US" dirty="0"/>
              <a:t>Title and bulleted content layout</a:t>
            </a:r>
          </a:p>
        </p:txBody>
      </p:sp>
      <p:sp>
        <p:nvSpPr>
          <p:cNvPr id="7" name="Content Placeholder 6">
            <a:extLst>
              <a:ext uri="{FF2B5EF4-FFF2-40B4-BE49-F238E27FC236}">
                <a16:creationId xmlns:a16="http://schemas.microsoft.com/office/drawing/2014/main" id="{EA6700F0-47BA-4878-9AD3-6E38759C53FE}"/>
              </a:ext>
            </a:extLst>
          </p:cNvPr>
          <p:cNvSpPr>
            <a:spLocks noGrp="1"/>
          </p:cNvSpPr>
          <p:nvPr>
            <p:ph sz="quarter" idx="13" hasCustomPrompt="1"/>
          </p:nvPr>
        </p:nvSpPr>
        <p:spPr>
          <a:xfrm>
            <a:off x="304800" y="1485900"/>
            <a:ext cx="11582400" cy="2049792"/>
          </a:xfrm>
        </p:spPr>
        <p:txBody>
          <a:bodyPr/>
          <a:lstStyle>
            <a:lvl1pPr>
              <a:defRPr/>
            </a:lvl1pPr>
          </a:lstStyle>
          <a:p>
            <a:pPr lvl="0"/>
            <a:r>
              <a:rPr lang="en-US" dirty="0"/>
              <a:t>Enter bulleted slide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75976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08A0-8E9A-6037-971D-1F2330753838}"/>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72459F68-2D89-9F69-161C-2445E49107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5CD3418D-3B47-71E0-8C40-36DF859F2237}"/>
              </a:ext>
            </a:extLst>
          </p:cNvPr>
          <p:cNvSpPr>
            <a:spLocks noGrp="1"/>
          </p:cNvSpPr>
          <p:nvPr>
            <p:ph type="dt" sz="half" idx="10"/>
          </p:nvPr>
        </p:nvSpPr>
        <p:spPr/>
        <p:txBody>
          <a:bodyPr/>
          <a:lstStyle/>
          <a:p>
            <a:fld id="{3672AFCC-E37E-4972-9CC7-B0E0B8B8B486}" type="datetime8">
              <a:rPr lang="en-SE" smtClean="0"/>
              <a:t>10/03/2024 02:11</a:t>
            </a:fld>
            <a:endParaRPr lang="en-SE"/>
          </a:p>
        </p:txBody>
      </p:sp>
      <p:sp>
        <p:nvSpPr>
          <p:cNvPr id="5" name="Footer Placeholder 4">
            <a:extLst>
              <a:ext uri="{FF2B5EF4-FFF2-40B4-BE49-F238E27FC236}">
                <a16:creationId xmlns:a16="http://schemas.microsoft.com/office/drawing/2014/main" id="{C06FC688-E58B-FD74-E412-A4C4A98FCABD}"/>
              </a:ext>
            </a:extLst>
          </p:cNvPr>
          <p:cNvSpPr>
            <a:spLocks noGrp="1"/>
          </p:cNvSpPr>
          <p:nvPr>
            <p:ph type="ftr" sz="quarter" idx="11"/>
          </p:nvPr>
        </p:nvSpPr>
        <p:spPr/>
        <p:txBody>
          <a:bodyPr/>
          <a:lstStyle/>
          <a:p>
            <a:r>
              <a:rPr lang="en-US"/>
              <a:t>@iAnuragKale</a:t>
            </a:r>
            <a:endParaRPr lang="en-SE"/>
          </a:p>
        </p:txBody>
      </p:sp>
      <p:sp>
        <p:nvSpPr>
          <p:cNvPr id="6" name="Slide Number Placeholder 5">
            <a:extLst>
              <a:ext uri="{FF2B5EF4-FFF2-40B4-BE49-F238E27FC236}">
                <a16:creationId xmlns:a16="http://schemas.microsoft.com/office/drawing/2014/main" id="{B7D94FF9-6690-D6C8-6D5F-C5F755D3A454}"/>
              </a:ext>
            </a:extLst>
          </p:cNvPr>
          <p:cNvSpPr>
            <a:spLocks noGrp="1"/>
          </p:cNvSpPr>
          <p:nvPr>
            <p:ph type="sldNum" sz="quarter" idx="12"/>
          </p:nvPr>
        </p:nvSpPr>
        <p:spPr/>
        <p:txBody>
          <a:bodyPr/>
          <a:lstStyle/>
          <a:p>
            <a:fld id="{1F400600-2A69-4B1A-B217-1AD45A297E11}" type="slidenum">
              <a:rPr lang="en-SE" smtClean="0"/>
              <a:t>‹#›</a:t>
            </a:fld>
            <a:endParaRPr lang="en-SE"/>
          </a:p>
        </p:txBody>
      </p:sp>
    </p:spTree>
    <p:extLst>
      <p:ext uri="{BB962C8B-B14F-4D97-AF65-F5344CB8AC3E}">
        <p14:creationId xmlns:p14="http://schemas.microsoft.com/office/powerpoint/2010/main" val="265767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AE17-9C9C-C423-6CDD-9E59747C1E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E"/>
          </a:p>
        </p:txBody>
      </p:sp>
      <p:sp>
        <p:nvSpPr>
          <p:cNvPr id="3" name="Text Placeholder 2">
            <a:extLst>
              <a:ext uri="{FF2B5EF4-FFF2-40B4-BE49-F238E27FC236}">
                <a16:creationId xmlns:a16="http://schemas.microsoft.com/office/drawing/2014/main" id="{327DB9E5-9EEB-6704-A0B7-639C740086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CB426B-D14D-0B22-E89E-0BDDB03768C8}"/>
              </a:ext>
            </a:extLst>
          </p:cNvPr>
          <p:cNvSpPr>
            <a:spLocks noGrp="1"/>
          </p:cNvSpPr>
          <p:nvPr>
            <p:ph type="dt" sz="half" idx="10"/>
          </p:nvPr>
        </p:nvSpPr>
        <p:spPr/>
        <p:txBody>
          <a:bodyPr/>
          <a:lstStyle/>
          <a:p>
            <a:fld id="{492EF496-F909-4E42-A4A4-251E126DE696}" type="datetime8">
              <a:rPr lang="en-SE" smtClean="0"/>
              <a:t>10/03/2024 02:11</a:t>
            </a:fld>
            <a:endParaRPr lang="en-SE"/>
          </a:p>
        </p:txBody>
      </p:sp>
      <p:sp>
        <p:nvSpPr>
          <p:cNvPr id="5" name="Footer Placeholder 4">
            <a:extLst>
              <a:ext uri="{FF2B5EF4-FFF2-40B4-BE49-F238E27FC236}">
                <a16:creationId xmlns:a16="http://schemas.microsoft.com/office/drawing/2014/main" id="{5BB010CF-F20F-0889-77F4-A46A834DB87B}"/>
              </a:ext>
            </a:extLst>
          </p:cNvPr>
          <p:cNvSpPr>
            <a:spLocks noGrp="1"/>
          </p:cNvSpPr>
          <p:nvPr>
            <p:ph type="ftr" sz="quarter" idx="11"/>
          </p:nvPr>
        </p:nvSpPr>
        <p:spPr/>
        <p:txBody>
          <a:bodyPr/>
          <a:lstStyle/>
          <a:p>
            <a:r>
              <a:rPr lang="en-US"/>
              <a:t>@iAnuragKale</a:t>
            </a:r>
            <a:endParaRPr lang="en-SE"/>
          </a:p>
        </p:txBody>
      </p:sp>
      <p:sp>
        <p:nvSpPr>
          <p:cNvPr id="6" name="Slide Number Placeholder 5">
            <a:extLst>
              <a:ext uri="{FF2B5EF4-FFF2-40B4-BE49-F238E27FC236}">
                <a16:creationId xmlns:a16="http://schemas.microsoft.com/office/drawing/2014/main" id="{7E648321-870B-61FA-C986-B705F824D114}"/>
              </a:ext>
            </a:extLst>
          </p:cNvPr>
          <p:cNvSpPr>
            <a:spLocks noGrp="1"/>
          </p:cNvSpPr>
          <p:nvPr>
            <p:ph type="sldNum" sz="quarter" idx="12"/>
          </p:nvPr>
        </p:nvSpPr>
        <p:spPr/>
        <p:txBody>
          <a:bodyPr/>
          <a:lstStyle/>
          <a:p>
            <a:fld id="{1F400600-2A69-4B1A-B217-1AD45A297E11}" type="slidenum">
              <a:rPr lang="en-SE" smtClean="0"/>
              <a:t>‹#›</a:t>
            </a:fld>
            <a:endParaRPr lang="en-SE"/>
          </a:p>
        </p:txBody>
      </p:sp>
    </p:spTree>
    <p:extLst>
      <p:ext uri="{BB962C8B-B14F-4D97-AF65-F5344CB8AC3E}">
        <p14:creationId xmlns:p14="http://schemas.microsoft.com/office/powerpoint/2010/main" val="425122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635C-6002-4DAA-2846-B919F5996EC1}"/>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2DB8F972-CACF-B3F7-DE23-737A2E6E8B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Content Placeholder 3">
            <a:extLst>
              <a:ext uri="{FF2B5EF4-FFF2-40B4-BE49-F238E27FC236}">
                <a16:creationId xmlns:a16="http://schemas.microsoft.com/office/drawing/2014/main" id="{ABB68700-2113-C045-2A0A-79D6E191E5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Date Placeholder 4">
            <a:extLst>
              <a:ext uri="{FF2B5EF4-FFF2-40B4-BE49-F238E27FC236}">
                <a16:creationId xmlns:a16="http://schemas.microsoft.com/office/drawing/2014/main" id="{F94C6E6E-7DAA-81FA-32B6-19222606B03A}"/>
              </a:ext>
            </a:extLst>
          </p:cNvPr>
          <p:cNvSpPr>
            <a:spLocks noGrp="1"/>
          </p:cNvSpPr>
          <p:nvPr>
            <p:ph type="dt" sz="half" idx="10"/>
          </p:nvPr>
        </p:nvSpPr>
        <p:spPr/>
        <p:txBody>
          <a:bodyPr/>
          <a:lstStyle/>
          <a:p>
            <a:fld id="{61A94010-182A-4826-A61D-A453F06A4F52}" type="datetime8">
              <a:rPr lang="en-SE" smtClean="0"/>
              <a:t>10/03/2024 02:11</a:t>
            </a:fld>
            <a:endParaRPr lang="en-SE"/>
          </a:p>
        </p:txBody>
      </p:sp>
      <p:sp>
        <p:nvSpPr>
          <p:cNvPr id="6" name="Footer Placeholder 5">
            <a:extLst>
              <a:ext uri="{FF2B5EF4-FFF2-40B4-BE49-F238E27FC236}">
                <a16:creationId xmlns:a16="http://schemas.microsoft.com/office/drawing/2014/main" id="{E2405A10-B4E0-DBFB-AE50-7F5657093BA9}"/>
              </a:ext>
            </a:extLst>
          </p:cNvPr>
          <p:cNvSpPr>
            <a:spLocks noGrp="1"/>
          </p:cNvSpPr>
          <p:nvPr>
            <p:ph type="ftr" sz="quarter" idx="11"/>
          </p:nvPr>
        </p:nvSpPr>
        <p:spPr/>
        <p:txBody>
          <a:bodyPr/>
          <a:lstStyle/>
          <a:p>
            <a:r>
              <a:rPr lang="en-US"/>
              <a:t>@iAnuragKale</a:t>
            </a:r>
            <a:endParaRPr lang="en-SE"/>
          </a:p>
        </p:txBody>
      </p:sp>
      <p:sp>
        <p:nvSpPr>
          <p:cNvPr id="7" name="Slide Number Placeholder 6">
            <a:extLst>
              <a:ext uri="{FF2B5EF4-FFF2-40B4-BE49-F238E27FC236}">
                <a16:creationId xmlns:a16="http://schemas.microsoft.com/office/drawing/2014/main" id="{4E57EB59-A5EA-00AF-6FAE-D8FA1EE7C748}"/>
              </a:ext>
            </a:extLst>
          </p:cNvPr>
          <p:cNvSpPr>
            <a:spLocks noGrp="1"/>
          </p:cNvSpPr>
          <p:nvPr>
            <p:ph type="sldNum" sz="quarter" idx="12"/>
          </p:nvPr>
        </p:nvSpPr>
        <p:spPr/>
        <p:txBody>
          <a:bodyPr/>
          <a:lstStyle/>
          <a:p>
            <a:fld id="{1F400600-2A69-4B1A-B217-1AD45A297E11}" type="slidenum">
              <a:rPr lang="en-SE" smtClean="0"/>
              <a:t>‹#›</a:t>
            </a:fld>
            <a:endParaRPr lang="en-SE"/>
          </a:p>
        </p:txBody>
      </p:sp>
    </p:spTree>
    <p:extLst>
      <p:ext uri="{BB962C8B-B14F-4D97-AF65-F5344CB8AC3E}">
        <p14:creationId xmlns:p14="http://schemas.microsoft.com/office/powerpoint/2010/main" val="955247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E410-72BE-7260-C306-47B9A7C65423}"/>
              </a:ext>
            </a:extLst>
          </p:cNvPr>
          <p:cNvSpPr>
            <a:spLocks noGrp="1"/>
          </p:cNvSpPr>
          <p:nvPr>
            <p:ph type="title"/>
          </p:nvPr>
        </p:nvSpPr>
        <p:spPr>
          <a:xfrm>
            <a:off x="839788" y="365125"/>
            <a:ext cx="10515600" cy="1325563"/>
          </a:xfrm>
        </p:spPr>
        <p:txBody>
          <a:bodyPr/>
          <a:lstStyle/>
          <a:p>
            <a:r>
              <a:rPr lang="en-US"/>
              <a:t>Click to edit Master title style</a:t>
            </a:r>
            <a:endParaRPr lang="en-SE"/>
          </a:p>
        </p:txBody>
      </p:sp>
      <p:sp>
        <p:nvSpPr>
          <p:cNvPr id="3" name="Text Placeholder 2">
            <a:extLst>
              <a:ext uri="{FF2B5EF4-FFF2-40B4-BE49-F238E27FC236}">
                <a16:creationId xmlns:a16="http://schemas.microsoft.com/office/drawing/2014/main" id="{528E1F84-1492-68EA-A2FF-5A18F498CF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B2C419-80E5-00C1-BF9B-6245804A6E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Text Placeholder 4">
            <a:extLst>
              <a:ext uri="{FF2B5EF4-FFF2-40B4-BE49-F238E27FC236}">
                <a16:creationId xmlns:a16="http://schemas.microsoft.com/office/drawing/2014/main" id="{A9A6D73E-C814-EE8B-2711-9AB941BCB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D0DDEC-D2A8-83BC-02ED-4161A882B3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7" name="Date Placeholder 6">
            <a:extLst>
              <a:ext uri="{FF2B5EF4-FFF2-40B4-BE49-F238E27FC236}">
                <a16:creationId xmlns:a16="http://schemas.microsoft.com/office/drawing/2014/main" id="{F3A5D468-4D2B-F8B4-64E9-C5043DB13B80}"/>
              </a:ext>
            </a:extLst>
          </p:cNvPr>
          <p:cNvSpPr>
            <a:spLocks noGrp="1"/>
          </p:cNvSpPr>
          <p:nvPr>
            <p:ph type="dt" sz="half" idx="10"/>
          </p:nvPr>
        </p:nvSpPr>
        <p:spPr/>
        <p:txBody>
          <a:bodyPr/>
          <a:lstStyle/>
          <a:p>
            <a:fld id="{C9AEFDF0-65CB-47F6-B654-CCDE57B6249E}" type="datetime8">
              <a:rPr lang="en-SE" smtClean="0"/>
              <a:t>10/03/2024 02:11</a:t>
            </a:fld>
            <a:endParaRPr lang="en-SE"/>
          </a:p>
        </p:txBody>
      </p:sp>
      <p:sp>
        <p:nvSpPr>
          <p:cNvPr id="8" name="Footer Placeholder 7">
            <a:extLst>
              <a:ext uri="{FF2B5EF4-FFF2-40B4-BE49-F238E27FC236}">
                <a16:creationId xmlns:a16="http://schemas.microsoft.com/office/drawing/2014/main" id="{1EA00B2C-CDCF-D62C-E2DC-DA6957BCA2BE}"/>
              </a:ext>
            </a:extLst>
          </p:cNvPr>
          <p:cNvSpPr>
            <a:spLocks noGrp="1"/>
          </p:cNvSpPr>
          <p:nvPr>
            <p:ph type="ftr" sz="quarter" idx="11"/>
          </p:nvPr>
        </p:nvSpPr>
        <p:spPr/>
        <p:txBody>
          <a:bodyPr/>
          <a:lstStyle/>
          <a:p>
            <a:r>
              <a:rPr lang="en-US"/>
              <a:t>@iAnuragKale</a:t>
            </a:r>
            <a:endParaRPr lang="en-SE"/>
          </a:p>
        </p:txBody>
      </p:sp>
      <p:sp>
        <p:nvSpPr>
          <p:cNvPr id="9" name="Slide Number Placeholder 8">
            <a:extLst>
              <a:ext uri="{FF2B5EF4-FFF2-40B4-BE49-F238E27FC236}">
                <a16:creationId xmlns:a16="http://schemas.microsoft.com/office/drawing/2014/main" id="{B0EF8039-2B0F-A658-C5EF-09548038620F}"/>
              </a:ext>
            </a:extLst>
          </p:cNvPr>
          <p:cNvSpPr>
            <a:spLocks noGrp="1"/>
          </p:cNvSpPr>
          <p:nvPr>
            <p:ph type="sldNum" sz="quarter" idx="12"/>
          </p:nvPr>
        </p:nvSpPr>
        <p:spPr/>
        <p:txBody>
          <a:bodyPr/>
          <a:lstStyle/>
          <a:p>
            <a:fld id="{1F400600-2A69-4B1A-B217-1AD45A297E11}" type="slidenum">
              <a:rPr lang="en-SE" smtClean="0"/>
              <a:t>‹#›</a:t>
            </a:fld>
            <a:endParaRPr lang="en-SE"/>
          </a:p>
        </p:txBody>
      </p:sp>
    </p:spTree>
    <p:extLst>
      <p:ext uri="{BB962C8B-B14F-4D97-AF65-F5344CB8AC3E}">
        <p14:creationId xmlns:p14="http://schemas.microsoft.com/office/powerpoint/2010/main" val="362002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4B8C9-66BB-386B-F13E-08AD7A9085F0}"/>
              </a:ext>
            </a:extLst>
          </p:cNvPr>
          <p:cNvSpPr>
            <a:spLocks noGrp="1"/>
          </p:cNvSpPr>
          <p:nvPr>
            <p:ph type="title"/>
          </p:nvPr>
        </p:nvSpPr>
        <p:spPr/>
        <p:txBody>
          <a:bodyPr/>
          <a:lstStyle/>
          <a:p>
            <a:r>
              <a:rPr lang="en-US"/>
              <a:t>Click to edit Master title style</a:t>
            </a:r>
            <a:endParaRPr lang="en-SE"/>
          </a:p>
        </p:txBody>
      </p:sp>
      <p:sp>
        <p:nvSpPr>
          <p:cNvPr id="3" name="Date Placeholder 2">
            <a:extLst>
              <a:ext uri="{FF2B5EF4-FFF2-40B4-BE49-F238E27FC236}">
                <a16:creationId xmlns:a16="http://schemas.microsoft.com/office/drawing/2014/main" id="{F6E9144F-4437-3F3E-274F-3DCC2FFF5EA2}"/>
              </a:ext>
            </a:extLst>
          </p:cNvPr>
          <p:cNvSpPr>
            <a:spLocks noGrp="1"/>
          </p:cNvSpPr>
          <p:nvPr>
            <p:ph type="dt" sz="half" idx="10"/>
          </p:nvPr>
        </p:nvSpPr>
        <p:spPr/>
        <p:txBody>
          <a:bodyPr/>
          <a:lstStyle/>
          <a:p>
            <a:fld id="{84AF61BA-5B40-4170-A79C-3579608DEBC8}" type="datetime8">
              <a:rPr lang="en-SE" smtClean="0"/>
              <a:t>10/03/2024 02:11</a:t>
            </a:fld>
            <a:endParaRPr lang="en-SE"/>
          </a:p>
        </p:txBody>
      </p:sp>
      <p:sp>
        <p:nvSpPr>
          <p:cNvPr id="4" name="Footer Placeholder 3">
            <a:extLst>
              <a:ext uri="{FF2B5EF4-FFF2-40B4-BE49-F238E27FC236}">
                <a16:creationId xmlns:a16="http://schemas.microsoft.com/office/drawing/2014/main" id="{B4EEFF41-D49D-54A1-5E9E-E6F0306832C5}"/>
              </a:ext>
            </a:extLst>
          </p:cNvPr>
          <p:cNvSpPr>
            <a:spLocks noGrp="1"/>
          </p:cNvSpPr>
          <p:nvPr>
            <p:ph type="ftr" sz="quarter" idx="11"/>
          </p:nvPr>
        </p:nvSpPr>
        <p:spPr/>
        <p:txBody>
          <a:bodyPr/>
          <a:lstStyle/>
          <a:p>
            <a:r>
              <a:rPr lang="en-US"/>
              <a:t>@iAnuragKale</a:t>
            </a:r>
            <a:endParaRPr lang="en-SE"/>
          </a:p>
        </p:txBody>
      </p:sp>
      <p:sp>
        <p:nvSpPr>
          <p:cNvPr id="5" name="Slide Number Placeholder 4">
            <a:extLst>
              <a:ext uri="{FF2B5EF4-FFF2-40B4-BE49-F238E27FC236}">
                <a16:creationId xmlns:a16="http://schemas.microsoft.com/office/drawing/2014/main" id="{2AB81256-E564-57D8-6FC4-EE96581F65BC}"/>
              </a:ext>
            </a:extLst>
          </p:cNvPr>
          <p:cNvSpPr>
            <a:spLocks noGrp="1"/>
          </p:cNvSpPr>
          <p:nvPr>
            <p:ph type="sldNum" sz="quarter" idx="12"/>
          </p:nvPr>
        </p:nvSpPr>
        <p:spPr/>
        <p:txBody>
          <a:bodyPr/>
          <a:lstStyle/>
          <a:p>
            <a:fld id="{1F400600-2A69-4B1A-B217-1AD45A297E11}" type="slidenum">
              <a:rPr lang="en-SE" smtClean="0"/>
              <a:t>‹#›</a:t>
            </a:fld>
            <a:endParaRPr lang="en-SE"/>
          </a:p>
        </p:txBody>
      </p:sp>
    </p:spTree>
    <p:extLst>
      <p:ext uri="{BB962C8B-B14F-4D97-AF65-F5344CB8AC3E}">
        <p14:creationId xmlns:p14="http://schemas.microsoft.com/office/powerpoint/2010/main" val="77848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D5659E-2790-F073-4A41-643950941A3E}"/>
              </a:ext>
            </a:extLst>
          </p:cNvPr>
          <p:cNvSpPr>
            <a:spLocks noGrp="1"/>
          </p:cNvSpPr>
          <p:nvPr>
            <p:ph type="dt" sz="half" idx="10"/>
          </p:nvPr>
        </p:nvSpPr>
        <p:spPr/>
        <p:txBody>
          <a:bodyPr/>
          <a:lstStyle/>
          <a:p>
            <a:fld id="{C6B966D0-3E22-40C9-90C3-36849DACB0E5}" type="datetime8">
              <a:rPr lang="en-SE" smtClean="0"/>
              <a:t>10/03/2024 02:11</a:t>
            </a:fld>
            <a:endParaRPr lang="en-SE"/>
          </a:p>
        </p:txBody>
      </p:sp>
      <p:sp>
        <p:nvSpPr>
          <p:cNvPr id="3" name="Footer Placeholder 2">
            <a:extLst>
              <a:ext uri="{FF2B5EF4-FFF2-40B4-BE49-F238E27FC236}">
                <a16:creationId xmlns:a16="http://schemas.microsoft.com/office/drawing/2014/main" id="{BE9DBD39-2FDF-58EF-C8AB-68D14FF7BC36}"/>
              </a:ext>
            </a:extLst>
          </p:cNvPr>
          <p:cNvSpPr>
            <a:spLocks noGrp="1"/>
          </p:cNvSpPr>
          <p:nvPr>
            <p:ph type="ftr" sz="quarter" idx="11"/>
          </p:nvPr>
        </p:nvSpPr>
        <p:spPr/>
        <p:txBody>
          <a:bodyPr/>
          <a:lstStyle/>
          <a:p>
            <a:r>
              <a:rPr lang="en-US"/>
              <a:t>@iAnuragKale</a:t>
            </a:r>
            <a:endParaRPr lang="en-SE"/>
          </a:p>
        </p:txBody>
      </p:sp>
      <p:sp>
        <p:nvSpPr>
          <p:cNvPr id="4" name="Slide Number Placeholder 3">
            <a:extLst>
              <a:ext uri="{FF2B5EF4-FFF2-40B4-BE49-F238E27FC236}">
                <a16:creationId xmlns:a16="http://schemas.microsoft.com/office/drawing/2014/main" id="{BFAC003F-9FB8-9F30-E466-6DFB96ABE89E}"/>
              </a:ext>
            </a:extLst>
          </p:cNvPr>
          <p:cNvSpPr>
            <a:spLocks noGrp="1"/>
          </p:cNvSpPr>
          <p:nvPr>
            <p:ph type="sldNum" sz="quarter" idx="12"/>
          </p:nvPr>
        </p:nvSpPr>
        <p:spPr/>
        <p:txBody>
          <a:bodyPr/>
          <a:lstStyle/>
          <a:p>
            <a:fld id="{1F400600-2A69-4B1A-B217-1AD45A297E11}" type="slidenum">
              <a:rPr lang="en-SE" smtClean="0"/>
              <a:t>‹#›</a:t>
            </a:fld>
            <a:endParaRPr lang="en-SE"/>
          </a:p>
        </p:txBody>
      </p:sp>
    </p:spTree>
    <p:extLst>
      <p:ext uri="{BB962C8B-B14F-4D97-AF65-F5344CB8AC3E}">
        <p14:creationId xmlns:p14="http://schemas.microsoft.com/office/powerpoint/2010/main" val="423740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F6F23-DCA9-3523-8F8F-D035776BF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Content Placeholder 2">
            <a:extLst>
              <a:ext uri="{FF2B5EF4-FFF2-40B4-BE49-F238E27FC236}">
                <a16:creationId xmlns:a16="http://schemas.microsoft.com/office/drawing/2014/main" id="{C42DDB4E-C68B-F483-438B-EF28C229D7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Text Placeholder 3">
            <a:extLst>
              <a:ext uri="{FF2B5EF4-FFF2-40B4-BE49-F238E27FC236}">
                <a16:creationId xmlns:a16="http://schemas.microsoft.com/office/drawing/2014/main" id="{2DC1B0CC-A055-5946-7BBD-69247200EF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E9F542-031A-F28F-0F59-CCE3060818C4}"/>
              </a:ext>
            </a:extLst>
          </p:cNvPr>
          <p:cNvSpPr>
            <a:spLocks noGrp="1"/>
          </p:cNvSpPr>
          <p:nvPr>
            <p:ph type="dt" sz="half" idx="10"/>
          </p:nvPr>
        </p:nvSpPr>
        <p:spPr/>
        <p:txBody>
          <a:bodyPr/>
          <a:lstStyle/>
          <a:p>
            <a:fld id="{ACD74522-63A6-402F-9EC4-E1F88DA855E3}" type="datetime8">
              <a:rPr lang="en-SE" smtClean="0"/>
              <a:t>10/03/2024 02:11</a:t>
            </a:fld>
            <a:endParaRPr lang="en-SE"/>
          </a:p>
        </p:txBody>
      </p:sp>
      <p:sp>
        <p:nvSpPr>
          <p:cNvPr id="6" name="Footer Placeholder 5">
            <a:extLst>
              <a:ext uri="{FF2B5EF4-FFF2-40B4-BE49-F238E27FC236}">
                <a16:creationId xmlns:a16="http://schemas.microsoft.com/office/drawing/2014/main" id="{93078C8B-8229-9C3D-ACFD-80868CFA3B69}"/>
              </a:ext>
            </a:extLst>
          </p:cNvPr>
          <p:cNvSpPr>
            <a:spLocks noGrp="1"/>
          </p:cNvSpPr>
          <p:nvPr>
            <p:ph type="ftr" sz="quarter" idx="11"/>
          </p:nvPr>
        </p:nvSpPr>
        <p:spPr/>
        <p:txBody>
          <a:bodyPr/>
          <a:lstStyle/>
          <a:p>
            <a:r>
              <a:rPr lang="en-US"/>
              <a:t>@iAnuragKale</a:t>
            </a:r>
            <a:endParaRPr lang="en-SE"/>
          </a:p>
        </p:txBody>
      </p:sp>
      <p:sp>
        <p:nvSpPr>
          <p:cNvPr id="7" name="Slide Number Placeholder 6">
            <a:extLst>
              <a:ext uri="{FF2B5EF4-FFF2-40B4-BE49-F238E27FC236}">
                <a16:creationId xmlns:a16="http://schemas.microsoft.com/office/drawing/2014/main" id="{9887D94B-3B68-23D3-6CA8-973640574BC3}"/>
              </a:ext>
            </a:extLst>
          </p:cNvPr>
          <p:cNvSpPr>
            <a:spLocks noGrp="1"/>
          </p:cNvSpPr>
          <p:nvPr>
            <p:ph type="sldNum" sz="quarter" idx="12"/>
          </p:nvPr>
        </p:nvSpPr>
        <p:spPr/>
        <p:txBody>
          <a:bodyPr/>
          <a:lstStyle/>
          <a:p>
            <a:fld id="{1F400600-2A69-4B1A-B217-1AD45A297E11}" type="slidenum">
              <a:rPr lang="en-SE" smtClean="0"/>
              <a:t>‹#›</a:t>
            </a:fld>
            <a:endParaRPr lang="en-SE"/>
          </a:p>
        </p:txBody>
      </p:sp>
    </p:spTree>
    <p:extLst>
      <p:ext uri="{BB962C8B-B14F-4D97-AF65-F5344CB8AC3E}">
        <p14:creationId xmlns:p14="http://schemas.microsoft.com/office/powerpoint/2010/main" val="156350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8E5F-6EB1-BE61-1ACE-9312719C6C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Picture Placeholder 2">
            <a:extLst>
              <a:ext uri="{FF2B5EF4-FFF2-40B4-BE49-F238E27FC236}">
                <a16:creationId xmlns:a16="http://schemas.microsoft.com/office/drawing/2014/main" id="{55C92FDD-E159-BB9F-B9ED-A9F17F6C40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4254E06D-472B-1343-2DF6-74DA84582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0C495-EDC4-C37F-01D4-DDF06267E8FB}"/>
              </a:ext>
            </a:extLst>
          </p:cNvPr>
          <p:cNvSpPr>
            <a:spLocks noGrp="1"/>
          </p:cNvSpPr>
          <p:nvPr>
            <p:ph type="dt" sz="half" idx="10"/>
          </p:nvPr>
        </p:nvSpPr>
        <p:spPr/>
        <p:txBody>
          <a:bodyPr/>
          <a:lstStyle/>
          <a:p>
            <a:fld id="{B54A81D9-1FCA-4A49-893A-C9EA67079D7B}" type="datetime8">
              <a:rPr lang="en-SE" smtClean="0"/>
              <a:t>10/03/2024 02:11</a:t>
            </a:fld>
            <a:endParaRPr lang="en-SE"/>
          </a:p>
        </p:txBody>
      </p:sp>
      <p:sp>
        <p:nvSpPr>
          <p:cNvPr id="6" name="Footer Placeholder 5">
            <a:extLst>
              <a:ext uri="{FF2B5EF4-FFF2-40B4-BE49-F238E27FC236}">
                <a16:creationId xmlns:a16="http://schemas.microsoft.com/office/drawing/2014/main" id="{D2FC3690-563B-DC42-97E7-AA30800C749C}"/>
              </a:ext>
            </a:extLst>
          </p:cNvPr>
          <p:cNvSpPr>
            <a:spLocks noGrp="1"/>
          </p:cNvSpPr>
          <p:nvPr>
            <p:ph type="ftr" sz="quarter" idx="11"/>
          </p:nvPr>
        </p:nvSpPr>
        <p:spPr/>
        <p:txBody>
          <a:bodyPr/>
          <a:lstStyle/>
          <a:p>
            <a:r>
              <a:rPr lang="en-US"/>
              <a:t>@iAnuragKale</a:t>
            </a:r>
            <a:endParaRPr lang="en-SE"/>
          </a:p>
        </p:txBody>
      </p:sp>
      <p:sp>
        <p:nvSpPr>
          <p:cNvPr id="7" name="Slide Number Placeholder 6">
            <a:extLst>
              <a:ext uri="{FF2B5EF4-FFF2-40B4-BE49-F238E27FC236}">
                <a16:creationId xmlns:a16="http://schemas.microsoft.com/office/drawing/2014/main" id="{BFA2C932-0908-3708-B4F2-EEAB2F1B621C}"/>
              </a:ext>
            </a:extLst>
          </p:cNvPr>
          <p:cNvSpPr>
            <a:spLocks noGrp="1"/>
          </p:cNvSpPr>
          <p:nvPr>
            <p:ph type="sldNum" sz="quarter" idx="12"/>
          </p:nvPr>
        </p:nvSpPr>
        <p:spPr/>
        <p:txBody>
          <a:bodyPr/>
          <a:lstStyle/>
          <a:p>
            <a:fld id="{1F400600-2A69-4B1A-B217-1AD45A297E11}" type="slidenum">
              <a:rPr lang="en-SE" smtClean="0"/>
              <a:t>‹#›</a:t>
            </a:fld>
            <a:endParaRPr lang="en-SE"/>
          </a:p>
        </p:txBody>
      </p:sp>
    </p:spTree>
    <p:extLst>
      <p:ext uri="{BB962C8B-B14F-4D97-AF65-F5344CB8AC3E}">
        <p14:creationId xmlns:p14="http://schemas.microsoft.com/office/powerpoint/2010/main" val="55363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F1F817-69B1-ADA7-24CF-981619D3A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E"/>
          </a:p>
        </p:txBody>
      </p:sp>
      <p:sp>
        <p:nvSpPr>
          <p:cNvPr id="3" name="Text Placeholder 2">
            <a:extLst>
              <a:ext uri="{FF2B5EF4-FFF2-40B4-BE49-F238E27FC236}">
                <a16:creationId xmlns:a16="http://schemas.microsoft.com/office/drawing/2014/main" id="{FE8B68CA-4349-A32C-7D66-B58F7695F9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9AA318F2-B1FF-CD1A-C4B9-6392BE5031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E3958-2804-48B4-ADA2-758C42B0339C}" type="datetime8">
              <a:rPr lang="en-SE" smtClean="0"/>
              <a:t>10/03/2024 02:11</a:t>
            </a:fld>
            <a:endParaRPr lang="en-SE"/>
          </a:p>
        </p:txBody>
      </p:sp>
      <p:sp>
        <p:nvSpPr>
          <p:cNvPr id="5" name="Footer Placeholder 4">
            <a:extLst>
              <a:ext uri="{FF2B5EF4-FFF2-40B4-BE49-F238E27FC236}">
                <a16:creationId xmlns:a16="http://schemas.microsoft.com/office/drawing/2014/main" id="{C1B7A23D-355E-FB25-4F75-23E90E0F66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@iAnuragKale</a:t>
            </a:r>
            <a:endParaRPr lang="en-SE"/>
          </a:p>
        </p:txBody>
      </p:sp>
      <p:sp>
        <p:nvSpPr>
          <p:cNvPr id="6" name="Slide Number Placeholder 5">
            <a:extLst>
              <a:ext uri="{FF2B5EF4-FFF2-40B4-BE49-F238E27FC236}">
                <a16:creationId xmlns:a16="http://schemas.microsoft.com/office/drawing/2014/main" id="{976302A6-A8ED-84E0-D1E4-FFBC80AA64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00600-2A69-4B1A-B217-1AD45A297E11}" type="slidenum">
              <a:rPr lang="en-SE" smtClean="0"/>
              <a:t>‹#›</a:t>
            </a:fld>
            <a:endParaRPr lang="en-SE"/>
          </a:p>
        </p:txBody>
      </p:sp>
    </p:spTree>
    <p:extLst>
      <p:ext uri="{BB962C8B-B14F-4D97-AF65-F5344CB8AC3E}">
        <p14:creationId xmlns:p14="http://schemas.microsoft.com/office/powerpoint/2010/main" val="3925939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hemeOverride" Target="../theme/themeOverride2.xml"/><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hemeOverride" Target="../theme/themeOverride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0.sv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hemeOverride" Target="../theme/themeOverride4.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27.svg"/><Relationship Id="rId9" Type="http://schemas.openxmlformats.org/officeDocument/2006/relationships/image" Target="../media/image16.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svg"/><Relationship Id="rId7"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0.svg"/><Relationship Id="rId21" Type="http://schemas.openxmlformats.org/officeDocument/2006/relationships/image" Target="../media/image12.sv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9.png"/><Relationship Id="rId16" Type="http://schemas.openxmlformats.org/officeDocument/2006/relationships/image" Target="../media/image27.svg"/><Relationship Id="rId20"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sv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85449-6143-B12C-4287-604C77EC9264}"/>
              </a:ext>
            </a:extLst>
          </p:cNvPr>
          <p:cNvSpPr>
            <a:spLocks noGrp="1"/>
          </p:cNvSpPr>
          <p:nvPr>
            <p:ph type="ctrTitle"/>
          </p:nvPr>
        </p:nvSpPr>
        <p:spPr>
          <a:xfrm>
            <a:off x="331839" y="1122363"/>
            <a:ext cx="11533238" cy="2940818"/>
          </a:xfrm>
        </p:spPr>
        <p:txBody>
          <a:bodyPr>
            <a:normAutofit/>
          </a:bodyPr>
          <a:lstStyle/>
          <a:p>
            <a:r>
              <a:rPr lang="en-IN" b="1" dirty="0">
                <a:solidFill>
                  <a:schemeClr val="bg1"/>
                </a:solidFill>
              </a:rPr>
              <a:t>Building Data Lake Platform Fully Serverless</a:t>
            </a:r>
          </a:p>
        </p:txBody>
      </p:sp>
      <p:sp>
        <p:nvSpPr>
          <p:cNvPr id="3" name="Subtitle 2">
            <a:extLst>
              <a:ext uri="{FF2B5EF4-FFF2-40B4-BE49-F238E27FC236}">
                <a16:creationId xmlns:a16="http://schemas.microsoft.com/office/drawing/2014/main" id="{1BCF3279-7F18-8BF5-EF05-3D56AF876169}"/>
              </a:ext>
            </a:extLst>
          </p:cNvPr>
          <p:cNvSpPr>
            <a:spLocks noGrp="1"/>
          </p:cNvSpPr>
          <p:nvPr>
            <p:ph type="subTitle" idx="1"/>
          </p:nvPr>
        </p:nvSpPr>
        <p:spPr>
          <a:xfrm>
            <a:off x="1524000" y="5632719"/>
            <a:ext cx="9144000" cy="916523"/>
          </a:xfrm>
        </p:spPr>
        <p:txBody>
          <a:bodyPr>
            <a:normAutofit/>
          </a:bodyPr>
          <a:lstStyle/>
          <a:p>
            <a:r>
              <a:rPr lang="en-SE" dirty="0">
                <a:solidFill>
                  <a:schemeClr val="bg1"/>
                </a:solidFill>
                <a:latin typeface="Consolas" panose="020B0609020204030204" pitchFamily="49" charset="0"/>
              </a:rPr>
              <a:t>Anurag Kale</a:t>
            </a:r>
          </a:p>
          <a:p>
            <a:r>
              <a:rPr lang="en-SE" dirty="0">
                <a:solidFill>
                  <a:schemeClr val="bg1"/>
                </a:solidFill>
                <a:latin typeface="Consolas" panose="020B0609020204030204" pitchFamily="49" charset="0"/>
              </a:rPr>
              <a:t>https://www.anuragkale.com</a:t>
            </a:r>
          </a:p>
        </p:txBody>
      </p:sp>
    </p:spTree>
    <p:extLst>
      <p:ext uri="{BB962C8B-B14F-4D97-AF65-F5344CB8AC3E}">
        <p14:creationId xmlns:p14="http://schemas.microsoft.com/office/powerpoint/2010/main" val="2045613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1FA4-29AB-A822-2EB4-E83B56B95DC0}"/>
              </a:ext>
            </a:extLst>
          </p:cNvPr>
          <p:cNvSpPr>
            <a:spLocks noGrp="1"/>
          </p:cNvSpPr>
          <p:nvPr>
            <p:ph type="title"/>
          </p:nvPr>
        </p:nvSpPr>
        <p:spPr/>
        <p:txBody>
          <a:bodyPr/>
          <a:lstStyle/>
          <a:p>
            <a:r>
              <a:rPr lang="en-SE" dirty="0">
                <a:solidFill>
                  <a:schemeClr val="bg1"/>
                </a:solidFill>
              </a:rPr>
              <a:t>Which architecture pattern can solve this?</a:t>
            </a:r>
          </a:p>
        </p:txBody>
      </p:sp>
      <p:sp>
        <p:nvSpPr>
          <p:cNvPr id="3" name="Text Placeholder 2">
            <a:extLst>
              <a:ext uri="{FF2B5EF4-FFF2-40B4-BE49-F238E27FC236}">
                <a16:creationId xmlns:a16="http://schemas.microsoft.com/office/drawing/2014/main" id="{FB773BC1-CFC0-BA96-3FC9-4D8F9EC7F00A}"/>
              </a:ext>
            </a:extLst>
          </p:cNvPr>
          <p:cNvSpPr>
            <a:spLocks noGrp="1"/>
          </p:cNvSpPr>
          <p:nvPr>
            <p:ph type="body" idx="1"/>
          </p:nvPr>
        </p:nvSpPr>
        <p:spPr/>
        <p:txBody>
          <a:bodyPr/>
          <a:lstStyle/>
          <a:p>
            <a:endParaRPr lang="en-SE" dirty="0">
              <a:solidFill>
                <a:schemeClr val="bg1"/>
              </a:solidFill>
            </a:endParaRPr>
          </a:p>
        </p:txBody>
      </p:sp>
    </p:spTree>
    <p:extLst>
      <p:ext uri="{BB962C8B-B14F-4D97-AF65-F5344CB8AC3E}">
        <p14:creationId xmlns:p14="http://schemas.microsoft.com/office/powerpoint/2010/main" val="201044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79CE-8556-7EFC-BB2E-C0A8B631A270}"/>
              </a:ext>
            </a:extLst>
          </p:cNvPr>
          <p:cNvSpPr>
            <a:spLocks noGrp="1"/>
          </p:cNvSpPr>
          <p:nvPr>
            <p:ph type="title"/>
          </p:nvPr>
        </p:nvSpPr>
        <p:spPr>
          <a:xfrm>
            <a:off x="366318" y="241449"/>
            <a:ext cx="11260905" cy="648666"/>
          </a:xfrm>
        </p:spPr>
        <p:txBody>
          <a:bodyPr>
            <a:normAutofit fontScale="90000"/>
          </a:bodyPr>
          <a:lstStyle/>
          <a:p>
            <a:r>
              <a:rPr lang="en-SE" b="1" dirty="0">
                <a:solidFill>
                  <a:schemeClr val="bg1"/>
                </a:solidFill>
              </a:rPr>
              <a:t>Two approaches to get value from data</a:t>
            </a:r>
          </a:p>
        </p:txBody>
      </p:sp>
      <p:sp>
        <p:nvSpPr>
          <p:cNvPr id="14" name="Down Arrow 13">
            <a:extLst>
              <a:ext uri="{FF2B5EF4-FFF2-40B4-BE49-F238E27FC236}">
                <a16:creationId xmlns:a16="http://schemas.microsoft.com/office/drawing/2014/main" id="{4A60157A-6949-AAD6-4AE0-DFBFB3315B0A}"/>
              </a:ext>
            </a:extLst>
          </p:cNvPr>
          <p:cNvSpPr/>
          <p:nvPr/>
        </p:nvSpPr>
        <p:spPr>
          <a:xfrm>
            <a:off x="3989448" y="2007695"/>
            <a:ext cx="1685222" cy="3635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E"/>
          </a:p>
        </p:txBody>
      </p:sp>
      <p:sp>
        <p:nvSpPr>
          <p:cNvPr id="17" name="Down Arrow 16">
            <a:extLst>
              <a:ext uri="{FF2B5EF4-FFF2-40B4-BE49-F238E27FC236}">
                <a16:creationId xmlns:a16="http://schemas.microsoft.com/office/drawing/2014/main" id="{D6D64EE8-68C9-0C65-FAE8-65DC5F597D23}"/>
              </a:ext>
            </a:extLst>
          </p:cNvPr>
          <p:cNvSpPr/>
          <p:nvPr/>
        </p:nvSpPr>
        <p:spPr>
          <a:xfrm rot="10800000">
            <a:off x="5997215" y="2010714"/>
            <a:ext cx="1685222" cy="3635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SE"/>
          </a:p>
        </p:txBody>
      </p:sp>
      <p:sp>
        <p:nvSpPr>
          <p:cNvPr id="18" name="TextBox 17">
            <a:extLst>
              <a:ext uri="{FF2B5EF4-FFF2-40B4-BE49-F238E27FC236}">
                <a16:creationId xmlns:a16="http://schemas.microsoft.com/office/drawing/2014/main" id="{2C9822BB-F494-A7CC-F784-5A75A39738AF}"/>
              </a:ext>
            </a:extLst>
          </p:cNvPr>
          <p:cNvSpPr txBox="1"/>
          <p:nvPr/>
        </p:nvSpPr>
        <p:spPr>
          <a:xfrm>
            <a:off x="4067034" y="5921062"/>
            <a:ext cx="1530050" cy="369332"/>
          </a:xfrm>
          <a:prstGeom prst="rect">
            <a:avLst/>
          </a:prstGeom>
          <a:solidFill>
            <a:schemeClr val="accent2">
              <a:lumMod val="75000"/>
            </a:schemeClr>
          </a:solidFill>
        </p:spPr>
        <p:txBody>
          <a:bodyPr wrap="square" rtlCol="0">
            <a:spAutoFit/>
          </a:bodyPr>
          <a:lstStyle/>
          <a:p>
            <a:pPr algn="ctr"/>
            <a:r>
              <a:rPr lang="en-SE" dirty="0"/>
              <a:t>Top Down</a:t>
            </a:r>
          </a:p>
        </p:txBody>
      </p:sp>
      <p:sp>
        <p:nvSpPr>
          <p:cNvPr id="19" name="TextBox 18">
            <a:extLst>
              <a:ext uri="{FF2B5EF4-FFF2-40B4-BE49-F238E27FC236}">
                <a16:creationId xmlns:a16="http://schemas.microsoft.com/office/drawing/2014/main" id="{5AED1BB8-3FFA-FCD3-E20C-FBB6D661DBEB}"/>
              </a:ext>
            </a:extLst>
          </p:cNvPr>
          <p:cNvSpPr txBox="1"/>
          <p:nvPr/>
        </p:nvSpPr>
        <p:spPr>
          <a:xfrm>
            <a:off x="6074801" y="5924082"/>
            <a:ext cx="1530050" cy="369332"/>
          </a:xfrm>
          <a:prstGeom prst="rect">
            <a:avLst/>
          </a:prstGeom>
          <a:solidFill>
            <a:schemeClr val="accent2">
              <a:lumMod val="75000"/>
            </a:schemeClr>
          </a:solidFill>
        </p:spPr>
        <p:txBody>
          <a:bodyPr wrap="square" rtlCol="0">
            <a:spAutoFit/>
          </a:bodyPr>
          <a:lstStyle>
            <a:defPPr>
              <a:defRPr lang="en-US"/>
            </a:defPPr>
            <a:lvl1pPr algn="ctr"/>
          </a:lstStyle>
          <a:p>
            <a:r>
              <a:rPr lang="en-SE" dirty="0"/>
              <a:t>Bottom Up</a:t>
            </a:r>
          </a:p>
        </p:txBody>
      </p:sp>
      <p:sp>
        <p:nvSpPr>
          <p:cNvPr id="20" name="TextBox 19">
            <a:extLst>
              <a:ext uri="{FF2B5EF4-FFF2-40B4-BE49-F238E27FC236}">
                <a16:creationId xmlns:a16="http://schemas.microsoft.com/office/drawing/2014/main" id="{0FE08F05-CCC3-6488-CC6F-735C50CC5619}"/>
              </a:ext>
            </a:extLst>
          </p:cNvPr>
          <p:cNvSpPr txBox="1"/>
          <p:nvPr/>
        </p:nvSpPr>
        <p:spPr>
          <a:xfrm>
            <a:off x="3061542" y="2422491"/>
            <a:ext cx="1692931" cy="369332"/>
          </a:xfrm>
          <a:prstGeom prst="rect">
            <a:avLst/>
          </a:prstGeom>
          <a:solidFill>
            <a:srgbClr val="7030A0"/>
          </a:solidFill>
        </p:spPr>
        <p:txBody>
          <a:bodyPr wrap="square" rtlCol="0">
            <a:spAutoFit/>
          </a:bodyPr>
          <a:lstStyle/>
          <a:p>
            <a:pPr algn="ctr"/>
            <a:r>
              <a:rPr lang="en-SE" dirty="0"/>
              <a:t>Theory</a:t>
            </a:r>
          </a:p>
        </p:txBody>
      </p:sp>
      <p:sp>
        <p:nvSpPr>
          <p:cNvPr id="21" name="TextBox 20">
            <a:extLst>
              <a:ext uri="{FF2B5EF4-FFF2-40B4-BE49-F238E27FC236}">
                <a16:creationId xmlns:a16="http://schemas.microsoft.com/office/drawing/2014/main" id="{24457F31-4EB5-E5B9-32D2-D23E2A8B13E0}"/>
              </a:ext>
            </a:extLst>
          </p:cNvPr>
          <p:cNvSpPr txBox="1"/>
          <p:nvPr/>
        </p:nvSpPr>
        <p:spPr>
          <a:xfrm>
            <a:off x="3069251" y="3021953"/>
            <a:ext cx="1685222" cy="369332"/>
          </a:xfrm>
          <a:prstGeom prst="rect">
            <a:avLst/>
          </a:prstGeom>
          <a:solidFill>
            <a:srgbClr val="7030A0"/>
          </a:solidFill>
        </p:spPr>
        <p:txBody>
          <a:bodyPr wrap="square" rtlCol="0">
            <a:spAutoFit/>
          </a:bodyPr>
          <a:lstStyle/>
          <a:p>
            <a:pPr algn="ctr"/>
            <a:r>
              <a:rPr lang="en-SE" dirty="0"/>
              <a:t>Hypothesis</a:t>
            </a:r>
          </a:p>
        </p:txBody>
      </p:sp>
      <p:sp>
        <p:nvSpPr>
          <p:cNvPr id="22" name="TextBox 21">
            <a:extLst>
              <a:ext uri="{FF2B5EF4-FFF2-40B4-BE49-F238E27FC236}">
                <a16:creationId xmlns:a16="http://schemas.microsoft.com/office/drawing/2014/main" id="{1CE8B513-8B6F-9BBA-0181-ACEEA1CBCE64}"/>
              </a:ext>
            </a:extLst>
          </p:cNvPr>
          <p:cNvSpPr txBox="1"/>
          <p:nvPr/>
        </p:nvSpPr>
        <p:spPr>
          <a:xfrm>
            <a:off x="3061542" y="3640565"/>
            <a:ext cx="1692931" cy="369332"/>
          </a:xfrm>
          <a:prstGeom prst="rect">
            <a:avLst/>
          </a:prstGeom>
          <a:solidFill>
            <a:srgbClr val="7030A0"/>
          </a:solidFill>
        </p:spPr>
        <p:txBody>
          <a:bodyPr wrap="square" rtlCol="0">
            <a:spAutoFit/>
          </a:bodyPr>
          <a:lstStyle/>
          <a:p>
            <a:pPr algn="ctr"/>
            <a:r>
              <a:rPr lang="en-SE" dirty="0"/>
              <a:t>Observation</a:t>
            </a:r>
          </a:p>
        </p:txBody>
      </p:sp>
      <p:sp>
        <p:nvSpPr>
          <p:cNvPr id="23" name="TextBox 22">
            <a:extLst>
              <a:ext uri="{FF2B5EF4-FFF2-40B4-BE49-F238E27FC236}">
                <a16:creationId xmlns:a16="http://schemas.microsoft.com/office/drawing/2014/main" id="{3E54646F-A13C-A8F8-7DD0-F8509398316E}"/>
              </a:ext>
            </a:extLst>
          </p:cNvPr>
          <p:cNvSpPr txBox="1"/>
          <p:nvPr/>
        </p:nvSpPr>
        <p:spPr>
          <a:xfrm>
            <a:off x="3061542" y="4251243"/>
            <a:ext cx="1692931" cy="369332"/>
          </a:xfrm>
          <a:prstGeom prst="rect">
            <a:avLst/>
          </a:prstGeom>
          <a:solidFill>
            <a:srgbClr val="7030A0"/>
          </a:solidFill>
        </p:spPr>
        <p:txBody>
          <a:bodyPr wrap="square" rtlCol="0">
            <a:spAutoFit/>
          </a:bodyPr>
          <a:lstStyle/>
          <a:p>
            <a:pPr algn="ctr"/>
            <a:r>
              <a:rPr lang="en-SE" dirty="0"/>
              <a:t>Confirmation</a:t>
            </a:r>
          </a:p>
        </p:txBody>
      </p:sp>
      <p:sp>
        <p:nvSpPr>
          <p:cNvPr id="24" name="TextBox 23">
            <a:extLst>
              <a:ext uri="{FF2B5EF4-FFF2-40B4-BE49-F238E27FC236}">
                <a16:creationId xmlns:a16="http://schemas.microsoft.com/office/drawing/2014/main" id="{FF1268D2-156D-B3B3-7AAA-157BB243FAA1}"/>
              </a:ext>
            </a:extLst>
          </p:cNvPr>
          <p:cNvSpPr txBox="1"/>
          <p:nvPr/>
        </p:nvSpPr>
        <p:spPr>
          <a:xfrm>
            <a:off x="7080293" y="2794843"/>
            <a:ext cx="1740978" cy="369332"/>
          </a:xfrm>
          <a:prstGeom prst="rect">
            <a:avLst/>
          </a:prstGeom>
          <a:solidFill>
            <a:srgbClr val="7030A0"/>
          </a:solidFill>
        </p:spPr>
        <p:txBody>
          <a:bodyPr wrap="square" rtlCol="0">
            <a:spAutoFit/>
          </a:bodyPr>
          <a:lstStyle/>
          <a:p>
            <a:pPr algn="ctr"/>
            <a:r>
              <a:rPr lang="en-SE" dirty="0"/>
              <a:t>Theory</a:t>
            </a:r>
          </a:p>
        </p:txBody>
      </p:sp>
      <p:sp>
        <p:nvSpPr>
          <p:cNvPr id="25" name="TextBox 24">
            <a:extLst>
              <a:ext uri="{FF2B5EF4-FFF2-40B4-BE49-F238E27FC236}">
                <a16:creationId xmlns:a16="http://schemas.microsoft.com/office/drawing/2014/main" id="{30BE072B-ABBF-6EEA-3D6A-8BD5FC34207C}"/>
              </a:ext>
            </a:extLst>
          </p:cNvPr>
          <p:cNvSpPr txBox="1"/>
          <p:nvPr/>
        </p:nvSpPr>
        <p:spPr>
          <a:xfrm>
            <a:off x="7080293" y="3394305"/>
            <a:ext cx="1740978" cy="369332"/>
          </a:xfrm>
          <a:prstGeom prst="rect">
            <a:avLst/>
          </a:prstGeom>
          <a:solidFill>
            <a:srgbClr val="7030A0"/>
          </a:solidFill>
        </p:spPr>
        <p:txBody>
          <a:bodyPr wrap="square" rtlCol="0">
            <a:spAutoFit/>
          </a:bodyPr>
          <a:lstStyle/>
          <a:p>
            <a:pPr algn="ctr"/>
            <a:r>
              <a:rPr lang="en-SE" dirty="0"/>
              <a:t>Hypothesis</a:t>
            </a:r>
          </a:p>
        </p:txBody>
      </p:sp>
      <p:sp>
        <p:nvSpPr>
          <p:cNvPr id="26" name="TextBox 25">
            <a:extLst>
              <a:ext uri="{FF2B5EF4-FFF2-40B4-BE49-F238E27FC236}">
                <a16:creationId xmlns:a16="http://schemas.microsoft.com/office/drawing/2014/main" id="{7DE28AE9-E063-4CCC-08C3-F47866C16D4F}"/>
              </a:ext>
            </a:extLst>
          </p:cNvPr>
          <p:cNvSpPr txBox="1"/>
          <p:nvPr/>
        </p:nvSpPr>
        <p:spPr>
          <a:xfrm>
            <a:off x="7080293" y="4012917"/>
            <a:ext cx="1685222" cy="369332"/>
          </a:xfrm>
          <a:prstGeom prst="rect">
            <a:avLst/>
          </a:prstGeom>
          <a:solidFill>
            <a:srgbClr val="7030A0"/>
          </a:solidFill>
        </p:spPr>
        <p:txBody>
          <a:bodyPr wrap="square" rtlCol="0">
            <a:spAutoFit/>
          </a:bodyPr>
          <a:lstStyle/>
          <a:p>
            <a:pPr algn="ctr"/>
            <a:r>
              <a:rPr lang="en-SE" dirty="0"/>
              <a:t>Pattern</a:t>
            </a:r>
          </a:p>
        </p:txBody>
      </p:sp>
      <p:sp>
        <p:nvSpPr>
          <p:cNvPr id="27" name="TextBox 26">
            <a:extLst>
              <a:ext uri="{FF2B5EF4-FFF2-40B4-BE49-F238E27FC236}">
                <a16:creationId xmlns:a16="http://schemas.microsoft.com/office/drawing/2014/main" id="{1B1F1ECA-1A4D-567C-7857-F34DBEDAA8F8}"/>
              </a:ext>
            </a:extLst>
          </p:cNvPr>
          <p:cNvSpPr txBox="1"/>
          <p:nvPr/>
        </p:nvSpPr>
        <p:spPr>
          <a:xfrm>
            <a:off x="7080293" y="4623595"/>
            <a:ext cx="1685222" cy="369332"/>
          </a:xfrm>
          <a:prstGeom prst="rect">
            <a:avLst/>
          </a:prstGeom>
          <a:solidFill>
            <a:srgbClr val="7030A0"/>
          </a:solidFill>
        </p:spPr>
        <p:txBody>
          <a:bodyPr wrap="square" rtlCol="0">
            <a:spAutoFit/>
          </a:bodyPr>
          <a:lstStyle/>
          <a:p>
            <a:pPr algn="ctr"/>
            <a:r>
              <a:rPr lang="en-SE" dirty="0"/>
              <a:t>Observation</a:t>
            </a:r>
          </a:p>
        </p:txBody>
      </p:sp>
      <p:sp>
        <p:nvSpPr>
          <p:cNvPr id="28" name="TextBox 27">
            <a:extLst>
              <a:ext uri="{FF2B5EF4-FFF2-40B4-BE49-F238E27FC236}">
                <a16:creationId xmlns:a16="http://schemas.microsoft.com/office/drawing/2014/main" id="{5D3CFE05-E574-D40F-51E0-E7346AC54EF2}"/>
              </a:ext>
            </a:extLst>
          </p:cNvPr>
          <p:cNvSpPr txBox="1"/>
          <p:nvPr/>
        </p:nvSpPr>
        <p:spPr>
          <a:xfrm>
            <a:off x="4067034" y="1322023"/>
            <a:ext cx="1530050" cy="369332"/>
          </a:xfrm>
          <a:prstGeom prst="rect">
            <a:avLst/>
          </a:prstGeom>
          <a:solidFill>
            <a:schemeClr val="accent4">
              <a:lumMod val="75000"/>
            </a:schemeClr>
          </a:solidFill>
        </p:spPr>
        <p:txBody>
          <a:bodyPr wrap="square" rtlCol="0">
            <a:spAutoFit/>
          </a:bodyPr>
          <a:lstStyle>
            <a:defPPr>
              <a:defRPr lang="en-US"/>
            </a:defPPr>
            <a:lvl1pPr algn="ctr"/>
          </a:lstStyle>
          <a:p>
            <a:r>
              <a:rPr lang="en-SE" dirty="0"/>
              <a:t>DWH</a:t>
            </a:r>
          </a:p>
        </p:txBody>
      </p:sp>
      <p:sp>
        <p:nvSpPr>
          <p:cNvPr id="29" name="TextBox 28">
            <a:extLst>
              <a:ext uri="{FF2B5EF4-FFF2-40B4-BE49-F238E27FC236}">
                <a16:creationId xmlns:a16="http://schemas.microsoft.com/office/drawing/2014/main" id="{CBE50779-4D22-B241-4D76-0CD7CE02C28C}"/>
              </a:ext>
            </a:extLst>
          </p:cNvPr>
          <p:cNvSpPr txBox="1"/>
          <p:nvPr/>
        </p:nvSpPr>
        <p:spPr>
          <a:xfrm>
            <a:off x="5997215" y="1325043"/>
            <a:ext cx="1685222" cy="369332"/>
          </a:xfrm>
          <a:prstGeom prst="rect">
            <a:avLst/>
          </a:prstGeom>
          <a:solidFill>
            <a:schemeClr val="accent4">
              <a:lumMod val="75000"/>
            </a:schemeClr>
          </a:solidFill>
        </p:spPr>
        <p:txBody>
          <a:bodyPr wrap="square" rtlCol="0">
            <a:spAutoFit/>
          </a:bodyPr>
          <a:lstStyle/>
          <a:p>
            <a:pPr algn="ctr"/>
            <a:r>
              <a:rPr lang="en-SE" dirty="0"/>
              <a:t>Data Lakes &amp; ..</a:t>
            </a:r>
          </a:p>
        </p:txBody>
      </p:sp>
      <p:sp>
        <p:nvSpPr>
          <p:cNvPr id="31" name="TextBox 30">
            <a:extLst>
              <a:ext uri="{FF2B5EF4-FFF2-40B4-BE49-F238E27FC236}">
                <a16:creationId xmlns:a16="http://schemas.microsoft.com/office/drawing/2014/main" id="{3BEC09D8-AB3E-E93F-7732-1BFC88B9A9D4}"/>
              </a:ext>
            </a:extLst>
          </p:cNvPr>
          <p:cNvSpPr txBox="1"/>
          <p:nvPr/>
        </p:nvSpPr>
        <p:spPr>
          <a:xfrm>
            <a:off x="261126" y="5530098"/>
            <a:ext cx="3805908" cy="1200329"/>
          </a:xfrm>
          <a:prstGeom prst="rect">
            <a:avLst/>
          </a:prstGeom>
          <a:noFill/>
        </p:spPr>
        <p:txBody>
          <a:bodyPr wrap="square" rtlCol="0">
            <a:spAutoFit/>
          </a:bodyPr>
          <a:lstStyle/>
          <a:p>
            <a:pPr marL="285750" indent="-285750">
              <a:buFont typeface="Arial" panose="020B0604020202020204" pitchFamily="34" charset="0"/>
              <a:buChar char="•"/>
            </a:pPr>
            <a:r>
              <a:rPr lang="en-SE" dirty="0">
                <a:solidFill>
                  <a:schemeClr val="bg1"/>
                </a:solidFill>
              </a:rPr>
              <a:t>Know the questions to ask</a:t>
            </a:r>
          </a:p>
          <a:p>
            <a:pPr marL="285750" indent="-285750">
              <a:buFont typeface="Arial" panose="020B0604020202020204" pitchFamily="34" charset="0"/>
              <a:buChar char="•"/>
            </a:pPr>
            <a:r>
              <a:rPr lang="en-SE" dirty="0">
                <a:solidFill>
                  <a:schemeClr val="bg1"/>
                </a:solidFill>
              </a:rPr>
              <a:t>Do a lot of 	upfront work</a:t>
            </a:r>
          </a:p>
          <a:p>
            <a:pPr marL="285750" indent="-285750">
              <a:buFont typeface="Arial" panose="020B0604020202020204" pitchFamily="34" charset="0"/>
              <a:buChar char="•"/>
            </a:pPr>
            <a:r>
              <a:rPr lang="en-SE" dirty="0">
                <a:solidFill>
                  <a:schemeClr val="bg1"/>
                </a:solidFill>
              </a:rPr>
              <a:t>Model First (Schema on Write)</a:t>
            </a:r>
          </a:p>
        </p:txBody>
      </p:sp>
      <p:sp>
        <p:nvSpPr>
          <p:cNvPr id="32" name="TextBox 31">
            <a:extLst>
              <a:ext uri="{FF2B5EF4-FFF2-40B4-BE49-F238E27FC236}">
                <a16:creationId xmlns:a16="http://schemas.microsoft.com/office/drawing/2014/main" id="{2613224F-00D5-01F8-DFF4-033C53446834}"/>
              </a:ext>
            </a:extLst>
          </p:cNvPr>
          <p:cNvSpPr txBox="1"/>
          <p:nvPr/>
        </p:nvSpPr>
        <p:spPr>
          <a:xfrm>
            <a:off x="8004981" y="5530098"/>
            <a:ext cx="4187019" cy="1200329"/>
          </a:xfrm>
          <a:prstGeom prst="rect">
            <a:avLst/>
          </a:prstGeom>
          <a:noFill/>
        </p:spPr>
        <p:txBody>
          <a:bodyPr wrap="square" rtlCol="0">
            <a:spAutoFit/>
          </a:bodyPr>
          <a:lstStyle/>
          <a:p>
            <a:pPr marL="285750" indent="-285750">
              <a:buFont typeface="Arial" panose="020B0604020202020204" pitchFamily="34" charset="0"/>
              <a:buChar char="•"/>
            </a:pPr>
            <a:r>
              <a:rPr lang="en-SE" dirty="0">
                <a:solidFill>
                  <a:schemeClr val="bg1"/>
                </a:solidFill>
              </a:rPr>
              <a:t>Don’t know the questions to ask</a:t>
            </a:r>
          </a:p>
          <a:p>
            <a:pPr marL="285750" indent="-285750">
              <a:buFont typeface="Arial" panose="020B0604020202020204" pitchFamily="34" charset="0"/>
              <a:buChar char="•"/>
            </a:pPr>
            <a:r>
              <a:rPr lang="en-SE" dirty="0">
                <a:solidFill>
                  <a:schemeClr val="bg1"/>
                </a:solidFill>
              </a:rPr>
              <a:t>Little upfront work</a:t>
            </a:r>
          </a:p>
          <a:p>
            <a:pPr marL="285750" indent="-285750">
              <a:buFont typeface="Arial" panose="020B0604020202020204" pitchFamily="34" charset="0"/>
              <a:buChar char="•"/>
            </a:pPr>
            <a:r>
              <a:rPr lang="en-SE" dirty="0">
                <a:solidFill>
                  <a:schemeClr val="bg1"/>
                </a:solidFill>
              </a:rPr>
              <a:t>Model later (Schema on Read)</a:t>
            </a:r>
          </a:p>
        </p:txBody>
      </p:sp>
      <p:sp>
        <p:nvSpPr>
          <p:cNvPr id="3" name="TextBox 2">
            <a:extLst>
              <a:ext uri="{FF2B5EF4-FFF2-40B4-BE49-F238E27FC236}">
                <a16:creationId xmlns:a16="http://schemas.microsoft.com/office/drawing/2014/main" id="{3E15FD49-552A-438D-BF2E-44B1BA424A2B}"/>
              </a:ext>
            </a:extLst>
          </p:cNvPr>
          <p:cNvSpPr txBox="1"/>
          <p:nvPr/>
        </p:nvSpPr>
        <p:spPr>
          <a:xfrm>
            <a:off x="4200525" y="6568686"/>
            <a:ext cx="3048000" cy="307777"/>
          </a:xfrm>
          <a:prstGeom prst="rect">
            <a:avLst/>
          </a:prstGeom>
          <a:noFill/>
        </p:spPr>
        <p:txBody>
          <a:bodyPr wrap="square" rtlCol="0">
            <a:spAutoFit/>
          </a:bodyPr>
          <a:lstStyle/>
          <a:p>
            <a:pPr algn="ctr"/>
            <a:r>
              <a:rPr lang="en-US" sz="1400" dirty="0">
                <a:solidFill>
                  <a:schemeClr val="bg1"/>
                </a:solidFill>
              </a:rPr>
              <a:t>Credit : James Serra</a:t>
            </a:r>
            <a:endParaRPr lang="en-SE" sz="1400" dirty="0">
              <a:solidFill>
                <a:schemeClr val="bg1"/>
              </a:solidFill>
            </a:endParaRPr>
          </a:p>
        </p:txBody>
      </p:sp>
    </p:spTree>
    <p:extLst>
      <p:ext uri="{BB962C8B-B14F-4D97-AF65-F5344CB8AC3E}">
        <p14:creationId xmlns:p14="http://schemas.microsoft.com/office/powerpoint/2010/main" val="279523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2A6076-2A92-0E9C-05A7-C56B2D471571}"/>
              </a:ext>
            </a:extLst>
          </p:cNvPr>
          <p:cNvSpPr/>
          <p:nvPr/>
        </p:nvSpPr>
        <p:spPr bwMode="gray">
          <a:xfrm>
            <a:off x="3788591" y="2581346"/>
            <a:ext cx="4038600" cy="1337567"/>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SE" sz="1100" dirty="0">
                <a:solidFill>
                  <a:schemeClr val="tx1"/>
                </a:solidFill>
              </a:rPr>
              <a:t>	</a:t>
            </a:r>
          </a:p>
        </p:txBody>
      </p:sp>
      <p:sp>
        <p:nvSpPr>
          <p:cNvPr id="4" name="Rectangle 3">
            <a:extLst>
              <a:ext uri="{FF2B5EF4-FFF2-40B4-BE49-F238E27FC236}">
                <a16:creationId xmlns:a16="http://schemas.microsoft.com/office/drawing/2014/main" id="{BC8D21BF-16B6-5159-3A12-9268D7709E6A}"/>
              </a:ext>
            </a:extLst>
          </p:cNvPr>
          <p:cNvSpPr/>
          <p:nvPr/>
        </p:nvSpPr>
        <p:spPr bwMode="gray">
          <a:xfrm>
            <a:off x="3788591" y="4629922"/>
            <a:ext cx="4038600" cy="665267"/>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SE" sz="1100" dirty="0">
                <a:solidFill>
                  <a:schemeClr val="tx1"/>
                </a:solidFill>
              </a:rPr>
              <a:t>	</a:t>
            </a:r>
          </a:p>
        </p:txBody>
      </p:sp>
      <p:sp>
        <p:nvSpPr>
          <p:cNvPr id="5" name="Rectangle 4">
            <a:extLst>
              <a:ext uri="{FF2B5EF4-FFF2-40B4-BE49-F238E27FC236}">
                <a16:creationId xmlns:a16="http://schemas.microsoft.com/office/drawing/2014/main" id="{D97CB9A4-7904-8B71-622E-EDB0F8A7D6E6}"/>
              </a:ext>
            </a:extLst>
          </p:cNvPr>
          <p:cNvSpPr/>
          <p:nvPr/>
        </p:nvSpPr>
        <p:spPr bwMode="gray">
          <a:xfrm>
            <a:off x="3787218" y="1194674"/>
            <a:ext cx="4037225" cy="664544"/>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SE" sz="1100" dirty="0">
                <a:solidFill>
                  <a:schemeClr val="tx1"/>
                </a:solidFill>
              </a:rPr>
              <a:t>	</a:t>
            </a:r>
          </a:p>
        </p:txBody>
      </p:sp>
      <p:sp>
        <p:nvSpPr>
          <p:cNvPr id="6" name="Can 5">
            <a:extLst>
              <a:ext uri="{FF2B5EF4-FFF2-40B4-BE49-F238E27FC236}">
                <a16:creationId xmlns:a16="http://schemas.microsoft.com/office/drawing/2014/main" id="{65D6E745-4083-4379-B0C1-87D62BEDE5A9}"/>
              </a:ext>
            </a:extLst>
          </p:cNvPr>
          <p:cNvSpPr/>
          <p:nvPr/>
        </p:nvSpPr>
        <p:spPr bwMode="gray">
          <a:xfrm>
            <a:off x="563250" y="1194674"/>
            <a:ext cx="617860" cy="664544"/>
          </a:xfrm>
          <a:prstGeom prst="ca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spcBef>
                <a:spcPts val="450"/>
              </a:spcBef>
            </a:pPr>
            <a:r>
              <a:rPr lang="en-SE" sz="1200" dirty="0">
                <a:solidFill>
                  <a:srgbClr val="EEE9EA"/>
                </a:solidFill>
                <a:latin typeface="+mj-lt"/>
                <a:cs typeface="Arial" panose="020B0604020202020204" pitchFamily="34" charset="0"/>
              </a:rPr>
              <a:t>DB</a:t>
            </a:r>
          </a:p>
        </p:txBody>
      </p:sp>
      <p:sp>
        <p:nvSpPr>
          <p:cNvPr id="7" name="Cube 6">
            <a:extLst>
              <a:ext uri="{FF2B5EF4-FFF2-40B4-BE49-F238E27FC236}">
                <a16:creationId xmlns:a16="http://schemas.microsoft.com/office/drawing/2014/main" id="{3E92AE9C-9A49-D4FF-5A0B-77D64060078C}"/>
              </a:ext>
            </a:extLst>
          </p:cNvPr>
          <p:cNvSpPr/>
          <p:nvPr/>
        </p:nvSpPr>
        <p:spPr bwMode="gray">
          <a:xfrm>
            <a:off x="563250" y="2597194"/>
            <a:ext cx="661080" cy="664544"/>
          </a:xfrm>
          <a:prstGeom prst="cub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spcBef>
                <a:spcPts val="450"/>
              </a:spcBef>
            </a:pPr>
            <a:r>
              <a:rPr lang="en-SE" sz="1200" dirty="0">
                <a:solidFill>
                  <a:srgbClr val="EEE9EA"/>
                </a:solidFill>
                <a:latin typeface="+mj-lt"/>
                <a:cs typeface="Arial" panose="020B0604020202020204" pitchFamily="34" charset="0"/>
              </a:rPr>
              <a:t>IoT</a:t>
            </a:r>
          </a:p>
        </p:txBody>
      </p:sp>
      <p:sp>
        <p:nvSpPr>
          <p:cNvPr id="8" name="Round Single Corner of Rectangle 7">
            <a:extLst>
              <a:ext uri="{FF2B5EF4-FFF2-40B4-BE49-F238E27FC236}">
                <a16:creationId xmlns:a16="http://schemas.microsoft.com/office/drawing/2014/main" id="{23D26EEA-6DB2-1779-97D9-3F210C65988C}"/>
              </a:ext>
            </a:extLst>
          </p:cNvPr>
          <p:cNvSpPr/>
          <p:nvPr/>
        </p:nvSpPr>
        <p:spPr bwMode="gray">
          <a:xfrm>
            <a:off x="563250" y="3948578"/>
            <a:ext cx="661080" cy="681344"/>
          </a:xfrm>
          <a:prstGeom prst="round1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spcBef>
                <a:spcPts val="450"/>
              </a:spcBef>
            </a:pPr>
            <a:r>
              <a:rPr lang="en-SE" sz="1200" dirty="0">
                <a:solidFill>
                  <a:srgbClr val="EEE9EA"/>
                </a:solidFill>
                <a:latin typeface="+mj-lt"/>
                <a:cs typeface="Arial" panose="020B0604020202020204" pitchFamily="34" charset="0"/>
              </a:rPr>
              <a:t>Apps</a:t>
            </a:r>
          </a:p>
        </p:txBody>
      </p:sp>
      <p:sp>
        <p:nvSpPr>
          <p:cNvPr id="9" name="Can 8">
            <a:extLst>
              <a:ext uri="{FF2B5EF4-FFF2-40B4-BE49-F238E27FC236}">
                <a16:creationId xmlns:a16="http://schemas.microsoft.com/office/drawing/2014/main" id="{281B0ED6-C2B4-5000-DCFA-01CC6AD185C6}"/>
              </a:ext>
            </a:extLst>
          </p:cNvPr>
          <p:cNvSpPr/>
          <p:nvPr/>
        </p:nvSpPr>
        <p:spPr bwMode="gray">
          <a:xfrm>
            <a:off x="9509511" y="2923571"/>
            <a:ext cx="619659" cy="741706"/>
          </a:xfrm>
          <a:prstGeom prst="ca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spcBef>
                <a:spcPts val="450"/>
              </a:spcBef>
            </a:pPr>
            <a:r>
              <a:rPr lang="en-SE" sz="1200" dirty="0">
                <a:solidFill>
                  <a:schemeClr val="bg1"/>
                </a:solidFill>
                <a:latin typeface="+mj-lt"/>
                <a:cs typeface="Arial" panose="020B0604020202020204" pitchFamily="34" charset="0"/>
              </a:rPr>
              <a:t>DB</a:t>
            </a:r>
          </a:p>
        </p:txBody>
      </p:sp>
      <p:sp>
        <p:nvSpPr>
          <p:cNvPr id="10" name="Can 9">
            <a:extLst>
              <a:ext uri="{FF2B5EF4-FFF2-40B4-BE49-F238E27FC236}">
                <a16:creationId xmlns:a16="http://schemas.microsoft.com/office/drawing/2014/main" id="{01CEDB94-4431-6453-1FED-CCA1050BAE3E}"/>
              </a:ext>
            </a:extLst>
          </p:cNvPr>
          <p:cNvSpPr/>
          <p:nvPr/>
        </p:nvSpPr>
        <p:spPr bwMode="gray">
          <a:xfrm>
            <a:off x="10860792" y="2923570"/>
            <a:ext cx="665635" cy="741707"/>
          </a:xfrm>
          <a:prstGeom prst="ca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spcBef>
                <a:spcPts val="450"/>
              </a:spcBef>
            </a:pPr>
            <a:r>
              <a:rPr lang="en-SE" sz="1200" dirty="0">
                <a:solidFill>
                  <a:schemeClr val="bg1"/>
                </a:solidFill>
                <a:latin typeface="+mj-lt"/>
                <a:cs typeface="Arial" panose="020B0604020202020204" pitchFamily="34" charset="0"/>
              </a:rPr>
              <a:t>DWH</a:t>
            </a:r>
          </a:p>
        </p:txBody>
      </p:sp>
      <p:sp>
        <p:nvSpPr>
          <p:cNvPr id="11" name="Folded Corner 10">
            <a:extLst>
              <a:ext uri="{FF2B5EF4-FFF2-40B4-BE49-F238E27FC236}">
                <a16:creationId xmlns:a16="http://schemas.microsoft.com/office/drawing/2014/main" id="{B401F473-73EB-C401-1915-327AE5A10445}"/>
              </a:ext>
            </a:extLst>
          </p:cNvPr>
          <p:cNvSpPr/>
          <p:nvPr/>
        </p:nvSpPr>
        <p:spPr bwMode="gray">
          <a:xfrm>
            <a:off x="9472644" y="1117512"/>
            <a:ext cx="809625" cy="741706"/>
          </a:xfrm>
          <a:prstGeom prst="foldedCorne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spcBef>
                <a:spcPts val="450"/>
              </a:spcBef>
            </a:pPr>
            <a:r>
              <a:rPr lang="en-SE" sz="1200" dirty="0">
                <a:solidFill>
                  <a:schemeClr val="bg1"/>
                </a:solidFill>
                <a:latin typeface="+mj-lt"/>
                <a:cs typeface="Arial" panose="020B0604020202020204" pitchFamily="34" charset="0"/>
              </a:rPr>
              <a:t>Report</a:t>
            </a:r>
          </a:p>
        </p:txBody>
      </p:sp>
      <p:sp>
        <p:nvSpPr>
          <p:cNvPr id="12" name="Rectangle 11">
            <a:extLst>
              <a:ext uri="{FF2B5EF4-FFF2-40B4-BE49-F238E27FC236}">
                <a16:creationId xmlns:a16="http://schemas.microsoft.com/office/drawing/2014/main" id="{9FA51DB3-C9DB-3D97-5613-94049AAE3ADA}"/>
              </a:ext>
            </a:extLst>
          </p:cNvPr>
          <p:cNvSpPr/>
          <p:nvPr/>
        </p:nvSpPr>
        <p:spPr bwMode="gray">
          <a:xfrm>
            <a:off x="10840365" y="1184767"/>
            <a:ext cx="686062" cy="6645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spcBef>
                <a:spcPts val="450"/>
              </a:spcBef>
            </a:pPr>
            <a:r>
              <a:rPr lang="en-SE" sz="1200" dirty="0">
                <a:solidFill>
                  <a:schemeClr val="bg1"/>
                </a:solidFill>
                <a:latin typeface="+mj-lt"/>
                <a:cs typeface="Arial" panose="020B0604020202020204" pitchFamily="34" charset="0"/>
              </a:rPr>
              <a:t>Dashboard</a:t>
            </a:r>
          </a:p>
        </p:txBody>
      </p:sp>
      <p:sp>
        <p:nvSpPr>
          <p:cNvPr id="13" name="Round Single Corner of Rectangle 12">
            <a:extLst>
              <a:ext uri="{FF2B5EF4-FFF2-40B4-BE49-F238E27FC236}">
                <a16:creationId xmlns:a16="http://schemas.microsoft.com/office/drawing/2014/main" id="{7AF3E3B8-7764-2AE5-7AC3-902B7C7CE459}"/>
              </a:ext>
            </a:extLst>
          </p:cNvPr>
          <p:cNvSpPr/>
          <p:nvPr/>
        </p:nvSpPr>
        <p:spPr bwMode="gray">
          <a:xfrm>
            <a:off x="9346428" y="4629923"/>
            <a:ext cx="809625" cy="1033580"/>
          </a:xfrm>
          <a:prstGeom prst="round1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spcBef>
                <a:spcPts val="450"/>
              </a:spcBef>
            </a:pPr>
            <a:r>
              <a:rPr lang="en-SE" sz="1200" dirty="0">
                <a:solidFill>
                  <a:schemeClr val="bg1"/>
                </a:solidFill>
                <a:latin typeface="+mj-lt"/>
                <a:cs typeface="Arial" panose="020B0604020202020204" pitchFamily="34" charset="0"/>
              </a:rPr>
              <a:t>ML Tools</a:t>
            </a:r>
          </a:p>
        </p:txBody>
      </p:sp>
      <p:sp>
        <p:nvSpPr>
          <p:cNvPr id="14" name="Round Single Corner of Rectangle 13">
            <a:extLst>
              <a:ext uri="{FF2B5EF4-FFF2-40B4-BE49-F238E27FC236}">
                <a16:creationId xmlns:a16="http://schemas.microsoft.com/office/drawing/2014/main" id="{CEDCB80B-4709-B11C-7B31-8F4589710594}"/>
              </a:ext>
            </a:extLst>
          </p:cNvPr>
          <p:cNvSpPr/>
          <p:nvPr/>
        </p:nvSpPr>
        <p:spPr bwMode="gray">
          <a:xfrm>
            <a:off x="10718028" y="4609391"/>
            <a:ext cx="809625" cy="1033580"/>
          </a:xfrm>
          <a:prstGeom prst="round1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spcBef>
                <a:spcPts val="450"/>
              </a:spcBef>
            </a:pPr>
            <a:r>
              <a:rPr lang="en-SE" sz="1200" dirty="0">
                <a:solidFill>
                  <a:schemeClr val="bg1"/>
                </a:solidFill>
                <a:latin typeface="+mj-lt"/>
                <a:cs typeface="Arial" panose="020B0604020202020204" pitchFamily="34" charset="0"/>
              </a:rPr>
              <a:t>DS Notebooks</a:t>
            </a:r>
          </a:p>
        </p:txBody>
      </p:sp>
      <p:cxnSp>
        <p:nvCxnSpPr>
          <p:cNvPr id="15" name="Straight Arrow Connector 14">
            <a:extLst>
              <a:ext uri="{FF2B5EF4-FFF2-40B4-BE49-F238E27FC236}">
                <a16:creationId xmlns:a16="http://schemas.microsoft.com/office/drawing/2014/main" id="{6763B6BB-E620-917B-35FC-BA974188FB80}"/>
              </a:ext>
            </a:extLst>
          </p:cNvPr>
          <p:cNvCxnSpPr>
            <a:cxnSpLocks/>
            <a:stCxn id="6" idx="4"/>
          </p:cNvCxnSpPr>
          <p:nvPr/>
        </p:nvCxnSpPr>
        <p:spPr bwMode="gray">
          <a:xfrm>
            <a:off x="1181110" y="1526946"/>
            <a:ext cx="2606107" cy="1316921"/>
          </a:xfrm>
          <a:prstGeom prst="straightConnector1">
            <a:avLst/>
          </a:prstGeom>
          <a:ln w="762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BB1C265-1CF5-A709-04DD-AC5FA6B6B7C2}"/>
              </a:ext>
            </a:extLst>
          </p:cNvPr>
          <p:cNvCxnSpPr>
            <a:cxnSpLocks/>
            <a:stCxn id="7" idx="5"/>
            <a:endCxn id="3" idx="1"/>
          </p:cNvCxnSpPr>
          <p:nvPr/>
        </p:nvCxnSpPr>
        <p:spPr bwMode="gray">
          <a:xfrm>
            <a:off x="1224330" y="2846831"/>
            <a:ext cx="2564261" cy="403299"/>
          </a:xfrm>
          <a:prstGeom prst="straightConnector1">
            <a:avLst/>
          </a:prstGeom>
          <a:ln w="762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9006328-3F85-7D25-63E6-D35E0ADF6436}"/>
              </a:ext>
            </a:extLst>
          </p:cNvPr>
          <p:cNvCxnSpPr>
            <a:cxnSpLocks/>
            <a:stCxn id="8" idx="3"/>
          </p:cNvCxnSpPr>
          <p:nvPr/>
        </p:nvCxnSpPr>
        <p:spPr bwMode="gray">
          <a:xfrm flipV="1">
            <a:off x="1224330" y="3527223"/>
            <a:ext cx="2535685" cy="762027"/>
          </a:xfrm>
          <a:prstGeom prst="straightConnector1">
            <a:avLst/>
          </a:prstGeom>
          <a:ln w="762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1B9D640-0CA4-1606-348A-64EE80CE7629}"/>
              </a:ext>
            </a:extLst>
          </p:cNvPr>
          <p:cNvCxnSpPr>
            <a:cxnSpLocks/>
          </p:cNvCxnSpPr>
          <p:nvPr/>
        </p:nvCxnSpPr>
        <p:spPr bwMode="gray">
          <a:xfrm flipV="1">
            <a:off x="1252050" y="3820862"/>
            <a:ext cx="2507323" cy="1692836"/>
          </a:xfrm>
          <a:prstGeom prst="straightConnector1">
            <a:avLst/>
          </a:prstGeom>
          <a:ln w="762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E2422EE-58B3-E3C7-FEEA-BCACC8801A1A}"/>
              </a:ext>
            </a:extLst>
          </p:cNvPr>
          <p:cNvCxnSpPr>
            <a:cxnSpLocks/>
            <a:endCxn id="11" idx="1"/>
          </p:cNvCxnSpPr>
          <p:nvPr/>
        </p:nvCxnSpPr>
        <p:spPr bwMode="gray">
          <a:xfrm flipV="1">
            <a:off x="7825817" y="1488365"/>
            <a:ext cx="1646827" cy="1435205"/>
          </a:xfrm>
          <a:prstGeom prst="straightConnector1">
            <a:avLst/>
          </a:prstGeom>
          <a:ln w="762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386BFC-1AD0-EE4D-FC5B-1493DF49E8D1}"/>
              </a:ext>
            </a:extLst>
          </p:cNvPr>
          <p:cNvCxnSpPr>
            <a:cxnSpLocks/>
            <a:endCxn id="9" idx="2"/>
          </p:cNvCxnSpPr>
          <p:nvPr/>
        </p:nvCxnSpPr>
        <p:spPr bwMode="gray">
          <a:xfrm>
            <a:off x="7862684" y="3294424"/>
            <a:ext cx="1646827" cy="0"/>
          </a:xfrm>
          <a:prstGeom prst="straightConnector1">
            <a:avLst/>
          </a:prstGeom>
          <a:ln w="762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985CCFE-2E10-7521-674A-AC4A23468A1F}"/>
              </a:ext>
            </a:extLst>
          </p:cNvPr>
          <p:cNvCxnSpPr>
            <a:cxnSpLocks/>
          </p:cNvCxnSpPr>
          <p:nvPr/>
        </p:nvCxnSpPr>
        <p:spPr bwMode="gray">
          <a:xfrm>
            <a:off x="7825817" y="3675009"/>
            <a:ext cx="1520611" cy="1298304"/>
          </a:xfrm>
          <a:prstGeom prst="straightConnector1">
            <a:avLst/>
          </a:prstGeom>
          <a:ln w="762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CDCD58-D81A-F91A-5D39-723DC77E9D71}"/>
              </a:ext>
            </a:extLst>
          </p:cNvPr>
          <p:cNvSpPr txBox="1"/>
          <p:nvPr/>
        </p:nvSpPr>
        <p:spPr bwMode="gray">
          <a:xfrm rot="1803982">
            <a:off x="1692976" y="1862367"/>
            <a:ext cx="1745698" cy="276999"/>
          </a:xfrm>
          <a:prstGeom prst="rect">
            <a:avLst/>
          </a:prstGeom>
          <a:noFill/>
        </p:spPr>
        <p:txBody>
          <a:bodyPr wrap="square" numCol="1" rtlCol="0">
            <a:spAutoFit/>
          </a:bodyPr>
          <a:lstStyle>
            <a:defPPr>
              <a:defRPr lang="en-US"/>
            </a:defPPr>
            <a:lvl1pPr defTabSz="914309">
              <a:spcBef>
                <a:spcPts val="450"/>
              </a:spcBef>
              <a:defRPr sz="1400">
                <a:ea typeface="Neue Haas Unica Pro" charset="0"/>
                <a:cs typeface="Arial" panose="020B0604020202020204" pitchFamily="34" charset="0"/>
              </a:defRPr>
            </a:lvl1pPr>
          </a:lstStyle>
          <a:p>
            <a:r>
              <a:rPr lang="en-SE" sz="1200" dirty="0">
                <a:solidFill>
                  <a:schemeClr val="bg1"/>
                </a:solidFill>
              </a:rPr>
              <a:t>ETL, CDC, Upload</a:t>
            </a:r>
          </a:p>
        </p:txBody>
      </p:sp>
      <p:sp>
        <p:nvSpPr>
          <p:cNvPr id="23" name="TextBox 22">
            <a:extLst>
              <a:ext uri="{FF2B5EF4-FFF2-40B4-BE49-F238E27FC236}">
                <a16:creationId xmlns:a16="http://schemas.microsoft.com/office/drawing/2014/main" id="{D520AE23-747C-DC4A-D13C-B1E7BB56FF5E}"/>
              </a:ext>
            </a:extLst>
          </p:cNvPr>
          <p:cNvSpPr txBox="1"/>
          <p:nvPr/>
        </p:nvSpPr>
        <p:spPr bwMode="gray">
          <a:xfrm rot="451861">
            <a:off x="1937776" y="2758244"/>
            <a:ext cx="772295" cy="276999"/>
          </a:xfrm>
          <a:prstGeom prst="rect">
            <a:avLst/>
          </a:prstGeom>
          <a:noFill/>
        </p:spPr>
        <p:txBody>
          <a:bodyPr wrap="square" numCol="1" rtlCol="0">
            <a:spAutoFit/>
          </a:bodyPr>
          <a:lstStyle>
            <a:defPPr>
              <a:defRPr lang="en-US"/>
            </a:defPPr>
            <a:lvl1pPr defTabSz="914309">
              <a:spcBef>
                <a:spcPts val="450"/>
              </a:spcBef>
              <a:defRPr sz="1400">
                <a:ea typeface="Neue Haas Unica Pro" charset="0"/>
                <a:cs typeface="Arial" panose="020B0604020202020204" pitchFamily="34" charset="0"/>
              </a:defRPr>
            </a:lvl1pPr>
          </a:lstStyle>
          <a:p>
            <a:r>
              <a:rPr lang="en-SE" sz="1200" dirty="0">
                <a:solidFill>
                  <a:schemeClr val="bg1"/>
                </a:solidFill>
              </a:rPr>
              <a:t>Stream</a:t>
            </a:r>
          </a:p>
        </p:txBody>
      </p:sp>
      <p:sp>
        <p:nvSpPr>
          <p:cNvPr id="24" name="TextBox 23">
            <a:extLst>
              <a:ext uri="{FF2B5EF4-FFF2-40B4-BE49-F238E27FC236}">
                <a16:creationId xmlns:a16="http://schemas.microsoft.com/office/drawing/2014/main" id="{89B26589-B938-557A-3313-955DA8015F46}"/>
              </a:ext>
            </a:extLst>
          </p:cNvPr>
          <p:cNvSpPr txBox="1"/>
          <p:nvPr/>
        </p:nvSpPr>
        <p:spPr bwMode="gray">
          <a:xfrm rot="20644859">
            <a:off x="1347324" y="3769453"/>
            <a:ext cx="1445934" cy="276999"/>
          </a:xfrm>
          <a:prstGeom prst="rect">
            <a:avLst/>
          </a:prstGeom>
          <a:noFill/>
        </p:spPr>
        <p:txBody>
          <a:bodyPr wrap="square" numCol="1" rtlCol="0">
            <a:spAutoFit/>
          </a:bodyPr>
          <a:lstStyle/>
          <a:p>
            <a:pPr defTabSz="914309">
              <a:spcBef>
                <a:spcPts val="450"/>
              </a:spcBef>
            </a:pPr>
            <a:r>
              <a:rPr lang="en-SE" sz="1200" dirty="0">
                <a:solidFill>
                  <a:schemeClr val="bg1"/>
                </a:solidFill>
                <a:ea typeface="Neue Haas Unica Pro" charset="0"/>
                <a:cs typeface="Arial" panose="020B0604020202020204" pitchFamily="34" charset="0"/>
              </a:rPr>
              <a:t>Stream, write</a:t>
            </a:r>
          </a:p>
        </p:txBody>
      </p:sp>
      <p:sp>
        <p:nvSpPr>
          <p:cNvPr id="25" name="TextBox 24">
            <a:extLst>
              <a:ext uri="{FF2B5EF4-FFF2-40B4-BE49-F238E27FC236}">
                <a16:creationId xmlns:a16="http://schemas.microsoft.com/office/drawing/2014/main" id="{AD080C0F-A482-21A5-2D76-0743C930931D}"/>
              </a:ext>
            </a:extLst>
          </p:cNvPr>
          <p:cNvSpPr txBox="1"/>
          <p:nvPr/>
        </p:nvSpPr>
        <p:spPr bwMode="gray">
          <a:xfrm rot="19458723">
            <a:off x="1430833" y="4511920"/>
            <a:ext cx="1730971" cy="276999"/>
          </a:xfrm>
          <a:prstGeom prst="rect">
            <a:avLst/>
          </a:prstGeom>
          <a:noFill/>
        </p:spPr>
        <p:txBody>
          <a:bodyPr wrap="square" numCol="1" rtlCol="0">
            <a:spAutoFit/>
          </a:bodyPr>
          <a:lstStyle/>
          <a:p>
            <a:pPr defTabSz="914309">
              <a:spcBef>
                <a:spcPts val="450"/>
              </a:spcBef>
            </a:pPr>
            <a:r>
              <a:rPr lang="en-SE" sz="1200" dirty="0">
                <a:solidFill>
                  <a:schemeClr val="bg1"/>
                </a:solidFill>
                <a:ea typeface="Neue Haas Unica Pro" charset="0"/>
                <a:cs typeface="Arial" panose="020B0604020202020204" pitchFamily="34" charset="0"/>
              </a:rPr>
              <a:t>Upload, replicate</a:t>
            </a:r>
          </a:p>
        </p:txBody>
      </p:sp>
      <p:sp>
        <p:nvSpPr>
          <p:cNvPr id="26" name="Rectangle 25">
            <a:extLst>
              <a:ext uri="{FF2B5EF4-FFF2-40B4-BE49-F238E27FC236}">
                <a16:creationId xmlns:a16="http://schemas.microsoft.com/office/drawing/2014/main" id="{1B0A79D4-CB7D-A405-B8F2-67AA061B5CEF}"/>
              </a:ext>
            </a:extLst>
          </p:cNvPr>
          <p:cNvSpPr/>
          <p:nvPr/>
        </p:nvSpPr>
        <p:spPr bwMode="gray">
          <a:xfrm>
            <a:off x="5277398" y="2830801"/>
            <a:ext cx="1004888" cy="8442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Object Store</a:t>
            </a:r>
          </a:p>
        </p:txBody>
      </p:sp>
      <p:sp>
        <p:nvSpPr>
          <p:cNvPr id="27" name="Rectangle 26">
            <a:extLst>
              <a:ext uri="{FF2B5EF4-FFF2-40B4-BE49-F238E27FC236}">
                <a16:creationId xmlns:a16="http://schemas.microsoft.com/office/drawing/2014/main" id="{24A4A32C-A6E9-F511-1E44-73CE0E36195C}"/>
              </a:ext>
            </a:extLst>
          </p:cNvPr>
          <p:cNvSpPr/>
          <p:nvPr/>
        </p:nvSpPr>
        <p:spPr bwMode="gray">
          <a:xfrm>
            <a:off x="3942470" y="2822828"/>
            <a:ext cx="1004888" cy="8442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Index</a:t>
            </a:r>
          </a:p>
        </p:txBody>
      </p:sp>
      <p:sp>
        <p:nvSpPr>
          <p:cNvPr id="28" name="Rectangle 27">
            <a:extLst>
              <a:ext uri="{FF2B5EF4-FFF2-40B4-BE49-F238E27FC236}">
                <a16:creationId xmlns:a16="http://schemas.microsoft.com/office/drawing/2014/main" id="{49E219C8-8C58-AFE1-1679-519692D6E112}"/>
              </a:ext>
            </a:extLst>
          </p:cNvPr>
          <p:cNvSpPr/>
          <p:nvPr/>
        </p:nvSpPr>
        <p:spPr bwMode="gray">
          <a:xfrm>
            <a:off x="6667050" y="2821069"/>
            <a:ext cx="1004888" cy="8442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Catalog</a:t>
            </a:r>
          </a:p>
        </p:txBody>
      </p:sp>
      <p:sp>
        <p:nvSpPr>
          <p:cNvPr id="29" name="Rectangle 28">
            <a:extLst>
              <a:ext uri="{FF2B5EF4-FFF2-40B4-BE49-F238E27FC236}">
                <a16:creationId xmlns:a16="http://schemas.microsoft.com/office/drawing/2014/main" id="{EC403955-B736-0CA8-29BF-3564684C3E37}"/>
              </a:ext>
            </a:extLst>
          </p:cNvPr>
          <p:cNvSpPr/>
          <p:nvPr/>
        </p:nvSpPr>
        <p:spPr bwMode="gray">
          <a:xfrm>
            <a:off x="4332562" y="1346341"/>
            <a:ext cx="1004888" cy="3619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FaaS</a:t>
            </a:r>
          </a:p>
        </p:txBody>
      </p:sp>
      <p:sp>
        <p:nvSpPr>
          <p:cNvPr id="30" name="Rectangle 29">
            <a:extLst>
              <a:ext uri="{FF2B5EF4-FFF2-40B4-BE49-F238E27FC236}">
                <a16:creationId xmlns:a16="http://schemas.microsoft.com/office/drawing/2014/main" id="{62DFEE13-7049-3327-BA4E-E40386AF4A22}"/>
              </a:ext>
            </a:extLst>
          </p:cNvPr>
          <p:cNvSpPr/>
          <p:nvPr/>
        </p:nvSpPr>
        <p:spPr bwMode="gray">
          <a:xfrm>
            <a:off x="6310564" y="1355917"/>
            <a:ext cx="1004888" cy="3619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SQLaaS</a:t>
            </a:r>
          </a:p>
        </p:txBody>
      </p:sp>
      <p:sp>
        <p:nvSpPr>
          <p:cNvPr id="31" name="Rectangle 30">
            <a:extLst>
              <a:ext uri="{FF2B5EF4-FFF2-40B4-BE49-F238E27FC236}">
                <a16:creationId xmlns:a16="http://schemas.microsoft.com/office/drawing/2014/main" id="{AA934530-982B-F01A-0B6C-01B03A61FB17}"/>
              </a:ext>
            </a:extLst>
          </p:cNvPr>
          <p:cNvSpPr/>
          <p:nvPr/>
        </p:nvSpPr>
        <p:spPr bwMode="gray">
          <a:xfrm>
            <a:off x="3942470" y="4795501"/>
            <a:ext cx="1004888" cy="3619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IAM</a:t>
            </a:r>
          </a:p>
        </p:txBody>
      </p:sp>
      <p:sp>
        <p:nvSpPr>
          <p:cNvPr id="32" name="Rectangle 31">
            <a:extLst>
              <a:ext uri="{FF2B5EF4-FFF2-40B4-BE49-F238E27FC236}">
                <a16:creationId xmlns:a16="http://schemas.microsoft.com/office/drawing/2014/main" id="{EE1975EE-8682-1DCE-4420-7B7016A73D06}"/>
              </a:ext>
            </a:extLst>
          </p:cNvPr>
          <p:cNvSpPr/>
          <p:nvPr/>
        </p:nvSpPr>
        <p:spPr bwMode="gray">
          <a:xfrm>
            <a:off x="5291696" y="4795501"/>
            <a:ext cx="1004888" cy="3619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Policies</a:t>
            </a:r>
          </a:p>
        </p:txBody>
      </p:sp>
      <p:sp>
        <p:nvSpPr>
          <p:cNvPr id="33" name="Rectangle 32">
            <a:extLst>
              <a:ext uri="{FF2B5EF4-FFF2-40B4-BE49-F238E27FC236}">
                <a16:creationId xmlns:a16="http://schemas.microsoft.com/office/drawing/2014/main" id="{2A3E086A-FBB0-3FDC-BA8C-8E282722BD14}"/>
              </a:ext>
            </a:extLst>
          </p:cNvPr>
          <p:cNvSpPr/>
          <p:nvPr/>
        </p:nvSpPr>
        <p:spPr bwMode="gray">
          <a:xfrm>
            <a:off x="6667666" y="4795501"/>
            <a:ext cx="1004888" cy="3619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Lineage</a:t>
            </a:r>
          </a:p>
        </p:txBody>
      </p:sp>
      <p:sp>
        <p:nvSpPr>
          <p:cNvPr id="34" name="TextBox 33">
            <a:extLst>
              <a:ext uri="{FF2B5EF4-FFF2-40B4-BE49-F238E27FC236}">
                <a16:creationId xmlns:a16="http://schemas.microsoft.com/office/drawing/2014/main" id="{8F699ED4-FBB9-C589-FE38-AAF4BAFCF03A}"/>
              </a:ext>
            </a:extLst>
          </p:cNvPr>
          <p:cNvSpPr txBox="1"/>
          <p:nvPr/>
        </p:nvSpPr>
        <p:spPr bwMode="gray">
          <a:xfrm rot="19194076">
            <a:off x="8134857" y="2064481"/>
            <a:ext cx="693403" cy="276999"/>
          </a:xfrm>
          <a:prstGeom prst="rect">
            <a:avLst/>
          </a:prstGeom>
          <a:noFill/>
        </p:spPr>
        <p:txBody>
          <a:bodyPr wrap="square" numCol="1" rtlCol="0">
            <a:spAutoFit/>
          </a:bodyPr>
          <a:lstStyle/>
          <a:p>
            <a:pPr defTabSz="914309">
              <a:spcBef>
                <a:spcPts val="450"/>
              </a:spcBef>
            </a:pPr>
            <a:r>
              <a:rPr lang="en-SE" sz="1200" dirty="0">
                <a:solidFill>
                  <a:schemeClr val="bg1"/>
                </a:solidFill>
                <a:ea typeface="Neue Haas Unica Pro" charset="0"/>
                <a:cs typeface="Arial" panose="020B0604020202020204" pitchFamily="34" charset="0"/>
              </a:rPr>
              <a:t>Batch</a:t>
            </a:r>
          </a:p>
        </p:txBody>
      </p:sp>
      <p:sp>
        <p:nvSpPr>
          <p:cNvPr id="36" name="TextBox 35">
            <a:extLst>
              <a:ext uri="{FF2B5EF4-FFF2-40B4-BE49-F238E27FC236}">
                <a16:creationId xmlns:a16="http://schemas.microsoft.com/office/drawing/2014/main" id="{1B3E1CF0-362D-CA65-6816-33AD1D00BC8A}"/>
              </a:ext>
            </a:extLst>
          </p:cNvPr>
          <p:cNvSpPr txBox="1"/>
          <p:nvPr/>
        </p:nvSpPr>
        <p:spPr bwMode="gray">
          <a:xfrm>
            <a:off x="11289101" y="2183101"/>
            <a:ext cx="544660" cy="461665"/>
          </a:xfrm>
          <a:prstGeom prst="rect">
            <a:avLst/>
          </a:prstGeom>
          <a:noFill/>
        </p:spPr>
        <p:txBody>
          <a:bodyPr wrap="square" numCol="1" rtlCol="0">
            <a:spAutoFit/>
          </a:bodyPr>
          <a:lstStyle/>
          <a:p>
            <a:pPr defTabSz="914309">
              <a:spcBef>
                <a:spcPts val="450"/>
              </a:spcBef>
            </a:pPr>
            <a:r>
              <a:rPr lang="en-SE" sz="1200" dirty="0">
                <a:ea typeface="Neue Haas Unica Pro" charset="0"/>
                <a:cs typeface="Arial" panose="020B0604020202020204" pitchFamily="34" charset="0"/>
              </a:rPr>
              <a:t>Real time</a:t>
            </a:r>
          </a:p>
        </p:txBody>
      </p:sp>
      <p:sp>
        <p:nvSpPr>
          <p:cNvPr id="37" name="TextBox 36">
            <a:extLst>
              <a:ext uri="{FF2B5EF4-FFF2-40B4-BE49-F238E27FC236}">
                <a16:creationId xmlns:a16="http://schemas.microsoft.com/office/drawing/2014/main" id="{7533B47B-690E-15BA-A4F6-B493E7E5A45F}"/>
              </a:ext>
            </a:extLst>
          </p:cNvPr>
          <p:cNvSpPr txBox="1"/>
          <p:nvPr/>
        </p:nvSpPr>
        <p:spPr bwMode="gray">
          <a:xfrm>
            <a:off x="8020706" y="2991038"/>
            <a:ext cx="1333551" cy="276999"/>
          </a:xfrm>
          <a:prstGeom prst="rect">
            <a:avLst/>
          </a:prstGeom>
          <a:noFill/>
        </p:spPr>
        <p:txBody>
          <a:bodyPr wrap="square" numCol="1" rtlCol="0">
            <a:spAutoFit/>
          </a:bodyPr>
          <a:lstStyle/>
          <a:p>
            <a:pPr defTabSz="914309">
              <a:spcBef>
                <a:spcPts val="450"/>
              </a:spcBef>
            </a:pPr>
            <a:r>
              <a:rPr lang="en-SE" sz="1200" dirty="0">
                <a:solidFill>
                  <a:schemeClr val="bg1"/>
                </a:solidFill>
                <a:ea typeface="Neue Haas Unica Pro" charset="0"/>
                <a:cs typeface="Arial" panose="020B0604020202020204" pitchFamily="34" charset="0"/>
              </a:rPr>
              <a:t>ETL, SQLaaS</a:t>
            </a:r>
          </a:p>
        </p:txBody>
      </p:sp>
      <p:sp>
        <p:nvSpPr>
          <p:cNvPr id="38" name="TextBox 37">
            <a:extLst>
              <a:ext uri="{FF2B5EF4-FFF2-40B4-BE49-F238E27FC236}">
                <a16:creationId xmlns:a16="http://schemas.microsoft.com/office/drawing/2014/main" id="{E5D6E708-87D3-4CF4-79C2-4D597581D1E8}"/>
              </a:ext>
            </a:extLst>
          </p:cNvPr>
          <p:cNvSpPr txBox="1"/>
          <p:nvPr/>
        </p:nvSpPr>
        <p:spPr bwMode="gray">
          <a:xfrm rot="2484331">
            <a:off x="7865335" y="4023954"/>
            <a:ext cx="1527273" cy="276999"/>
          </a:xfrm>
          <a:prstGeom prst="rect">
            <a:avLst/>
          </a:prstGeom>
          <a:noFill/>
        </p:spPr>
        <p:txBody>
          <a:bodyPr wrap="square" numCol="1" rtlCol="0">
            <a:spAutoFit/>
          </a:bodyPr>
          <a:lstStyle/>
          <a:p>
            <a:pPr defTabSz="914309">
              <a:spcBef>
                <a:spcPts val="450"/>
              </a:spcBef>
            </a:pPr>
            <a:r>
              <a:rPr lang="en-SE" sz="1200" dirty="0">
                <a:solidFill>
                  <a:schemeClr val="bg1"/>
                </a:solidFill>
                <a:ea typeface="Neue Haas Unica Pro" charset="0"/>
                <a:cs typeface="Arial" panose="020B0604020202020204" pitchFamily="34" charset="0"/>
              </a:rPr>
              <a:t>Read, Replicate</a:t>
            </a:r>
          </a:p>
        </p:txBody>
      </p:sp>
      <p:sp>
        <p:nvSpPr>
          <p:cNvPr id="39" name="TextBox 38">
            <a:extLst>
              <a:ext uri="{FF2B5EF4-FFF2-40B4-BE49-F238E27FC236}">
                <a16:creationId xmlns:a16="http://schemas.microsoft.com/office/drawing/2014/main" id="{6C298EAA-FA86-01C2-55A3-D3129E2F21BE}"/>
              </a:ext>
            </a:extLst>
          </p:cNvPr>
          <p:cNvSpPr txBox="1"/>
          <p:nvPr/>
        </p:nvSpPr>
        <p:spPr bwMode="gray">
          <a:xfrm>
            <a:off x="6667050" y="5236699"/>
            <a:ext cx="1157393" cy="276999"/>
          </a:xfrm>
          <a:prstGeom prst="rect">
            <a:avLst/>
          </a:prstGeom>
          <a:noFill/>
        </p:spPr>
        <p:txBody>
          <a:bodyPr wrap="square" numCol="1" rtlCol="0">
            <a:spAutoFit/>
          </a:bodyPr>
          <a:lstStyle/>
          <a:p>
            <a:pPr defTabSz="914309">
              <a:spcBef>
                <a:spcPts val="450"/>
              </a:spcBef>
            </a:pPr>
            <a:r>
              <a:rPr lang="en-SE" sz="1200" dirty="0">
                <a:solidFill>
                  <a:schemeClr val="bg1"/>
                </a:solidFill>
                <a:ea typeface="Neue Haas Unica Pro" charset="0"/>
                <a:cs typeface="Arial" panose="020B0604020202020204" pitchFamily="34" charset="0"/>
              </a:rPr>
              <a:t>Governance</a:t>
            </a:r>
          </a:p>
        </p:txBody>
      </p:sp>
      <p:sp>
        <p:nvSpPr>
          <p:cNvPr id="40" name="TextBox 39">
            <a:extLst>
              <a:ext uri="{FF2B5EF4-FFF2-40B4-BE49-F238E27FC236}">
                <a16:creationId xmlns:a16="http://schemas.microsoft.com/office/drawing/2014/main" id="{C63166C8-3355-9E57-05E1-800CC5C7013F}"/>
              </a:ext>
            </a:extLst>
          </p:cNvPr>
          <p:cNvSpPr txBox="1"/>
          <p:nvPr/>
        </p:nvSpPr>
        <p:spPr bwMode="gray">
          <a:xfrm>
            <a:off x="6644879" y="3911035"/>
            <a:ext cx="1179564" cy="276999"/>
          </a:xfrm>
          <a:prstGeom prst="rect">
            <a:avLst/>
          </a:prstGeom>
          <a:noFill/>
        </p:spPr>
        <p:txBody>
          <a:bodyPr wrap="square" numCol="1" rtlCol="0">
            <a:spAutoFit/>
          </a:bodyPr>
          <a:lstStyle/>
          <a:p>
            <a:pPr defTabSz="914309">
              <a:spcBef>
                <a:spcPts val="450"/>
              </a:spcBef>
            </a:pPr>
            <a:r>
              <a:rPr lang="en-SE" sz="1200" dirty="0">
                <a:solidFill>
                  <a:schemeClr val="bg1"/>
                </a:solidFill>
                <a:ea typeface="Neue Haas Unica Pro" charset="0"/>
                <a:cs typeface="Arial" panose="020B0604020202020204" pitchFamily="34" charset="0"/>
              </a:rPr>
              <a:t>Persistance</a:t>
            </a:r>
          </a:p>
        </p:txBody>
      </p:sp>
      <p:sp>
        <p:nvSpPr>
          <p:cNvPr id="41" name="TextBox 40">
            <a:extLst>
              <a:ext uri="{FF2B5EF4-FFF2-40B4-BE49-F238E27FC236}">
                <a16:creationId xmlns:a16="http://schemas.microsoft.com/office/drawing/2014/main" id="{CA793DEC-88C3-E428-5DBD-323081FD69F5}"/>
              </a:ext>
            </a:extLst>
          </p:cNvPr>
          <p:cNvSpPr txBox="1"/>
          <p:nvPr/>
        </p:nvSpPr>
        <p:spPr bwMode="gray">
          <a:xfrm>
            <a:off x="6998550" y="1847537"/>
            <a:ext cx="826580" cy="276999"/>
          </a:xfrm>
          <a:prstGeom prst="rect">
            <a:avLst/>
          </a:prstGeom>
          <a:noFill/>
        </p:spPr>
        <p:txBody>
          <a:bodyPr wrap="square" numCol="1" rtlCol="0">
            <a:spAutoFit/>
          </a:bodyPr>
          <a:lstStyle/>
          <a:p>
            <a:pPr defTabSz="914309">
              <a:spcBef>
                <a:spcPts val="450"/>
              </a:spcBef>
            </a:pPr>
            <a:r>
              <a:rPr lang="en-SE" sz="1200" dirty="0">
                <a:solidFill>
                  <a:schemeClr val="bg1"/>
                </a:solidFill>
                <a:ea typeface="Neue Haas Unica Pro" charset="0"/>
                <a:cs typeface="Arial" panose="020B0604020202020204" pitchFamily="34" charset="0"/>
              </a:rPr>
              <a:t>Compute</a:t>
            </a:r>
          </a:p>
        </p:txBody>
      </p:sp>
      <p:cxnSp>
        <p:nvCxnSpPr>
          <p:cNvPr id="42" name="Straight Arrow Connector 41">
            <a:extLst>
              <a:ext uri="{FF2B5EF4-FFF2-40B4-BE49-F238E27FC236}">
                <a16:creationId xmlns:a16="http://schemas.microsoft.com/office/drawing/2014/main" id="{41716540-F4F1-65FC-2A6E-82026875E263}"/>
              </a:ext>
            </a:extLst>
          </p:cNvPr>
          <p:cNvCxnSpPr>
            <a:cxnSpLocks/>
          </p:cNvCxnSpPr>
          <p:nvPr/>
        </p:nvCxnSpPr>
        <p:spPr bwMode="gray">
          <a:xfrm>
            <a:off x="5719717" y="1859218"/>
            <a:ext cx="0" cy="72212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F378045-D9CE-D75F-2BC1-264CA28068B4}"/>
              </a:ext>
            </a:extLst>
          </p:cNvPr>
          <p:cNvCxnSpPr>
            <a:cxnSpLocks/>
          </p:cNvCxnSpPr>
          <p:nvPr/>
        </p:nvCxnSpPr>
        <p:spPr bwMode="gray">
          <a:xfrm flipV="1">
            <a:off x="5719717" y="3918913"/>
            <a:ext cx="0" cy="71100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5B1013EA-A360-4202-298D-5B3E3EF29F4B}"/>
              </a:ext>
            </a:extLst>
          </p:cNvPr>
          <p:cNvSpPr/>
          <p:nvPr/>
        </p:nvSpPr>
        <p:spPr>
          <a:xfrm>
            <a:off x="498765" y="5331231"/>
            <a:ext cx="753286" cy="68134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spcBef>
                <a:spcPts val="450"/>
              </a:spcBef>
            </a:pPr>
            <a:r>
              <a:rPr lang="en-SE" sz="1200" dirty="0">
                <a:solidFill>
                  <a:srgbClr val="EEE9EA"/>
                </a:solidFill>
                <a:latin typeface="+mj-lt"/>
                <a:cs typeface="Arial" panose="020B0604020202020204" pitchFamily="34" charset="0"/>
              </a:rPr>
              <a:t>Disk</a:t>
            </a:r>
          </a:p>
        </p:txBody>
      </p:sp>
      <p:sp>
        <p:nvSpPr>
          <p:cNvPr id="2" name="Title 1">
            <a:extLst>
              <a:ext uri="{FF2B5EF4-FFF2-40B4-BE49-F238E27FC236}">
                <a16:creationId xmlns:a16="http://schemas.microsoft.com/office/drawing/2014/main" id="{A1B3CCED-A612-AC14-3588-0430764317CF}"/>
              </a:ext>
            </a:extLst>
          </p:cNvPr>
          <p:cNvSpPr>
            <a:spLocks noGrp="1"/>
          </p:cNvSpPr>
          <p:nvPr>
            <p:ph type="title"/>
          </p:nvPr>
        </p:nvSpPr>
        <p:spPr>
          <a:xfrm>
            <a:off x="366318" y="241449"/>
            <a:ext cx="11260905" cy="648666"/>
          </a:xfrm>
        </p:spPr>
        <p:txBody>
          <a:bodyPr>
            <a:normAutofit fontScale="90000"/>
          </a:bodyPr>
          <a:lstStyle/>
          <a:p>
            <a:r>
              <a:rPr lang="en-SE" b="1" dirty="0">
                <a:solidFill>
                  <a:schemeClr val="bg1"/>
                </a:solidFill>
              </a:rPr>
              <a:t>Answer : Data Lake!</a:t>
            </a:r>
          </a:p>
        </p:txBody>
      </p:sp>
    </p:spTree>
    <p:extLst>
      <p:ext uri="{BB962C8B-B14F-4D97-AF65-F5344CB8AC3E}">
        <p14:creationId xmlns:p14="http://schemas.microsoft.com/office/powerpoint/2010/main" val="142185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2" grpId="0"/>
      <p:bldP spid="23" grpId="0"/>
      <p:bldP spid="24" grpId="0"/>
      <p:bldP spid="25" grpId="0"/>
      <p:bldP spid="26" grpId="0" animBg="1"/>
      <p:bldP spid="27" grpId="0" animBg="1"/>
      <p:bldP spid="28" grpId="0" animBg="1"/>
      <p:bldP spid="29" grpId="0" animBg="1"/>
      <p:bldP spid="30" grpId="0" animBg="1"/>
      <p:bldP spid="31" grpId="0" animBg="1"/>
      <p:bldP spid="32" grpId="0" animBg="1"/>
      <p:bldP spid="33" grpId="0" animBg="1"/>
      <p:bldP spid="34" grpId="0"/>
      <p:bldP spid="36" grpId="0"/>
      <p:bldP spid="37" grpId="0"/>
      <p:bldP spid="38" grpId="0"/>
      <p:bldP spid="39" grpId="0"/>
      <p:bldP spid="40" grpId="0"/>
      <p:bldP spid="41" grpId="0"/>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C731-F844-647B-67CC-0A5970D4E6CF}"/>
              </a:ext>
            </a:extLst>
          </p:cNvPr>
          <p:cNvSpPr>
            <a:spLocks noGrp="1"/>
          </p:cNvSpPr>
          <p:nvPr>
            <p:ph type="title"/>
          </p:nvPr>
        </p:nvSpPr>
        <p:spPr/>
        <p:txBody>
          <a:bodyPr/>
          <a:lstStyle/>
          <a:p>
            <a:r>
              <a:rPr lang="en-SE" dirty="0">
                <a:solidFill>
                  <a:schemeClr val="bg1"/>
                </a:solidFill>
              </a:rPr>
              <a:t>Let’s fine tune and implement this</a:t>
            </a:r>
          </a:p>
        </p:txBody>
      </p:sp>
      <p:sp>
        <p:nvSpPr>
          <p:cNvPr id="3" name="Text Placeholder 2">
            <a:extLst>
              <a:ext uri="{FF2B5EF4-FFF2-40B4-BE49-F238E27FC236}">
                <a16:creationId xmlns:a16="http://schemas.microsoft.com/office/drawing/2014/main" id="{D1D6B9F2-1ABC-B604-A61F-32C57978F006}"/>
              </a:ext>
            </a:extLst>
          </p:cNvPr>
          <p:cNvSpPr>
            <a:spLocks noGrp="1"/>
          </p:cNvSpPr>
          <p:nvPr>
            <p:ph type="body" idx="1"/>
          </p:nvPr>
        </p:nvSpPr>
        <p:spPr/>
        <p:txBody>
          <a:bodyPr/>
          <a:lstStyle/>
          <a:p>
            <a:r>
              <a:rPr lang="en-SE" dirty="0">
                <a:solidFill>
                  <a:schemeClr val="bg1"/>
                </a:solidFill>
              </a:rPr>
              <a:t>Using AWS Serverless Services</a:t>
            </a:r>
          </a:p>
        </p:txBody>
      </p:sp>
    </p:spTree>
    <p:extLst>
      <p:ext uri="{BB962C8B-B14F-4D97-AF65-F5344CB8AC3E}">
        <p14:creationId xmlns:p14="http://schemas.microsoft.com/office/powerpoint/2010/main" val="112942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531D0F8-5705-2601-CC92-C557CF39F25D}"/>
              </a:ext>
            </a:extLst>
          </p:cNvPr>
          <p:cNvSpPr/>
          <p:nvPr/>
        </p:nvSpPr>
        <p:spPr>
          <a:xfrm>
            <a:off x="464694" y="1498709"/>
            <a:ext cx="10464706" cy="11167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2" name="Title 1">
            <a:extLst>
              <a:ext uri="{FF2B5EF4-FFF2-40B4-BE49-F238E27FC236}">
                <a16:creationId xmlns:a16="http://schemas.microsoft.com/office/drawing/2014/main" id="{BF815E49-B66B-7583-3754-DFC35B8413D6}"/>
              </a:ext>
            </a:extLst>
          </p:cNvPr>
          <p:cNvSpPr>
            <a:spLocks noGrp="1"/>
          </p:cNvSpPr>
          <p:nvPr>
            <p:ph type="title"/>
          </p:nvPr>
        </p:nvSpPr>
        <p:spPr>
          <a:xfrm>
            <a:off x="470192" y="152493"/>
            <a:ext cx="10515600" cy="669860"/>
          </a:xfrm>
        </p:spPr>
        <p:txBody>
          <a:bodyPr>
            <a:normAutofit fontScale="90000"/>
          </a:bodyPr>
          <a:lstStyle/>
          <a:p>
            <a:r>
              <a:rPr lang="en-US" dirty="0">
                <a:solidFill>
                  <a:schemeClr val="bg1"/>
                </a:solidFill>
              </a:rPr>
              <a:t>Logical blocks</a:t>
            </a:r>
            <a:endParaRPr lang="en-SE" dirty="0">
              <a:solidFill>
                <a:schemeClr val="bg1"/>
              </a:solidFill>
            </a:endParaRPr>
          </a:p>
        </p:txBody>
      </p:sp>
      <p:sp>
        <p:nvSpPr>
          <p:cNvPr id="3" name="Rectangle 2">
            <a:extLst>
              <a:ext uri="{FF2B5EF4-FFF2-40B4-BE49-F238E27FC236}">
                <a16:creationId xmlns:a16="http://schemas.microsoft.com/office/drawing/2014/main" id="{F880F5BC-0003-45C3-7D60-EBFCE412C34A}"/>
              </a:ext>
            </a:extLst>
          </p:cNvPr>
          <p:cNvSpPr/>
          <p:nvPr/>
        </p:nvSpPr>
        <p:spPr>
          <a:xfrm>
            <a:off x="1821303" y="1152837"/>
            <a:ext cx="1379096"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4" name="Rectangle 3">
            <a:extLst>
              <a:ext uri="{FF2B5EF4-FFF2-40B4-BE49-F238E27FC236}">
                <a16:creationId xmlns:a16="http://schemas.microsoft.com/office/drawing/2014/main" id="{66BA54DC-4FC6-5A93-818B-B442406E560E}"/>
              </a:ext>
            </a:extLst>
          </p:cNvPr>
          <p:cNvSpPr/>
          <p:nvPr/>
        </p:nvSpPr>
        <p:spPr>
          <a:xfrm>
            <a:off x="4064830" y="1152837"/>
            <a:ext cx="3430251"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5" name="Rectangle 4">
            <a:extLst>
              <a:ext uri="{FF2B5EF4-FFF2-40B4-BE49-F238E27FC236}">
                <a16:creationId xmlns:a16="http://schemas.microsoft.com/office/drawing/2014/main" id="{E4BE187A-E515-F9EC-B59B-CDC74B7CC084}"/>
              </a:ext>
            </a:extLst>
          </p:cNvPr>
          <p:cNvSpPr/>
          <p:nvPr/>
        </p:nvSpPr>
        <p:spPr>
          <a:xfrm>
            <a:off x="8359513" y="1152837"/>
            <a:ext cx="1201712"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6" name="Rectangle 5">
            <a:extLst>
              <a:ext uri="{FF2B5EF4-FFF2-40B4-BE49-F238E27FC236}">
                <a16:creationId xmlns:a16="http://schemas.microsoft.com/office/drawing/2014/main" id="{A1FB9D86-E16B-2239-9D75-DA7CB31B6B1A}"/>
              </a:ext>
            </a:extLst>
          </p:cNvPr>
          <p:cNvSpPr/>
          <p:nvPr/>
        </p:nvSpPr>
        <p:spPr>
          <a:xfrm>
            <a:off x="1821303" y="5365075"/>
            <a:ext cx="7739922" cy="8558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7" name="Pass Row 2, Column 1">
            <a:extLst>
              <a:ext uri="{FF2B5EF4-FFF2-40B4-BE49-F238E27FC236}">
                <a16:creationId xmlns:a16="http://schemas.microsoft.com/office/drawing/2014/main" id="{03A24AE5-A941-A80D-940E-FF8AB04CAD27}"/>
              </a:ext>
            </a:extLst>
          </p:cNvPr>
          <p:cNvSpPr/>
          <p:nvPr/>
        </p:nvSpPr>
        <p:spPr>
          <a:xfrm>
            <a:off x="2012265" y="4907873"/>
            <a:ext cx="997171"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Landing Zone</a:t>
            </a:r>
          </a:p>
        </p:txBody>
      </p:sp>
      <p:sp>
        <p:nvSpPr>
          <p:cNvPr id="8" name="Pass Row 2, Column 1">
            <a:extLst>
              <a:ext uri="{FF2B5EF4-FFF2-40B4-BE49-F238E27FC236}">
                <a16:creationId xmlns:a16="http://schemas.microsoft.com/office/drawing/2014/main" id="{79F59F55-5794-F587-0B38-43D9F0D6CF39}"/>
              </a:ext>
            </a:extLst>
          </p:cNvPr>
          <p:cNvSpPr/>
          <p:nvPr/>
        </p:nvSpPr>
        <p:spPr>
          <a:xfrm>
            <a:off x="4827319" y="4907873"/>
            <a:ext cx="1778571"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Processing and Storage</a:t>
            </a:r>
          </a:p>
        </p:txBody>
      </p:sp>
      <p:sp>
        <p:nvSpPr>
          <p:cNvPr id="10" name="Pass Row 2, Column 1">
            <a:extLst>
              <a:ext uri="{FF2B5EF4-FFF2-40B4-BE49-F238E27FC236}">
                <a16:creationId xmlns:a16="http://schemas.microsoft.com/office/drawing/2014/main" id="{89EBA309-4535-801B-ED26-A648ABC6D5F7}"/>
              </a:ext>
            </a:extLst>
          </p:cNvPr>
          <p:cNvSpPr/>
          <p:nvPr/>
        </p:nvSpPr>
        <p:spPr>
          <a:xfrm>
            <a:off x="8461783" y="4908960"/>
            <a:ext cx="940877"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Distribution</a:t>
            </a:r>
          </a:p>
        </p:txBody>
      </p:sp>
      <p:sp>
        <p:nvSpPr>
          <p:cNvPr id="11" name="Pass Row 2, Column 1">
            <a:extLst>
              <a:ext uri="{FF2B5EF4-FFF2-40B4-BE49-F238E27FC236}">
                <a16:creationId xmlns:a16="http://schemas.microsoft.com/office/drawing/2014/main" id="{593AAE93-54EE-CB17-27FD-716212BF9432}"/>
              </a:ext>
            </a:extLst>
          </p:cNvPr>
          <p:cNvSpPr/>
          <p:nvPr/>
        </p:nvSpPr>
        <p:spPr>
          <a:xfrm>
            <a:off x="5204247" y="6288691"/>
            <a:ext cx="1151415"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Control Pane</a:t>
            </a:r>
          </a:p>
        </p:txBody>
      </p:sp>
      <p:sp>
        <p:nvSpPr>
          <p:cNvPr id="13" name="Rounded Rectangle 12">
            <a:extLst>
              <a:ext uri="{FF2B5EF4-FFF2-40B4-BE49-F238E27FC236}">
                <a16:creationId xmlns:a16="http://schemas.microsoft.com/office/drawing/2014/main" id="{BC45E23E-2C4D-1BAD-4A86-DE63C35AB5A9}"/>
              </a:ext>
            </a:extLst>
          </p:cNvPr>
          <p:cNvSpPr/>
          <p:nvPr/>
        </p:nvSpPr>
        <p:spPr>
          <a:xfrm>
            <a:off x="2012266" y="1849881"/>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Stream</a:t>
            </a:r>
          </a:p>
        </p:txBody>
      </p:sp>
      <p:sp>
        <p:nvSpPr>
          <p:cNvPr id="14" name="Rounded Rectangle 13">
            <a:extLst>
              <a:ext uri="{FF2B5EF4-FFF2-40B4-BE49-F238E27FC236}">
                <a16:creationId xmlns:a16="http://schemas.microsoft.com/office/drawing/2014/main" id="{FC287C3D-67D1-295B-0C3E-2C6E5ACFC761}"/>
              </a:ext>
            </a:extLst>
          </p:cNvPr>
          <p:cNvSpPr/>
          <p:nvPr/>
        </p:nvSpPr>
        <p:spPr>
          <a:xfrm>
            <a:off x="4212487" y="1849881"/>
            <a:ext cx="1061875"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Stream</a:t>
            </a:r>
          </a:p>
          <a:p>
            <a:pPr algn="ctr"/>
            <a:r>
              <a:rPr lang="en-SE" sz="1200" dirty="0"/>
              <a:t>Processor</a:t>
            </a:r>
          </a:p>
        </p:txBody>
      </p:sp>
      <p:sp>
        <p:nvSpPr>
          <p:cNvPr id="15" name="Rounded Rectangle 14">
            <a:extLst>
              <a:ext uri="{FF2B5EF4-FFF2-40B4-BE49-F238E27FC236}">
                <a16:creationId xmlns:a16="http://schemas.microsoft.com/office/drawing/2014/main" id="{279ED84E-F608-E609-D587-9D615209BC2B}"/>
              </a:ext>
            </a:extLst>
          </p:cNvPr>
          <p:cNvSpPr/>
          <p:nvPr/>
        </p:nvSpPr>
        <p:spPr>
          <a:xfrm>
            <a:off x="6130066" y="3800630"/>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Data Lake</a:t>
            </a:r>
          </a:p>
        </p:txBody>
      </p:sp>
      <p:sp>
        <p:nvSpPr>
          <p:cNvPr id="16" name="Rounded Rectangle 15">
            <a:extLst>
              <a:ext uri="{FF2B5EF4-FFF2-40B4-BE49-F238E27FC236}">
                <a16:creationId xmlns:a16="http://schemas.microsoft.com/office/drawing/2014/main" id="{3E76C1E2-1379-8E40-B80B-63B74BC588C1}"/>
              </a:ext>
            </a:extLst>
          </p:cNvPr>
          <p:cNvSpPr/>
          <p:nvPr/>
        </p:nvSpPr>
        <p:spPr>
          <a:xfrm>
            <a:off x="6130066" y="1849881"/>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Data Store</a:t>
            </a:r>
          </a:p>
        </p:txBody>
      </p:sp>
      <p:sp>
        <p:nvSpPr>
          <p:cNvPr id="17" name="Rounded Rectangle 16">
            <a:extLst>
              <a:ext uri="{FF2B5EF4-FFF2-40B4-BE49-F238E27FC236}">
                <a16:creationId xmlns:a16="http://schemas.microsoft.com/office/drawing/2014/main" id="{86234CD8-C4F3-5C80-E32E-C80B924894FB}"/>
              </a:ext>
            </a:extLst>
          </p:cNvPr>
          <p:cNvSpPr/>
          <p:nvPr/>
        </p:nvSpPr>
        <p:spPr>
          <a:xfrm>
            <a:off x="8475929" y="1849881"/>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Event Bus</a:t>
            </a:r>
          </a:p>
        </p:txBody>
      </p:sp>
      <p:sp>
        <p:nvSpPr>
          <p:cNvPr id="18" name="Rounded Rectangle 17">
            <a:extLst>
              <a:ext uri="{FF2B5EF4-FFF2-40B4-BE49-F238E27FC236}">
                <a16:creationId xmlns:a16="http://schemas.microsoft.com/office/drawing/2014/main" id="{FAEF35DB-5317-9915-24D7-4B583F19B5DB}"/>
              </a:ext>
            </a:extLst>
          </p:cNvPr>
          <p:cNvSpPr/>
          <p:nvPr/>
        </p:nvSpPr>
        <p:spPr>
          <a:xfrm>
            <a:off x="8461783" y="3802035"/>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ETL</a:t>
            </a:r>
          </a:p>
        </p:txBody>
      </p:sp>
      <p:cxnSp>
        <p:nvCxnSpPr>
          <p:cNvPr id="20" name="Straight Arrow Connector 19">
            <a:extLst>
              <a:ext uri="{FF2B5EF4-FFF2-40B4-BE49-F238E27FC236}">
                <a16:creationId xmlns:a16="http://schemas.microsoft.com/office/drawing/2014/main" id="{50036A0C-1B20-94EA-5E2A-7FE5F7F5AB37}"/>
              </a:ext>
            </a:extLst>
          </p:cNvPr>
          <p:cNvCxnSpPr/>
          <p:nvPr/>
        </p:nvCxnSpPr>
        <p:spPr>
          <a:xfrm>
            <a:off x="3009436" y="2054278"/>
            <a:ext cx="1203051"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57045B8-B910-AE39-0E14-02AEE7B514FC}"/>
              </a:ext>
            </a:extLst>
          </p:cNvPr>
          <p:cNvCxnSpPr>
            <a:cxnSpLocks/>
          </p:cNvCxnSpPr>
          <p:nvPr/>
        </p:nvCxnSpPr>
        <p:spPr>
          <a:xfrm>
            <a:off x="5284611" y="2054278"/>
            <a:ext cx="845455"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CBF644EC-540C-C8A8-D9C1-1B3C4269C779}"/>
              </a:ext>
            </a:extLst>
          </p:cNvPr>
          <p:cNvCxnSpPr>
            <a:cxnSpLocks/>
          </p:cNvCxnSpPr>
          <p:nvPr/>
        </p:nvCxnSpPr>
        <p:spPr>
          <a:xfrm>
            <a:off x="5283089" y="1983197"/>
            <a:ext cx="855704" cy="1950749"/>
          </a:xfrm>
          <a:prstGeom prst="bentConnector3">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E197470-C63C-DE1D-781F-A92A64BC925C}"/>
              </a:ext>
            </a:extLst>
          </p:cNvPr>
          <p:cNvCxnSpPr>
            <a:stCxn id="16" idx="3"/>
            <a:endCxn id="17" idx="1"/>
          </p:cNvCxnSpPr>
          <p:nvPr/>
        </p:nvCxnSpPr>
        <p:spPr>
          <a:xfrm>
            <a:off x="7127236" y="2054278"/>
            <a:ext cx="1348693"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32FF2E0-ECE9-402E-BD7A-9164C19F93B7}"/>
              </a:ext>
            </a:extLst>
          </p:cNvPr>
          <p:cNvCxnSpPr>
            <a:cxnSpLocks/>
          </p:cNvCxnSpPr>
          <p:nvPr/>
        </p:nvCxnSpPr>
        <p:spPr>
          <a:xfrm>
            <a:off x="9473099" y="2049907"/>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396A7CE-0CC4-1029-18BA-29401EAC8263}"/>
              </a:ext>
            </a:extLst>
          </p:cNvPr>
          <p:cNvSpPr txBox="1"/>
          <p:nvPr/>
        </p:nvSpPr>
        <p:spPr>
          <a:xfrm>
            <a:off x="10187388" y="1911407"/>
            <a:ext cx="742013" cy="276999"/>
          </a:xfrm>
          <a:prstGeom prst="rect">
            <a:avLst/>
          </a:prstGeom>
          <a:noFill/>
        </p:spPr>
        <p:txBody>
          <a:bodyPr wrap="square" lIns="0" rIns="0" rtlCol="0">
            <a:spAutoFit/>
          </a:bodyPr>
          <a:lstStyle/>
          <a:p>
            <a:pPr algn="ctr"/>
            <a:r>
              <a:rPr lang="en-SE" sz="1200" dirty="0">
                <a:solidFill>
                  <a:schemeClr val="lt1"/>
                </a:solidFill>
              </a:rPr>
              <a:t>Event</a:t>
            </a:r>
          </a:p>
        </p:txBody>
      </p:sp>
      <p:cxnSp>
        <p:nvCxnSpPr>
          <p:cNvPr id="31" name="Straight Arrow Connector 30">
            <a:extLst>
              <a:ext uri="{FF2B5EF4-FFF2-40B4-BE49-F238E27FC236}">
                <a16:creationId xmlns:a16="http://schemas.microsoft.com/office/drawing/2014/main" id="{2740E568-7BAA-B4F5-C976-1320573EE9F3}"/>
              </a:ext>
            </a:extLst>
          </p:cNvPr>
          <p:cNvCxnSpPr>
            <a:cxnSpLocks/>
          </p:cNvCxnSpPr>
          <p:nvPr/>
        </p:nvCxnSpPr>
        <p:spPr>
          <a:xfrm>
            <a:off x="1386103" y="2049906"/>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E31E830-B6F7-4E4C-2AE4-01C1D634C710}"/>
              </a:ext>
            </a:extLst>
          </p:cNvPr>
          <p:cNvSpPr txBox="1"/>
          <p:nvPr/>
        </p:nvSpPr>
        <p:spPr>
          <a:xfrm>
            <a:off x="570261" y="1911407"/>
            <a:ext cx="742013" cy="276999"/>
          </a:xfrm>
          <a:prstGeom prst="rect">
            <a:avLst/>
          </a:prstGeom>
          <a:noFill/>
        </p:spPr>
        <p:txBody>
          <a:bodyPr wrap="square" lIns="0" rIns="0" rtlCol="0">
            <a:spAutoFit/>
          </a:bodyPr>
          <a:lstStyle/>
          <a:p>
            <a:pPr algn="ctr"/>
            <a:r>
              <a:rPr lang="en-SE" sz="1200" dirty="0">
                <a:solidFill>
                  <a:schemeClr val="lt1"/>
                </a:solidFill>
              </a:rPr>
              <a:t>Data In</a:t>
            </a:r>
          </a:p>
        </p:txBody>
      </p:sp>
      <p:sp>
        <p:nvSpPr>
          <p:cNvPr id="35" name="TextBox 34">
            <a:extLst>
              <a:ext uri="{FF2B5EF4-FFF2-40B4-BE49-F238E27FC236}">
                <a16:creationId xmlns:a16="http://schemas.microsoft.com/office/drawing/2014/main" id="{554CFDED-A18A-5938-7B99-47A4BA9228EB}"/>
              </a:ext>
            </a:extLst>
          </p:cNvPr>
          <p:cNvSpPr txBox="1"/>
          <p:nvPr/>
        </p:nvSpPr>
        <p:spPr>
          <a:xfrm>
            <a:off x="10961626" y="1849881"/>
            <a:ext cx="1046779" cy="461665"/>
          </a:xfrm>
          <a:prstGeom prst="rect">
            <a:avLst/>
          </a:prstGeom>
          <a:noFill/>
        </p:spPr>
        <p:txBody>
          <a:bodyPr wrap="square" lIns="0" rIns="0" rtlCol="0">
            <a:spAutoFit/>
          </a:bodyPr>
          <a:lstStyle/>
          <a:p>
            <a:pPr algn="ctr"/>
            <a:r>
              <a:rPr lang="en-SE" sz="1200" dirty="0">
                <a:solidFill>
                  <a:schemeClr val="lt1"/>
                </a:solidFill>
              </a:rPr>
              <a:t>Near Real Time Delivery</a:t>
            </a:r>
          </a:p>
        </p:txBody>
      </p:sp>
      <p:cxnSp>
        <p:nvCxnSpPr>
          <p:cNvPr id="36" name="Straight Arrow Connector 35">
            <a:extLst>
              <a:ext uri="{FF2B5EF4-FFF2-40B4-BE49-F238E27FC236}">
                <a16:creationId xmlns:a16="http://schemas.microsoft.com/office/drawing/2014/main" id="{286FE526-ACB6-F28B-1F61-5866D6C9D76B}"/>
              </a:ext>
            </a:extLst>
          </p:cNvPr>
          <p:cNvCxnSpPr/>
          <p:nvPr/>
        </p:nvCxnSpPr>
        <p:spPr>
          <a:xfrm>
            <a:off x="7127236" y="4005027"/>
            <a:ext cx="1348693"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2D009B4-08BA-8C8A-ACF0-3EECA2F20073}"/>
              </a:ext>
            </a:extLst>
          </p:cNvPr>
          <p:cNvCxnSpPr>
            <a:cxnSpLocks/>
          </p:cNvCxnSpPr>
          <p:nvPr/>
        </p:nvCxnSpPr>
        <p:spPr>
          <a:xfrm>
            <a:off x="9473098" y="3988089"/>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9E873E4-16B3-E42D-C632-15D3169E0217}"/>
              </a:ext>
            </a:extLst>
          </p:cNvPr>
          <p:cNvSpPr txBox="1"/>
          <p:nvPr/>
        </p:nvSpPr>
        <p:spPr>
          <a:xfrm>
            <a:off x="10158916" y="3851776"/>
            <a:ext cx="826876" cy="276999"/>
          </a:xfrm>
          <a:prstGeom prst="rect">
            <a:avLst/>
          </a:prstGeom>
          <a:noFill/>
        </p:spPr>
        <p:txBody>
          <a:bodyPr wrap="square" lIns="0" rIns="0" rtlCol="0">
            <a:spAutoFit/>
          </a:bodyPr>
          <a:lstStyle/>
          <a:p>
            <a:pPr algn="ctr"/>
            <a:r>
              <a:rPr lang="en-SE" sz="1200" dirty="0">
                <a:solidFill>
                  <a:schemeClr val="lt1"/>
                </a:solidFill>
              </a:rPr>
              <a:t>Bulk Data</a:t>
            </a:r>
          </a:p>
        </p:txBody>
      </p:sp>
      <p:sp>
        <p:nvSpPr>
          <p:cNvPr id="40" name="Rectangle 39">
            <a:extLst>
              <a:ext uri="{FF2B5EF4-FFF2-40B4-BE49-F238E27FC236}">
                <a16:creationId xmlns:a16="http://schemas.microsoft.com/office/drawing/2014/main" id="{4DCCEA1C-6773-57F7-FED4-B085DA9AD702}"/>
              </a:ext>
            </a:extLst>
          </p:cNvPr>
          <p:cNvSpPr/>
          <p:nvPr/>
        </p:nvSpPr>
        <p:spPr>
          <a:xfrm>
            <a:off x="2203553" y="5621311"/>
            <a:ext cx="805883" cy="344774"/>
          </a:xfrm>
          <a:prstGeom prst="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Catalog</a:t>
            </a:r>
          </a:p>
        </p:txBody>
      </p:sp>
      <p:sp>
        <p:nvSpPr>
          <p:cNvPr id="41" name="Rectangle 40">
            <a:extLst>
              <a:ext uri="{FF2B5EF4-FFF2-40B4-BE49-F238E27FC236}">
                <a16:creationId xmlns:a16="http://schemas.microsoft.com/office/drawing/2014/main" id="{E5636894-BA10-8745-2D91-1BEB12E6357A}"/>
              </a:ext>
            </a:extLst>
          </p:cNvPr>
          <p:cNvSpPr/>
          <p:nvPr/>
        </p:nvSpPr>
        <p:spPr>
          <a:xfrm>
            <a:off x="3544785" y="5621311"/>
            <a:ext cx="872060" cy="344774"/>
          </a:xfrm>
          <a:prstGeom prst="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Policies</a:t>
            </a:r>
          </a:p>
        </p:txBody>
      </p:sp>
      <p:sp>
        <p:nvSpPr>
          <p:cNvPr id="42" name="Rectangle 41">
            <a:extLst>
              <a:ext uri="{FF2B5EF4-FFF2-40B4-BE49-F238E27FC236}">
                <a16:creationId xmlns:a16="http://schemas.microsoft.com/office/drawing/2014/main" id="{6FB741FB-2980-674A-2DD0-59953FF14457}"/>
              </a:ext>
            </a:extLst>
          </p:cNvPr>
          <p:cNvSpPr/>
          <p:nvPr/>
        </p:nvSpPr>
        <p:spPr>
          <a:xfrm>
            <a:off x="5018369" y="5621311"/>
            <a:ext cx="805883" cy="344774"/>
          </a:xfrm>
          <a:prstGeom prst="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RBAC</a:t>
            </a:r>
          </a:p>
        </p:txBody>
      </p:sp>
      <p:sp>
        <p:nvSpPr>
          <p:cNvPr id="43" name="Rectangle 42">
            <a:extLst>
              <a:ext uri="{FF2B5EF4-FFF2-40B4-BE49-F238E27FC236}">
                <a16:creationId xmlns:a16="http://schemas.microsoft.com/office/drawing/2014/main" id="{AF59EB19-ED8F-381D-DBF1-7A9D2EE65EB1}"/>
              </a:ext>
            </a:extLst>
          </p:cNvPr>
          <p:cNvSpPr/>
          <p:nvPr/>
        </p:nvSpPr>
        <p:spPr>
          <a:xfrm>
            <a:off x="6355663" y="5621311"/>
            <a:ext cx="952042" cy="344774"/>
          </a:xfrm>
          <a:prstGeom prst="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Discovery Data</a:t>
            </a:r>
          </a:p>
        </p:txBody>
      </p:sp>
      <p:sp>
        <p:nvSpPr>
          <p:cNvPr id="44" name="Rectangle 43">
            <a:extLst>
              <a:ext uri="{FF2B5EF4-FFF2-40B4-BE49-F238E27FC236}">
                <a16:creationId xmlns:a16="http://schemas.microsoft.com/office/drawing/2014/main" id="{A3DB42FF-DD5E-11CD-D5BB-D1F64185C070}"/>
              </a:ext>
            </a:extLst>
          </p:cNvPr>
          <p:cNvSpPr/>
          <p:nvPr/>
        </p:nvSpPr>
        <p:spPr>
          <a:xfrm>
            <a:off x="7784275" y="5621311"/>
            <a:ext cx="1194832" cy="344774"/>
          </a:xfrm>
          <a:prstGeom prst="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Subscription Action</a:t>
            </a:r>
          </a:p>
        </p:txBody>
      </p:sp>
      <p:cxnSp>
        <p:nvCxnSpPr>
          <p:cNvPr id="54" name="Straight Arrow Connector 53">
            <a:extLst>
              <a:ext uri="{FF2B5EF4-FFF2-40B4-BE49-F238E27FC236}">
                <a16:creationId xmlns:a16="http://schemas.microsoft.com/office/drawing/2014/main" id="{C5D91DEF-2F22-B9ED-37FF-6CF7F80A9720}"/>
              </a:ext>
            </a:extLst>
          </p:cNvPr>
          <p:cNvCxnSpPr>
            <a:cxnSpLocks/>
            <a:endCxn id="16" idx="2"/>
          </p:cNvCxnSpPr>
          <p:nvPr/>
        </p:nvCxnSpPr>
        <p:spPr>
          <a:xfrm flipV="1">
            <a:off x="6628651" y="2258675"/>
            <a:ext cx="0" cy="1541955"/>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992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 grpId="0" animBg="1"/>
      <p:bldP spid="4" grpId="0" animBg="1"/>
      <p:bldP spid="5" grpId="0" animBg="1"/>
      <p:bldP spid="6" grpId="0" animBg="1"/>
      <p:bldP spid="7" grpId="0" animBg="1"/>
      <p:bldP spid="8" grpId="0" animBg="1"/>
      <p:bldP spid="10" grpId="0" animBg="1"/>
      <p:bldP spid="11" grpId="0" animBg="1"/>
      <p:bldP spid="13" grpId="0" animBg="1"/>
      <p:bldP spid="14" grpId="0" animBg="1"/>
      <p:bldP spid="15" grpId="0" animBg="1"/>
      <p:bldP spid="15" grpId="1" animBg="1"/>
      <p:bldP spid="16" grpId="0" animBg="1"/>
      <p:bldP spid="17" grpId="0" animBg="1"/>
      <p:bldP spid="18" grpId="0" animBg="1"/>
      <p:bldP spid="30" grpId="0"/>
      <p:bldP spid="32" grpId="0"/>
      <p:bldP spid="35" grpId="0"/>
      <p:bldP spid="39" grpId="0"/>
      <p:bldP spid="40" grpId="0" animBg="1"/>
      <p:bldP spid="41" grpId="0" animBg="1"/>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7BDCD454-5029-6AA1-63F1-28AF89ECB1DF}"/>
              </a:ext>
            </a:extLst>
          </p:cNvPr>
          <p:cNvSpPr/>
          <p:nvPr/>
        </p:nvSpPr>
        <p:spPr>
          <a:xfrm>
            <a:off x="458911" y="3457534"/>
            <a:ext cx="10464706" cy="11167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34" name="Rectangle 33">
            <a:extLst>
              <a:ext uri="{FF2B5EF4-FFF2-40B4-BE49-F238E27FC236}">
                <a16:creationId xmlns:a16="http://schemas.microsoft.com/office/drawing/2014/main" id="{C531D0F8-5705-2601-CC92-C557CF39F25D}"/>
              </a:ext>
            </a:extLst>
          </p:cNvPr>
          <p:cNvSpPr/>
          <p:nvPr/>
        </p:nvSpPr>
        <p:spPr>
          <a:xfrm>
            <a:off x="464694" y="1498709"/>
            <a:ext cx="10464706" cy="11167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2" name="Title 1">
            <a:extLst>
              <a:ext uri="{FF2B5EF4-FFF2-40B4-BE49-F238E27FC236}">
                <a16:creationId xmlns:a16="http://schemas.microsoft.com/office/drawing/2014/main" id="{BF815E49-B66B-7583-3754-DFC35B8413D6}"/>
              </a:ext>
            </a:extLst>
          </p:cNvPr>
          <p:cNvSpPr>
            <a:spLocks noGrp="1"/>
          </p:cNvSpPr>
          <p:nvPr>
            <p:ph type="title"/>
          </p:nvPr>
        </p:nvSpPr>
        <p:spPr>
          <a:xfrm>
            <a:off x="470192" y="152493"/>
            <a:ext cx="10515600" cy="669860"/>
          </a:xfrm>
        </p:spPr>
        <p:txBody>
          <a:bodyPr>
            <a:normAutofit fontScale="90000"/>
          </a:bodyPr>
          <a:lstStyle/>
          <a:p>
            <a:r>
              <a:rPr lang="en-US" dirty="0">
                <a:solidFill>
                  <a:schemeClr val="bg1"/>
                </a:solidFill>
              </a:rPr>
              <a:t>Logical blocks</a:t>
            </a:r>
            <a:endParaRPr lang="en-SE" dirty="0">
              <a:solidFill>
                <a:schemeClr val="bg1"/>
              </a:solidFill>
            </a:endParaRPr>
          </a:p>
        </p:txBody>
      </p:sp>
      <p:sp>
        <p:nvSpPr>
          <p:cNvPr id="3" name="Rectangle 2">
            <a:extLst>
              <a:ext uri="{FF2B5EF4-FFF2-40B4-BE49-F238E27FC236}">
                <a16:creationId xmlns:a16="http://schemas.microsoft.com/office/drawing/2014/main" id="{F880F5BC-0003-45C3-7D60-EBFCE412C34A}"/>
              </a:ext>
            </a:extLst>
          </p:cNvPr>
          <p:cNvSpPr/>
          <p:nvPr/>
        </p:nvSpPr>
        <p:spPr>
          <a:xfrm>
            <a:off x="1821303" y="1152837"/>
            <a:ext cx="1379096"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4" name="Rectangle 3">
            <a:extLst>
              <a:ext uri="{FF2B5EF4-FFF2-40B4-BE49-F238E27FC236}">
                <a16:creationId xmlns:a16="http://schemas.microsoft.com/office/drawing/2014/main" id="{66BA54DC-4FC6-5A93-818B-B442406E560E}"/>
              </a:ext>
            </a:extLst>
          </p:cNvPr>
          <p:cNvSpPr/>
          <p:nvPr/>
        </p:nvSpPr>
        <p:spPr>
          <a:xfrm>
            <a:off x="4064830" y="1152837"/>
            <a:ext cx="3430251"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5" name="Rectangle 4">
            <a:extLst>
              <a:ext uri="{FF2B5EF4-FFF2-40B4-BE49-F238E27FC236}">
                <a16:creationId xmlns:a16="http://schemas.microsoft.com/office/drawing/2014/main" id="{E4BE187A-E515-F9EC-B59B-CDC74B7CC084}"/>
              </a:ext>
            </a:extLst>
          </p:cNvPr>
          <p:cNvSpPr/>
          <p:nvPr/>
        </p:nvSpPr>
        <p:spPr>
          <a:xfrm>
            <a:off x="8359513" y="1152837"/>
            <a:ext cx="1201712"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6" name="Rectangle 5">
            <a:extLst>
              <a:ext uri="{FF2B5EF4-FFF2-40B4-BE49-F238E27FC236}">
                <a16:creationId xmlns:a16="http://schemas.microsoft.com/office/drawing/2014/main" id="{A1FB9D86-E16B-2239-9D75-DA7CB31B6B1A}"/>
              </a:ext>
            </a:extLst>
          </p:cNvPr>
          <p:cNvSpPr/>
          <p:nvPr/>
        </p:nvSpPr>
        <p:spPr>
          <a:xfrm>
            <a:off x="1821303" y="5365075"/>
            <a:ext cx="7739922" cy="8558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7" name="Pass Row 2, Column 1">
            <a:extLst>
              <a:ext uri="{FF2B5EF4-FFF2-40B4-BE49-F238E27FC236}">
                <a16:creationId xmlns:a16="http://schemas.microsoft.com/office/drawing/2014/main" id="{03A24AE5-A941-A80D-940E-FF8AB04CAD27}"/>
              </a:ext>
            </a:extLst>
          </p:cNvPr>
          <p:cNvSpPr/>
          <p:nvPr/>
        </p:nvSpPr>
        <p:spPr>
          <a:xfrm>
            <a:off x="2012265" y="4907873"/>
            <a:ext cx="997171"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Landing Zone</a:t>
            </a:r>
          </a:p>
        </p:txBody>
      </p:sp>
      <p:sp>
        <p:nvSpPr>
          <p:cNvPr id="8" name="Pass Row 2, Column 1">
            <a:extLst>
              <a:ext uri="{FF2B5EF4-FFF2-40B4-BE49-F238E27FC236}">
                <a16:creationId xmlns:a16="http://schemas.microsoft.com/office/drawing/2014/main" id="{79F59F55-5794-F587-0B38-43D9F0D6CF39}"/>
              </a:ext>
            </a:extLst>
          </p:cNvPr>
          <p:cNvSpPr/>
          <p:nvPr/>
        </p:nvSpPr>
        <p:spPr>
          <a:xfrm>
            <a:off x="4827319" y="4907873"/>
            <a:ext cx="1778571"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Processing and Storage</a:t>
            </a:r>
          </a:p>
        </p:txBody>
      </p:sp>
      <p:sp>
        <p:nvSpPr>
          <p:cNvPr id="10" name="Pass Row 2, Column 1">
            <a:extLst>
              <a:ext uri="{FF2B5EF4-FFF2-40B4-BE49-F238E27FC236}">
                <a16:creationId xmlns:a16="http://schemas.microsoft.com/office/drawing/2014/main" id="{89EBA309-4535-801B-ED26-A648ABC6D5F7}"/>
              </a:ext>
            </a:extLst>
          </p:cNvPr>
          <p:cNvSpPr/>
          <p:nvPr/>
        </p:nvSpPr>
        <p:spPr>
          <a:xfrm>
            <a:off x="8461783" y="4908960"/>
            <a:ext cx="940877"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Distribution</a:t>
            </a:r>
          </a:p>
        </p:txBody>
      </p:sp>
      <p:sp>
        <p:nvSpPr>
          <p:cNvPr id="11" name="Pass Row 2, Column 1">
            <a:extLst>
              <a:ext uri="{FF2B5EF4-FFF2-40B4-BE49-F238E27FC236}">
                <a16:creationId xmlns:a16="http://schemas.microsoft.com/office/drawing/2014/main" id="{593AAE93-54EE-CB17-27FD-716212BF9432}"/>
              </a:ext>
            </a:extLst>
          </p:cNvPr>
          <p:cNvSpPr/>
          <p:nvPr/>
        </p:nvSpPr>
        <p:spPr>
          <a:xfrm>
            <a:off x="5204247" y="6288691"/>
            <a:ext cx="1151415"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Control Pane</a:t>
            </a:r>
          </a:p>
        </p:txBody>
      </p:sp>
      <p:sp>
        <p:nvSpPr>
          <p:cNvPr id="13" name="Rounded Rectangle 12">
            <a:extLst>
              <a:ext uri="{FF2B5EF4-FFF2-40B4-BE49-F238E27FC236}">
                <a16:creationId xmlns:a16="http://schemas.microsoft.com/office/drawing/2014/main" id="{BC45E23E-2C4D-1BAD-4A86-DE63C35AB5A9}"/>
              </a:ext>
            </a:extLst>
          </p:cNvPr>
          <p:cNvSpPr/>
          <p:nvPr/>
        </p:nvSpPr>
        <p:spPr>
          <a:xfrm>
            <a:off x="2012266" y="1849881"/>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Stream</a:t>
            </a:r>
          </a:p>
        </p:txBody>
      </p:sp>
      <p:sp>
        <p:nvSpPr>
          <p:cNvPr id="14" name="Rounded Rectangle 13">
            <a:extLst>
              <a:ext uri="{FF2B5EF4-FFF2-40B4-BE49-F238E27FC236}">
                <a16:creationId xmlns:a16="http://schemas.microsoft.com/office/drawing/2014/main" id="{FC287C3D-67D1-295B-0C3E-2C6E5ACFC761}"/>
              </a:ext>
            </a:extLst>
          </p:cNvPr>
          <p:cNvSpPr/>
          <p:nvPr/>
        </p:nvSpPr>
        <p:spPr>
          <a:xfrm>
            <a:off x="4212487" y="1849881"/>
            <a:ext cx="1061875"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Stream</a:t>
            </a:r>
          </a:p>
          <a:p>
            <a:pPr algn="ctr"/>
            <a:r>
              <a:rPr lang="en-SE" sz="1200" dirty="0"/>
              <a:t>Processor</a:t>
            </a:r>
          </a:p>
        </p:txBody>
      </p:sp>
      <p:sp>
        <p:nvSpPr>
          <p:cNvPr id="15" name="Rounded Rectangle 14">
            <a:extLst>
              <a:ext uri="{FF2B5EF4-FFF2-40B4-BE49-F238E27FC236}">
                <a16:creationId xmlns:a16="http://schemas.microsoft.com/office/drawing/2014/main" id="{279ED84E-F608-E609-D587-9D615209BC2B}"/>
              </a:ext>
            </a:extLst>
          </p:cNvPr>
          <p:cNvSpPr/>
          <p:nvPr/>
        </p:nvSpPr>
        <p:spPr>
          <a:xfrm>
            <a:off x="6130066" y="3800630"/>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Data Lake</a:t>
            </a:r>
          </a:p>
        </p:txBody>
      </p:sp>
      <p:sp>
        <p:nvSpPr>
          <p:cNvPr id="16" name="Rounded Rectangle 15">
            <a:extLst>
              <a:ext uri="{FF2B5EF4-FFF2-40B4-BE49-F238E27FC236}">
                <a16:creationId xmlns:a16="http://schemas.microsoft.com/office/drawing/2014/main" id="{3E76C1E2-1379-8E40-B80B-63B74BC588C1}"/>
              </a:ext>
            </a:extLst>
          </p:cNvPr>
          <p:cNvSpPr/>
          <p:nvPr/>
        </p:nvSpPr>
        <p:spPr>
          <a:xfrm>
            <a:off x="6130066" y="1849881"/>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Data Store</a:t>
            </a:r>
          </a:p>
        </p:txBody>
      </p:sp>
      <p:sp>
        <p:nvSpPr>
          <p:cNvPr id="17" name="Rounded Rectangle 16">
            <a:extLst>
              <a:ext uri="{FF2B5EF4-FFF2-40B4-BE49-F238E27FC236}">
                <a16:creationId xmlns:a16="http://schemas.microsoft.com/office/drawing/2014/main" id="{86234CD8-C4F3-5C80-E32E-C80B924894FB}"/>
              </a:ext>
            </a:extLst>
          </p:cNvPr>
          <p:cNvSpPr/>
          <p:nvPr/>
        </p:nvSpPr>
        <p:spPr>
          <a:xfrm>
            <a:off x="8475929" y="1849881"/>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Event Bus</a:t>
            </a:r>
          </a:p>
        </p:txBody>
      </p:sp>
      <p:sp>
        <p:nvSpPr>
          <p:cNvPr id="18" name="Rounded Rectangle 17">
            <a:extLst>
              <a:ext uri="{FF2B5EF4-FFF2-40B4-BE49-F238E27FC236}">
                <a16:creationId xmlns:a16="http://schemas.microsoft.com/office/drawing/2014/main" id="{FAEF35DB-5317-9915-24D7-4B583F19B5DB}"/>
              </a:ext>
            </a:extLst>
          </p:cNvPr>
          <p:cNvSpPr/>
          <p:nvPr/>
        </p:nvSpPr>
        <p:spPr>
          <a:xfrm>
            <a:off x="8461783" y="3802035"/>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ETL</a:t>
            </a:r>
          </a:p>
        </p:txBody>
      </p:sp>
      <p:cxnSp>
        <p:nvCxnSpPr>
          <p:cNvPr id="20" name="Straight Arrow Connector 19">
            <a:extLst>
              <a:ext uri="{FF2B5EF4-FFF2-40B4-BE49-F238E27FC236}">
                <a16:creationId xmlns:a16="http://schemas.microsoft.com/office/drawing/2014/main" id="{50036A0C-1B20-94EA-5E2A-7FE5F7F5AB37}"/>
              </a:ext>
            </a:extLst>
          </p:cNvPr>
          <p:cNvCxnSpPr/>
          <p:nvPr/>
        </p:nvCxnSpPr>
        <p:spPr>
          <a:xfrm>
            <a:off x="3009436" y="2054278"/>
            <a:ext cx="1203051"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57045B8-B910-AE39-0E14-02AEE7B514FC}"/>
              </a:ext>
            </a:extLst>
          </p:cNvPr>
          <p:cNvCxnSpPr>
            <a:cxnSpLocks/>
          </p:cNvCxnSpPr>
          <p:nvPr/>
        </p:nvCxnSpPr>
        <p:spPr>
          <a:xfrm>
            <a:off x="5284611" y="2054278"/>
            <a:ext cx="845455"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CBF644EC-540C-C8A8-D9C1-1B3C4269C779}"/>
              </a:ext>
            </a:extLst>
          </p:cNvPr>
          <p:cNvCxnSpPr>
            <a:cxnSpLocks/>
          </p:cNvCxnSpPr>
          <p:nvPr/>
        </p:nvCxnSpPr>
        <p:spPr>
          <a:xfrm>
            <a:off x="5283089" y="1983197"/>
            <a:ext cx="855704" cy="1950749"/>
          </a:xfrm>
          <a:prstGeom prst="bentConnector3">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E197470-C63C-DE1D-781F-A92A64BC925C}"/>
              </a:ext>
            </a:extLst>
          </p:cNvPr>
          <p:cNvCxnSpPr>
            <a:stCxn id="16" idx="3"/>
            <a:endCxn id="17" idx="1"/>
          </p:cNvCxnSpPr>
          <p:nvPr/>
        </p:nvCxnSpPr>
        <p:spPr>
          <a:xfrm>
            <a:off x="7127236" y="2054278"/>
            <a:ext cx="1348693"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32FF2E0-ECE9-402E-BD7A-9164C19F93B7}"/>
              </a:ext>
            </a:extLst>
          </p:cNvPr>
          <p:cNvCxnSpPr>
            <a:cxnSpLocks/>
          </p:cNvCxnSpPr>
          <p:nvPr/>
        </p:nvCxnSpPr>
        <p:spPr>
          <a:xfrm>
            <a:off x="9473099" y="2049907"/>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396A7CE-0CC4-1029-18BA-29401EAC8263}"/>
              </a:ext>
            </a:extLst>
          </p:cNvPr>
          <p:cNvSpPr txBox="1"/>
          <p:nvPr/>
        </p:nvSpPr>
        <p:spPr>
          <a:xfrm>
            <a:off x="10187388" y="1911407"/>
            <a:ext cx="742013" cy="276999"/>
          </a:xfrm>
          <a:prstGeom prst="rect">
            <a:avLst/>
          </a:prstGeom>
          <a:noFill/>
        </p:spPr>
        <p:txBody>
          <a:bodyPr wrap="square" lIns="0" rIns="0" rtlCol="0">
            <a:spAutoFit/>
          </a:bodyPr>
          <a:lstStyle/>
          <a:p>
            <a:pPr algn="ctr"/>
            <a:r>
              <a:rPr lang="en-SE" sz="1200" dirty="0">
                <a:solidFill>
                  <a:schemeClr val="lt1"/>
                </a:solidFill>
              </a:rPr>
              <a:t>Event</a:t>
            </a:r>
          </a:p>
        </p:txBody>
      </p:sp>
      <p:cxnSp>
        <p:nvCxnSpPr>
          <p:cNvPr id="31" name="Straight Arrow Connector 30">
            <a:extLst>
              <a:ext uri="{FF2B5EF4-FFF2-40B4-BE49-F238E27FC236}">
                <a16:creationId xmlns:a16="http://schemas.microsoft.com/office/drawing/2014/main" id="{2740E568-7BAA-B4F5-C976-1320573EE9F3}"/>
              </a:ext>
            </a:extLst>
          </p:cNvPr>
          <p:cNvCxnSpPr>
            <a:cxnSpLocks/>
          </p:cNvCxnSpPr>
          <p:nvPr/>
        </p:nvCxnSpPr>
        <p:spPr>
          <a:xfrm>
            <a:off x="1386103" y="2049906"/>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E31E830-B6F7-4E4C-2AE4-01C1D634C710}"/>
              </a:ext>
            </a:extLst>
          </p:cNvPr>
          <p:cNvSpPr txBox="1"/>
          <p:nvPr/>
        </p:nvSpPr>
        <p:spPr>
          <a:xfrm>
            <a:off x="570261" y="1911407"/>
            <a:ext cx="742013" cy="276999"/>
          </a:xfrm>
          <a:prstGeom prst="rect">
            <a:avLst/>
          </a:prstGeom>
          <a:noFill/>
        </p:spPr>
        <p:txBody>
          <a:bodyPr wrap="square" lIns="0" rIns="0" rtlCol="0">
            <a:spAutoFit/>
          </a:bodyPr>
          <a:lstStyle/>
          <a:p>
            <a:pPr algn="ctr"/>
            <a:r>
              <a:rPr lang="en-SE" sz="1200" dirty="0">
                <a:solidFill>
                  <a:schemeClr val="lt1"/>
                </a:solidFill>
              </a:rPr>
              <a:t>Data In</a:t>
            </a:r>
          </a:p>
        </p:txBody>
      </p:sp>
      <p:sp>
        <p:nvSpPr>
          <p:cNvPr id="35" name="TextBox 34">
            <a:extLst>
              <a:ext uri="{FF2B5EF4-FFF2-40B4-BE49-F238E27FC236}">
                <a16:creationId xmlns:a16="http://schemas.microsoft.com/office/drawing/2014/main" id="{554CFDED-A18A-5938-7B99-47A4BA9228EB}"/>
              </a:ext>
            </a:extLst>
          </p:cNvPr>
          <p:cNvSpPr txBox="1"/>
          <p:nvPr/>
        </p:nvSpPr>
        <p:spPr>
          <a:xfrm>
            <a:off x="10961626" y="1849881"/>
            <a:ext cx="1046779" cy="461665"/>
          </a:xfrm>
          <a:prstGeom prst="rect">
            <a:avLst/>
          </a:prstGeom>
          <a:noFill/>
        </p:spPr>
        <p:txBody>
          <a:bodyPr wrap="square" lIns="0" rIns="0" rtlCol="0">
            <a:spAutoFit/>
          </a:bodyPr>
          <a:lstStyle/>
          <a:p>
            <a:pPr algn="ctr"/>
            <a:r>
              <a:rPr lang="en-SE" sz="1200" dirty="0">
                <a:solidFill>
                  <a:schemeClr val="lt1"/>
                </a:solidFill>
              </a:rPr>
              <a:t>Near Real Time Delivery</a:t>
            </a:r>
          </a:p>
        </p:txBody>
      </p:sp>
      <p:cxnSp>
        <p:nvCxnSpPr>
          <p:cNvPr id="36" name="Straight Arrow Connector 35">
            <a:extLst>
              <a:ext uri="{FF2B5EF4-FFF2-40B4-BE49-F238E27FC236}">
                <a16:creationId xmlns:a16="http://schemas.microsoft.com/office/drawing/2014/main" id="{286FE526-ACB6-F28B-1F61-5866D6C9D76B}"/>
              </a:ext>
            </a:extLst>
          </p:cNvPr>
          <p:cNvCxnSpPr/>
          <p:nvPr/>
        </p:nvCxnSpPr>
        <p:spPr>
          <a:xfrm>
            <a:off x="7127236" y="4005027"/>
            <a:ext cx="1348693"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2D009B4-08BA-8C8A-ACF0-3EECA2F20073}"/>
              </a:ext>
            </a:extLst>
          </p:cNvPr>
          <p:cNvCxnSpPr>
            <a:cxnSpLocks/>
          </p:cNvCxnSpPr>
          <p:nvPr/>
        </p:nvCxnSpPr>
        <p:spPr>
          <a:xfrm>
            <a:off x="9473098" y="3988089"/>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9E873E4-16B3-E42D-C632-15D3169E0217}"/>
              </a:ext>
            </a:extLst>
          </p:cNvPr>
          <p:cNvSpPr txBox="1"/>
          <p:nvPr/>
        </p:nvSpPr>
        <p:spPr>
          <a:xfrm>
            <a:off x="10087452" y="3866527"/>
            <a:ext cx="742013" cy="276999"/>
          </a:xfrm>
          <a:prstGeom prst="rect">
            <a:avLst/>
          </a:prstGeom>
          <a:noFill/>
        </p:spPr>
        <p:txBody>
          <a:bodyPr wrap="square" lIns="0" rIns="0" rtlCol="0">
            <a:spAutoFit/>
          </a:bodyPr>
          <a:lstStyle/>
          <a:p>
            <a:pPr algn="ctr"/>
            <a:r>
              <a:rPr lang="en-SE" sz="1200" dirty="0">
                <a:solidFill>
                  <a:schemeClr val="lt1"/>
                </a:solidFill>
              </a:rPr>
              <a:t>Bulk Data</a:t>
            </a:r>
          </a:p>
        </p:txBody>
      </p:sp>
      <p:sp>
        <p:nvSpPr>
          <p:cNvPr id="40" name="Rectangle 39">
            <a:extLst>
              <a:ext uri="{FF2B5EF4-FFF2-40B4-BE49-F238E27FC236}">
                <a16:creationId xmlns:a16="http://schemas.microsoft.com/office/drawing/2014/main" id="{4DCCEA1C-6773-57F7-FED4-B085DA9AD702}"/>
              </a:ext>
            </a:extLst>
          </p:cNvPr>
          <p:cNvSpPr/>
          <p:nvPr/>
        </p:nvSpPr>
        <p:spPr>
          <a:xfrm>
            <a:off x="2203553" y="5621311"/>
            <a:ext cx="805883" cy="344774"/>
          </a:xfrm>
          <a:prstGeom prst="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Catalog</a:t>
            </a:r>
          </a:p>
        </p:txBody>
      </p:sp>
      <p:sp>
        <p:nvSpPr>
          <p:cNvPr id="41" name="Rectangle 40">
            <a:extLst>
              <a:ext uri="{FF2B5EF4-FFF2-40B4-BE49-F238E27FC236}">
                <a16:creationId xmlns:a16="http://schemas.microsoft.com/office/drawing/2014/main" id="{E5636894-BA10-8745-2D91-1BEB12E6357A}"/>
              </a:ext>
            </a:extLst>
          </p:cNvPr>
          <p:cNvSpPr/>
          <p:nvPr/>
        </p:nvSpPr>
        <p:spPr>
          <a:xfrm>
            <a:off x="3544785" y="5621311"/>
            <a:ext cx="872060" cy="344774"/>
          </a:xfrm>
          <a:prstGeom prst="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Policies</a:t>
            </a:r>
          </a:p>
        </p:txBody>
      </p:sp>
      <p:sp>
        <p:nvSpPr>
          <p:cNvPr id="42" name="Rectangle 41">
            <a:extLst>
              <a:ext uri="{FF2B5EF4-FFF2-40B4-BE49-F238E27FC236}">
                <a16:creationId xmlns:a16="http://schemas.microsoft.com/office/drawing/2014/main" id="{6FB741FB-2980-674A-2DD0-59953FF14457}"/>
              </a:ext>
            </a:extLst>
          </p:cNvPr>
          <p:cNvSpPr/>
          <p:nvPr/>
        </p:nvSpPr>
        <p:spPr>
          <a:xfrm>
            <a:off x="5018369" y="5621311"/>
            <a:ext cx="805883" cy="344774"/>
          </a:xfrm>
          <a:prstGeom prst="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RBAC</a:t>
            </a:r>
          </a:p>
        </p:txBody>
      </p:sp>
      <p:sp>
        <p:nvSpPr>
          <p:cNvPr id="43" name="Rectangle 42">
            <a:extLst>
              <a:ext uri="{FF2B5EF4-FFF2-40B4-BE49-F238E27FC236}">
                <a16:creationId xmlns:a16="http://schemas.microsoft.com/office/drawing/2014/main" id="{AF59EB19-ED8F-381D-DBF1-7A9D2EE65EB1}"/>
              </a:ext>
            </a:extLst>
          </p:cNvPr>
          <p:cNvSpPr/>
          <p:nvPr/>
        </p:nvSpPr>
        <p:spPr>
          <a:xfrm>
            <a:off x="6355663" y="5621311"/>
            <a:ext cx="952042" cy="344774"/>
          </a:xfrm>
          <a:prstGeom prst="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Discovery Data</a:t>
            </a:r>
          </a:p>
        </p:txBody>
      </p:sp>
      <p:sp>
        <p:nvSpPr>
          <p:cNvPr id="44" name="Rectangle 43">
            <a:extLst>
              <a:ext uri="{FF2B5EF4-FFF2-40B4-BE49-F238E27FC236}">
                <a16:creationId xmlns:a16="http://schemas.microsoft.com/office/drawing/2014/main" id="{A3DB42FF-DD5E-11CD-D5BB-D1F64185C070}"/>
              </a:ext>
            </a:extLst>
          </p:cNvPr>
          <p:cNvSpPr/>
          <p:nvPr/>
        </p:nvSpPr>
        <p:spPr>
          <a:xfrm>
            <a:off x="7784275" y="5621311"/>
            <a:ext cx="1194832" cy="344774"/>
          </a:xfrm>
          <a:prstGeom prst="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Subscription Action</a:t>
            </a:r>
          </a:p>
        </p:txBody>
      </p:sp>
      <p:sp>
        <p:nvSpPr>
          <p:cNvPr id="46" name="TextBox 45">
            <a:extLst>
              <a:ext uri="{FF2B5EF4-FFF2-40B4-BE49-F238E27FC236}">
                <a16:creationId xmlns:a16="http://schemas.microsoft.com/office/drawing/2014/main" id="{70C92CDE-75CF-9FA9-62A6-D5B125AC1A85}"/>
              </a:ext>
            </a:extLst>
          </p:cNvPr>
          <p:cNvSpPr txBox="1"/>
          <p:nvPr/>
        </p:nvSpPr>
        <p:spPr>
          <a:xfrm>
            <a:off x="11000954" y="3800630"/>
            <a:ext cx="828349" cy="461665"/>
          </a:xfrm>
          <a:prstGeom prst="rect">
            <a:avLst/>
          </a:prstGeom>
          <a:noFill/>
        </p:spPr>
        <p:txBody>
          <a:bodyPr wrap="square" lIns="0" rIns="0" rtlCol="0">
            <a:spAutoFit/>
          </a:bodyPr>
          <a:lstStyle/>
          <a:p>
            <a:pPr algn="ctr"/>
            <a:r>
              <a:rPr lang="en-SE" sz="1200" dirty="0">
                <a:solidFill>
                  <a:schemeClr val="lt1"/>
                </a:solidFill>
              </a:rPr>
              <a:t>Historic Data</a:t>
            </a:r>
          </a:p>
        </p:txBody>
      </p:sp>
      <p:sp>
        <p:nvSpPr>
          <p:cNvPr id="47" name="Rounded Rectangle 46">
            <a:extLst>
              <a:ext uri="{FF2B5EF4-FFF2-40B4-BE49-F238E27FC236}">
                <a16:creationId xmlns:a16="http://schemas.microsoft.com/office/drawing/2014/main" id="{A41E66BC-BE7E-733D-A4AC-D772BDC061F2}"/>
              </a:ext>
            </a:extLst>
          </p:cNvPr>
          <p:cNvSpPr/>
          <p:nvPr/>
        </p:nvSpPr>
        <p:spPr>
          <a:xfrm>
            <a:off x="2035042" y="3827065"/>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File Upload</a:t>
            </a:r>
          </a:p>
        </p:txBody>
      </p:sp>
      <p:cxnSp>
        <p:nvCxnSpPr>
          <p:cNvPr id="48" name="Straight Arrow Connector 47">
            <a:extLst>
              <a:ext uri="{FF2B5EF4-FFF2-40B4-BE49-F238E27FC236}">
                <a16:creationId xmlns:a16="http://schemas.microsoft.com/office/drawing/2014/main" id="{87E53FDC-83B8-2728-0174-3074E0A850D2}"/>
              </a:ext>
            </a:extLst>
          </p:cNvPr>
          <p:cNvCxnSpPr>
            <a:cxnSpLocks/>
          </p:cNvCxnSpPr>
          <p:nvPr/>
        </p:nvCxnSpPr>
        <p:spPr>
          <a:xfrm>
            <a:off x="1386103" y="4051798"/>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52EBA29-39AE-D039-7C40-691D2CF698A9}"/>
              </a:ext>
            </a:extLst>
          </p:cNvPr>
          <p:cNvSpPr txBox="1"/>
          <p:nvPr/>
        </p:nvSpPr>
        <p:spPr>
          <a:xfrm>
            <a:off x="570261" y="3913299"/>
            <a:ext cx="742013" cy="276999"/>
          </a:xfrm>
          <a:prstGeom prst="rect">
            <a:avLst/>
          </a:prstGeom>
          <a:noFill/>
        </p:spPr>
        <p:txBody>
          <a:bodyPr wrap="square" lIns="0" rIns="0" rtlCol="0">
            <a:spAutoFit/>
          </a:bodyPr>
          <a:lstStyle/>
          <a:p>
            <a:pPr algn="ctr"/>
            <a:r>
              <a:rPr lang="en-SE" sz="1200" dirty="0">
                <a:solidFill>
                  <a:schemeClr val="lt1"/>
                </a:solidFill>
              </a:rPr>
              <a:t>File In</a:t>
            </a:r>
          </a:p>
        </p:txBody>
      </p:sp>
      <p:cxnSp>
        <p:nvCxnSpPr>
          <p:cNvPr id="50" name="Straight Arrow Connector 49">
            <a:extLst>
              <a:ext uri="{FF2B5EF4-FFF2-40B4-BE49-F238E27FC236}">
                <a16:creationId xmlns:a16="http://schemas.microsoft.com/office/drawing/2014/main" id="{241FF120-55F3-BD9E-F3C7-075C1BB9E99E}"/>
              </a:ext>
            </a:extLst>
          </p:cNvPr>
          <p:cNvCxnSpPr>
            <a:cxnSpLocks/>
          </p:cNvCxnSpPr>
          <p:nvPr/>
        </p:nvCxnSpPr>
        <p:spPr>
          <a:xfrm>
            <a:off x="3032212" y="4051798"/>
            <a:ext cx="3097854"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5D91DEF-2F22-B9ED-37FF-6CF7F80A9720}"/>
              </a:ext>
            </a:extLst>
          </p:cNvPr>
          <p:cNvCxnSpPr>
            <a:cxnSpLocks/>
            <a:endCxn id="16" idx="2"/>
          </p:cNvCxnSpPr>
          <p:nvPr/>
        </p:nvCxnSpPr>
        <p:spPr>
          <a:xfrm flipV="1">
            <a:off x="6628651" y="2258675"/>
            <a:ext cx="0" cy="1541955"/>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561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4" grpId="0" animBg="1"/>
      <p:bldP spid="3" grpId="0" animBg="1"/>
      <p:bldP spid="4" grpId="0" animBg="1"/>
      <p:bldP spid="5" grpId="0" animBg="1"/>
      <p:bldP spid="6" grpId="0" animBg="1"/>
      <p:bldP spid="7" grpId="0" animBg="1"/>
      <p:bldP spid="8" grpId="0" animBg="1"/>
      <p:bldP spid="10" grpId="0" animBg="1"/>
      <p:bldP spid="11" grpId="0" animBg="1"/>
      <p:bldP spid="13" grpId="0" animBg="1"/>
      <p:bldP spid="14" grpId="0" animBg="1"/>
      <p:bldP spid="15" grpId="0" animBg="1"/>
      <p:bldP spid="15" grpId="1" animBg="1"/>
      <p:bldP spid="16" grpId="0" animBg="1"/>
      <p:bldP spid="17" grpId="0" animBg="1"/>
      <p:bldP spid="18" grpId="0" animBg="1"/>
      <p:bldP spid="30" grpId="0"/>
      <p:bldP spid="32" grpId="0"/>
      <p:bldP spid="35" grpId="0"/>
      <p:bldP spid="39" grpId="0"/>
      <p:bldP spid="40" grpId="0" animBg="1"/>
      <p:bldP spid="41" grpId="0" animBg="1"/>
      <p:bldP spid="42" grpId="0" animBg="1"/>
      <p:bldP spid="43" grpId="0" animBg="1"/>
      <p:bldP spid="44" grpId="0" animBg="1"/>
      <p:bldP spid="46" grpId="0"/>
      <p:bldP spid="47"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5E49-B66B-7583-3754-DFC35B8413D6}"/>
              </a:ext>
            </a:extLst>
          </p:cNvPr>
          <p:cNvSpPr>
            <a:spLocks noGrp="1"/>
          </p:cNvSpPr>
          <p:nvPr>
            <p:ph type="title"/>
          </p:nvPr>
        </p:nvSpPr>
        <p:spPr>
          <a:xfrm>
            <a:off x="570261" y="158004"/>
            <a:ext cx="10515600" cy="690208"/>
          </a:xfrm>
        </p:spPr>
        <p:txBody>
          <a:bodyPr>
            <a:normAutofit fontScale="90000"/>
          </a:bodyPr>
          <a:lstStyle/>
          <a:p>
            <a:r>
              <a:rPr lang="en-US" dirty="0">
                <a:solidFill>
                  <a:schemeClr val="bg1"/>
                </a:solidFill>
              </a:rPr>
              <a:t>Component design: Landing zone</a:t>
            </a:r>
            <a:endParaRPr lang="en-SE" dirty="0">
              <a:solidFill>
                <a:schemeClr val="bg1"/>
              </a:solidFill>
            </a:endParaRPr>
          </a:p>
        </p:txBody>
      </p:sp>
      <p:sp>
        <p:nvSpPr>
          <p:cNvPr id="3" name="Rectangle 2">
            <a:extLst>
              <a:ext uri="{FF2B5EF4-FFF2-40B4-BE49-F238E27FC236}">
                <a16:creationId xmlns:a16="http://schemas.microsoft.com/office/drawing/2014/main" id="{F880F5BC-0003-45C3-7D60-EBFCE412C34A}"/>
              </a:ext>
            </a:extLst>
          </p:cNvPr>
          <p:cNvSpPr/>
          <p:nvPr/>
        </p:nvSpPr>
        <p:spPr>
          <a:xfrm>
            <a:off x="1821303" y="1152837"/>
            <a:ext cx="1379096"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solidFill>
                <a:schemeClr val="bg1"/>
              </a:solidFill>
            </a:endParaRPr>
          </a:p>
        </p:txBody>
      </p:sp>
      <p:sp>
        <p:nvSpPr>
          <p:cNvPr id="5" name="Rectangle 4">
            <a:extLst>
              <a:ext uri="{FF2B5EF4-FFF2-40B4-BE49-F238E27FC236}">
                <a16:creationId xmlns:a16="http://schemas.microsoft.com/office/drawing/2014/main" id="{E4BE187A-E515-F9EC-B59B-CDC74B7CC084}"/>
              </a:ext>
            </a:extLst>
          </p:cNvPr>
          <p:cNvSpPr/>
          <p:nvPr/>
        </p:nvSpPr>
        <p:spPr>
          <a:xfrm>
            <a:off x="6344724" y="1152837"/>
            <a:ext cx="3510476"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solidFill>
                <a:schemeClr val="bg1"/>
              </a:solidFill>
            </a:endParaRPr>
          </a:p>
        </p:txBody>
      </p:sp>
      <p:sp>
        <p:nvSpPr>
          <p:cNvPr id="13" name="Rounded Rectangle 12">
            <a:extLst>
              <a:ext uri="{FF2B5EF4-FFF2-40B4-BE49-F238E27FC236}">
                <a16:creationId xmlns:a16="http://schemas.microsoft.com/office/drawing/2014/main" id="{BC45E23E-2C4D-1BAD-4A86-DE63C35AB5A9}"/>
              </a:ext>
            </a:extLst>
          </p:cNvPr>
          <p:cNvSpPr/>
          <p:nvPr/>
        </p:nvSpPr>
        <p:spPr>
          <a:xfrm>
            <a:off x="2012266" y="1849881"/>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Stream</a:t>
            </a:r>
          </a:p>
        </p:txBody>
      </p:sp>
      <p:cxnSp>
        <p:nvCxnSpPr>
          <p:cNvPr id="20" name="Straight Arrow Connector 19">
            <a:extLst>
              <a:ext uri="{FF2B5EF4-FFF2-40B4-BE49-F238E27FC236}">
                <a16:creationId xmlns:a16="http://schemas.microsoft.com/office/drawing/2014/main" id="{50036A0C-1B20-94EA-5E2A-7FE5F7F5AB37}"/>
              </a:ext>
            </a:extLst>
          </p:cNvPr>
          <p:cNvCxnSpPr/>
          <p:nvPr/>
        </p:nvCxnSpPr>
        <p:spPr>
          <a:xfrm>
            <a:off x="3009436" y="2054278"/>
            <a:ext cx="1203051"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740E568-7BAA-B4F5-C976-1320573EE9F3}"/>
              </a:ext>
            </a:extLst>
          </p:cNvPr>
          <p:cNvCxnSpPr>
            <a:cxnSpLocks/>
          </p:cNvCxnSpPr>
          <p:nvPr/>
        </p:nvCxnSpPr>
        <p:spPr>
          <a:xfrm>
            <a:off x="1386103" y="2049906"/>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E31E830-B6F7-4E4C-2AE4-01C1D634C710}"/>
              </a:ext>
            </a:extLst>
          </p:cNvPr>
          <p:cNvSpPr txBox="1"/>
          <p:nvPr/>
        </p:nvSpPr>
        <p:spPr>
          <a:xfrm>
            <a:off x="570261" y="1911407"/>
            <a:ext cx="742013" cy="276999"/>
          </a:xfrm>
          <a:prstGeom prst="rect">
            <a:avLst/>
          </a:prstGeom>
          <a:noFill/>
        </p:spPr>
        <p:txBody>
          <a:bodyPr wrap="square" lIns="0" rIns="0" rtlCol="0">
            <a:spAutoFit/>
          </a:bodyPr>
          <a:lstStyle/>
          <a:p>
            <a:pPr algn="ctr"/>
            <a:r>
              <a:rPr lang="en-SE" sz="1200" dirty="0">
                <a:solidFill>
                  <a:schemeClr val="bg1"/>
                </a:solidFill>
              </a:rPr>
              <a:t>Data In</a:t>
            </a:r>
          </a:p>
        </p:txBody>
      </p:sp>
      <p:pic>
        <p:nvPicPr>
          <p:cNvPr id="19" name="Graphic 18">
            <a:extLst>
              <a:ext uri="{FF2B5EF4-FFF2-40B4-BE49-F238E27FC236}">
                <a16:creationId xmlns:a16="http://schemas.microsoft.com/office/drawing/2014/main" id="{60E6B6ED-7097-31E4-BE6A-BE779FE301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9326" y="1757579"/>
            <a:ext cx="609600" cy="609600"/>
          </a:xfrm>
          <a:prstGeom prst="rect">
            <a:avLst/>
          </a:prstGeom>
        </p:spPr>
      </p:pic>
      <p:cxnSp>
        <p:nvCxnSpPr>
          <p:cNvPr id="22" name="Straight Arrow Connector 21">
            <a:extLst>
              <a:ext uri="{FF2B5EF4-FFF2-40B4-BE49-F238E27FC236}">
                <a16:creationId xmlns:a16="http://schemas.microsoft.com/office/drawing/2014/main" id="{69B1E379-7D05-1FEB-F0B8-202BB4AC5CA0}"/>
              </a:ext>
            </a:extLst>
          </p:cNvPr>
          <p:cNvCxnSpPr>
            <a:cxnSpLocks/>
            <a:endCxn id="19" idx="1"/>
          </p:cNvCxnSpPr>
          <p:nvPr/>
        </p:nvCxnSpPr>
        <p:spPr>
          <a:xfrm>
            <a:off x="6025499" y="2062379"/>
            <a:ext cx="1773827"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3837735-D13D-E574-C790-7A6482841AC6}"/>
              </a:ext>
            </a:extLst>
          </p:cNvPr>
          <p:cNvSpPr txBox="1"/>
          <p:nvPr/>
        </p:nvSpPr>
        <p:spPr>
          <a:xfrm>
            <a:off x="5209657" y="1923880"/>
            <a:ext cx="742013" cy="276999"/>
          </a:xfrm>
          <a:prstGeom prst="rect">
            <a:avLst/>
          </a:prstGeom>
          <a:noFill/>
        </p:spPr>
        <p:txBody>
          <a:bodyPr wrap="square" lIns="0" rIns="0" rtlCol="0">
            <a:spAutoFit/>
          </a:bodyPr>
          <a:lstStyle/>
          <a:p>
            <a:pPr algn="ctr"/>
            <a:r>
              <a:rPr lang="en-SE" sz="1200" dirty="0">
                <a:solidFill>
                  <a:schemeClr val="bg1"/>
                </a:solidFill>
              </a:rPr>
              <a:t>Data In</a:t>
            </a:r>
          </a:p>
        </p:txBody>
      </p:sp>
      <p:cxnSp>
        <p:nvCxnSpPr>
          <p:cNvPr id="27" name="Straight Arrow Connector 26">
            <a:extLst>
              <a:ext uri="{FF2B5EF4-FFF2-40B4-BE49-F238E27FC236}">
                <a16:creationId xmlns:a16="http://schemas.microsoft.com/office/drawing/2014/main" id="{8F42EE6A-58DC-3F72-1791-DE020DD69FA1}"/>
              </a:ext>
            </a:extLst>
          </p:cNvPr>
          <p:cNvCxnSpPr>
            <a:cxnSpLocks/>
          </p:cNvCxnSpPr>
          <p:nvPr/>
        </p:nvCxnSpPr>
        <p:spPr>
          <a:xfrm flipV="1">
            <a:off x="8408926" y="2049906"/>
            <a:ext cx="3311297" cy="12473"/>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Pass Row 1, Column 5">
            <a:extLst>
              <a:ext uri="{FF2B5EF4-FFF2-40B4-BE49-F238E27FC236}">
                <a16:creationId xmlns:a16="http://schemas.microsoft.com/office/drawing/2014/main" id="{B05FF55F-F1B0-03DB-E18D-042BF7ABEC54}"/>
              </a:ext>
            </a:extLst>
          </p:cNvPr>
          <p:cNvSpPr/>
          <p:nvPr/>
        </p:nvSpPr>
        <p:spPr>
          <a:xfrm>
            <a:off x="7166592" y="2417664"/>
            <a:ext cx="1853450" cy="217217"/>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 Kinesis Firehose</a:t>
            </a:r>
          </a:p>
        </p:txBody>
      </p:sp>
    </p:spTree>
    <p:extLst>
      <p:ext uri="{BB962C8B-B14F-4D97-AF65-F5344CB8AC3E}">
        <p14:creationId xmlns:p14="http://schemas.microsoft.com/office/powerpoint/2010/main" val="8975508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216E3F1-8EA6-4AB4-A18D-E1C53D42F7B8}"/>
              </a:ext>
            </a:extLst>
          </p:cNvPr>
          <p:cNvSpPr>
            <a:spLocks noGrp="1"/>
          </p:cNvSpPr>
          <p:nvPr>
            <p:ph type="title"/>
          </p:nvPr>
        </p:nvSpPr>
        <p:spPr>
          <a:xfrm>
            <a:off x="304800" y="62305"/>
            <a:ext cx="10515600" cy="1325563"/>
          </a:xfrm>
        </p:spPr>
        <p:txBody>
          <a:bodyPr/>
          <a:lstStyle/>
          <a:p>
            <a:r>
              <a:rPr lang="en-US" dirty="0">
                <a:solidFill>
                  <a:schemeClr val="bg1"/>
                </a:solidFill>
              </a:rPr>
              <a:t>Challenge</a:t>
            </a:r>
            <a:r>
              <a:rPr lang="en-SE" dirty="0">
                <a:solidFill>
                  <a:schemeClr val="bg1"/>
                </a:solidFill>
              </a:rPr>
              <a:t> # 1</a:t>
            </a:r>
            <a:endParaRPr lang="en-US" dirty="0">
              <a:solidFill>
                <a:schemeClr val="bg1"/>
              </a:solidFill>
            </a:endParaRPr>
          </a:p>
        </p:txBody>
      </p:sp>
      <p:graphicFrame>
        <p:nvGraphicFramePr>
          <p:cNvPr id="12" name="Table 11">
            <a:extLst>
              <a:ext uri="{FF2B5EF4-FFF2-40B4-BE49-F238E27FC236}">
                <a16:creationId xmlns:a16="http://schemas.microsoft.com/office/drawing/2014/main" id="{75BB7133-9F70-4ED0-80D5-36773C898663}"/>
              </a:ext>
            </a:extLst>
          </p:cNvPr>
          <p:cNvGraphicFramePr>
            <a:graphicFrameLocks noGrp="1"/>
          </p:cNvGraphicFramePr>
          <p:nvPr>
            <p:extLst>
              <p:ext uri="{D42A27DB-BD31-4B8C-83A1-F6EECF244321}">
                <p14:modId xmlns:p14="http://schemas.microsoft.com/office/powerpoint/2010/main" val="2893684467"/>
              </p:ext>
            </p:extLst>
          </p:nvPr>
        </p:nvGraphicFramePr>
        <p:xfrm>
          <a:off x="304800" y="1773031"/>
          <a:ext cx="11578431" cy="2685115"/>
        </p:xfrm>
        <a:graphic>
          <a:graphicData uri="http://schemas.openxmlformats.org/drawingml/2006/table">
            <a:tbl>
              <a:tblPr firstRow="1" bandRow="1">
                <a:tableStyleId>{69012ECD-51FC-41F1-AA8D-1B2483CD663E}</a:tableStyleId>
              </a:tblPr>
              <a:tblGrid>
                <a:gridCol w="2466369">
                  <a:extLst>
                    <a:ext uri="{9D8B030D-6E8A-4147-A177-3AD203B41FA5}">
                      <a16:colId xmlns:a16="http://schemas.microsoft.com/office/drawing/2014/main" val="20000"/>
                    </a:ext>
                  </a:extLst>
                </a:gridCol>
                <a:gridCol w="4562601">
                  <a:extLst>
                    <a:ext uri="{9D8B030D-6E8A-4147-A177-3AD203B41FA5}">
                      <a16:colId xmlns:a16="http://schemas.microsoft.com/office/drawing/2014/main" val="20001"/>
                    </a:ext>
                  </a:extLst>
                </a:gridCol>
                <a:gridCol w="4549461">
                  <a:extLst>
                    <a:ext uri="{9D8B030D-6E8A-4147-A177-3AD203B41FA5}">
                      <a16:colId xmlns:a16="http://schemas.microsoft.com/office/drawing/2014/main" val="20002"/>
                    </a:ext>
                  </a:extLst>
                </a:gridCol>
              </a:tblGrid>
              <a:tr h="475285">
                <a:tc>
                  <a:txBody>
                    <a:bodyPr/>
                    <a:lstStyle/>
                    <a:p>
                      <a:r>
                        <a:rPr lang="en-US" sz="2300" b="1" dirty="0">
                          <a:solidFill>
                            <a:schemeClr val="accent1"/>
                          </a:solidFill>
                        </a:rPr>
                        <a:t>Source</a:t>
                      </a:r>
                    </a:p>
                  </a:txBody>
                  <a:tcPr marL="152400" marR="76200" marT="38105" marB="38105"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r>
                        <a:rPr lang="en-US" sz="2000" b="1" kern="1200" dirty="0">
                          <a:solidFill>
                            <a:schemeClr val="accent1"/>
                          </a:solidFill>
                          <a:latin typeface="+mn-lt"/>
                          <a:ea typeface="+mn-ea"/>
                          <a:cs typeface="+mn-cs"/>
                        </a:rPr>
                        <a:t>Challenge</a:t>
                      </a:r>
                    </a:p>
                  </a:txBody>
                  <a:tcPr marL="152400" marR="76200" marT="38105" marB="38105" anchor="ctr">
                    <a:noFill/>
                  </a:tcPr>
                </a:tc>
                <a:tc>
                  <a:txBody>
                    <a:bodyPr/>
                    <a:lstStyle/>
                    <a:p>
                      <a:r>
                        <a:rPr lang="en-US" sz="2000" b="1" kern="1200" dirty="0">
                          <a:solidFill>
                            <a:schemeClr val="accent1"/>
                          </a:solidFill>
                        </a:rPr>
                        <a:t>Remediation</a:t>
                      </a:r>
                      <a:endParaRPr lang="en-US" sz="2000" b="1" kern="1200" dirty="0">
                        <a:solidFill>
                          <a:schemeClr val="accent1"/>
                        </a:solidFill>
                        <a:latin typeface="+mn-lt"/>
                        <a:ea typeface="+mn-ea"/>
                        <a:cs typeface="+mn-cs"/>
                      </a:endParaRPr>
                    </a:p>
                  </a:txBody>
                  <a:tcPr marL="152400" marR="76200" marT="38105" marB="38105" anchor="ctr">
                    <a:lnR w="12700" cap="flat" cmpd="sng" algn="ctr">
                      <a:noFill/>
                      <a:prstDash val="solid"/>
                      <a:round/>
                      <a:headEnd type="none" w="med" len="med"/>
                      <a:tailEnd type="none" w="med" len="med"/>
                    </a:lnR>
                    <a:noFill/>
                  </a:tcPr>
                </a:tc>
                <a:extLst>
                  <a:ext uri="{0D108BD9-81ED-4DB2-BD59-A6C34878D82A}">
                    <a16:rowId xmlns:a16="http://schemas.microsoft.com/office/drawing/2014/main" val="10000"/>
                  </a:ext>
                </a:extLst>
              </a:tr>
              <a:tr h="475285">
                <a:tc>
                  <a:txBody>
                    <a:bodyPr/>
                    <a:lstStyle/>
                    <a:p>
                      <a:pPr marL="0" algn="l" defTabSz="1097278" rtl="0" eaLnBrk="1" latinLnBrk="0" hangingPunct="1"/>
                      <a:r>
                        <a:rPr lang="en-US" sz="2000" b="1" kern="1200" dirty="0">
                          <a:solidFill>
                            <a:schemeClr val="accent1"/>
                          </a:solidFill>
                          <a:latin typeface="+mn-lt"/>
                          <a:ea typeface="+mn-ea"/>
                          <a:cs typeface="+mn-cs"/>
                        </a:rPr>
                        <a:t>Legacy Systems</a:t>
                      </a:r>
                    </a:p>
                  </a:txBody>
                  <a:tcPr marL="152400" marR="76200" marT="38105" marB="38105" anchor="ctr">
                    <a:lnL w="12700" cap="flat" cmpd="sng" algn="ctr">
                      <a:noFill/>
                      <a:prstDash val="solid"/>
                      <a:round/>
                      <a:headEnd type="none" w="med" len="med"/>
                      <a:tailEnd type="none" w="med" len="med"/>
                    </a:lnL>
                    <a:noFill/>
                  </a:tcPr>
                </a:tc>
                <a:tc>
                  <a:txBody>
                    <a:bodyPr/>
                    <a:lstStyle/>
                    <a:p>
                      <a:r>
                        <a:rPr lang="en-US" sz="1800" dirty="0">
                          <a:solidFill>
                            <a:schemeClr val="bg1"/>
                          </a:solidFill>
                        </a:rPr>
                        <a:t>Could Not use S</a:t>
                      </a:r>
                      <a:r>
                        <a:rPr lang="en-SE" sz="1800" dirty="0" err="1">
                          <a:solidFill>
                            <a:schemeClr val="bg1"/>
                          </a:solidFill>
                        </a:rPr>
                        <a:t>imple</a:t>
                      </a:r>
                      <a:r>
                        <a:rPr lang="en-SE" sz="1800" dirty="0">
                          <a:solidFill>
                            <a:schemeClr val="bg1"/>
                          </a:solidFill>
                        </a:rPr>
                        <a:t> </a:t>
                      </a:r>
                      <a:r>
                        <a:rPr lang="en-US" sz="1800" dirty="0">
                          <a:solidFill>
                            <a:schemeClr val="bg1"/>
                          </a:solidFill>
                        </a:rPr>
                        <a:t>T</a:t>
                      </a:r>
                      <a:r>
                        <a:rPr lang="en-SE" sz="1800" dirty="0" err="1">
                          <a:solidFill>
                            <a:schemeClr val="bg1"/>
                          </a:solidFill>
                        </a:rPr>
                        <a:t>oken</a:t>
                      </a:r>
                      <a:r>
                        <a:rPr lang="en-SE" sz="1800" dirty="0">
                          <a:solidFill>
                            <a:schemeClr val="bg1"/>
                          </a:solidFill>
                        </a:rPr>
                        <a:t> </a:t>
                      </a:r>
                      <a:r>
                        <a:rPr lang="en-US" sz="1800" dirty="0">
                          <a:solidFill>
                            <a:schemeClr val="bg1"/>
                          </a:solidFill>
                        </a:rPr>
                        <a:t>S</a:t>
                      </a:r>
                      <a:r>
                        <a:rPr lang="en-SE" sz="1800" dirty="0" err="1">
                          <a:solidFill>
                            <a:schemeClr val="bg1"/>
                          </a:solidFill>
                        </a:rPr>
                        <a:t>ervice</a:t>
                      </a:r>
                      <a:r>
                        <a:rPr lang="en-SE" sz="1800" dirty="0">
                          <a:solidFill>
                            <a:schemeClr val="bg1"/>
                          </a:solidFill>
                        </a:rPr>
                        <a:t> (STS)</a:t>
                      </a:r>
                      <a:r>
                        <a:rPr lang="en-US" sz="1800" dirty="0">
                          <a:solidFill>
                            <a:schemeClr val="bg1"/>
                          </a:solidFill>
                        </a:rPr>
                        <a:t> </a:t>
                      </a:r>
                    </a:p>
                  </a:txBody>
                  <a:tcPr marL="152400" marR="76200" marT="38105" marB="38105" anchor="ctr"/>
                </a:tc>
                <a:tc>
                  <a:txBody>
                    <a:bodyPr/>
                    <a:lstStyle/>
                    <a:p>
                      <a:r>
                        <a:rPr lang="en-US" sz="1800" dirty="0">
                          <a:solidFill>
                            <a:schemeClr val="bg1"/>
                          </a:solidFill>
                        </a:rPr>
                        <a:t>AWS Users + APIGW façade to Kinesis</a:t>
                      </a:r>
                    </a:p>
                  </a:txBody>
                  <a:tcPr marL="152400" marR="76200" marT="38105" marB="38105"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475285">
                <a:tc>
                  <a:txBody>
                    <a:bodyPr/>
                    <a:lstStyle/>
                    <a:p>
                      <a:pPr marL="0" algn="l" defTabSz="1097278" rtl="0" eaLnBrk="1" latinLnBrk="0" hangingPunct="1"/>
                      <a:r>
                        <a:rPr lang="en-US" sz="2000" b="1" kern="1200" dirty="0">
                          <a:solidFill>
                            <a:schemeClr val="bg1">
                              <a:lumMod val="50000"/>
                            </a:schemeClr>
                          </a:solidFill>
                          <a:latin typeface="+mn-lt"/>
                          <a:ea typeface="+mn-ea"/>
                          <a:cs typeface="+mn-cs"/>
                        </a:rPr>
                        <a:t>Glue Crawler</a:t>
                      </a:r>
                    </a:p>
                  </a:txBody>
                  <a:tcPr marL="152400" marR="76200" marT="38105" marB="38105" anchor="ctr">
                    <a:lnL w="12700" cap="flat" cmpd="sng" algn="ctr">
                      <a:noFill/>
                      <a:prstDash val="solid"/>
                      <a:round/>
                      <a:headEnd type="none" w="med" len="med"/>
                      <a:tailEnd type="none" w="med" len="med"/>
                    </a:lnL>
                    <a:noFill/>
                  </a:tcPr>
                </a:tc>
                <a:tc>
                  <a:txBody>
                    <a:bodyPr/>
                    <a:lstStyle/>
                    <a:p>
                      <a:r>
                        <a:rPr lang="en-US" sz="1800" dirty="0">
                          <a:solidFill>
                            <a:schemeClr val="bg1">
                              <a:lumMod val="50000"/>
                            </a:schemeClr>
                          </a:solidFill>
                        </a:rPr>
                        <a:t>Could not flatten nested JSONs, Athena queries did not work as intended</a:t>
                      </a:r>
                    </a:p>
                  </a:txBody>
                  <a:tcPr marL="152400" marR="76200" marT="38105" marB="38105" anchor="ctr"/>
                </a:tc>
                <a:tc>
                  <a:txBody>
                    <a:bodyPr/>
                    <a:lstStyle/>
                    <a:p>
                      <a:r>
                        <a:rPr lang="en-US" sz="1800" dirty="0">
                          <a:solidFill>
                            <a:schemeClr val="bg1">
                              <a:lumMod val="50000"/>
                            </a:schemeClr>
                          </a:solidFill>
                        </a:rPr>
                        <a:t>Enforce input message format, transform to CSV</a:t>
                      </a:r>
                      <a:r>
                        <a:rPr lang="en-SE" sz="1800" dirty="0">
                          <a:solidFill>
                            <a:schemeClr val="bg1">
                              <a:lumMod val="50000"/>
                            </a:schemeClr>
                          </a:solidFill>
                        </a:rPr>
                        <a:t>/Parquet</a:t>
                      </a:r>
                      <a:r>
                        <a:rPr lang="en-US" sz="1800" dirty="0">
                          <a:solidFill>
                            <a:schemeClr val="bg1">
                              <a:lumMod val="50000"/>
                            </a:schemeClr>
                          </a:solidFill>
                        </a:rPr>
                        <a:t> using Firehose Delivery Stream</a:t>
                      </a:r>
                    </a:p>
                  </a:txBody>
                  <a:tcPr marL="152400" marR="76200" marT="38105" marB="38105"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475285">
                <a:tc>
                  <a:txBody>
                    <a:bodyPr/>
                    <a:lstStyle/>
                    <a:p>
                      <a:pPr marL="0" algn="l" defTabSz="1097278" rtl="0" eaLnBrk="1" latinLnBrk="0" hangingPunct="1"/>
                      <a:r>
                        <a:rPr lang="en-US" sz="2000" b="1" kern="1200" dirty="0">
                          <a:solidFill>
                            <a:schemeClr val="bg1">
                              <a:lumMod val="50000"/>
                            </a:schemeClr>
                          </a:solidFill>
                        </a:rPr>
                        <a:t>Message Size Limit</a:t>
                      </a:r>
                      <a:endParaRPr lang="en-US" sz="2000" b="1" kern="1200" dirty="0">
                        <a:solidFill>
                          <a:schemeClr val="bg1">
                            <a:lumMod val="50000"/>
                          </a:schemeClr>
                        </a:solidFill>
                        <a:latin typeface="+mn-lt"/>
                        <a:ea typeface="+mn-ea"/>
                        <a:cs typeface="+mn-cs"/>
                      </a:endParaRPr>
                    </a:p>
                  </a:txBody>
                  <a:tcPr marL="152400" marR="76200" marT="38105" marB="38105" anchor="ctr">
                    <a:lnL w="12700" cap="flat" cmpd="sng" algn="ctr">
                      <a:noFill/>
                      <a:prstDash val="solid"/>
                      <a:round/>
                      <a:headEnd type="none" w="med" len="med"/>
                      <a:tailEnd type="none" w="med" len="med"/>
                    </a:lnL>
                    <a:noFill/>
                  </a:tcPr>
                </a:tc>
                <a:tc>
                  <a:txBody>
                    <a:bodyPr/>
                    <a:lstStyle/>
                    <a:p>
                      <a:r>
                        <a:rPr lang="en-US" sz="1800" kern="1200" dirty="0">
                          <a:solidFill>
                            <a:schemeClr val="bg1">
                              <a:lumMod val="50000"/>
                            </a:schemeClr>
                          </a:solidFill>
                          <a:latin typeface="+mn-lt"/>
                          <a:ea typeface="+mn-ea"/>
                          <a:cs typeface="+mn-cs"/>
                        </a:rPr>
                        <a:t>Limited to 256 KB message size</a:t>
                      </a:r>
                    </a:p>
                  </a:txBody>
                  <a:tcPr marL="152400" marR="76200" marT="38105" marB="38105" anchor="ctr"/>
                </a:tc>
                <a:tc>
                  <a:txBody>
                    <a:bodyPr/>
                    <a:lstStyle/>
                    <a:p>
                      <a:r>
                        <a:rPr lang="en-US" sz="1800" dirty="0">
                          <a:solidFill>
                            <a:schemeClr val="bg1">
                              <a:lumMod val="50000"/>
                            </a:schemeClr>
                          </a:solidFill>
                        </a:rPr>
                        <a:t>Use Pre-signed URL and emit event notification </a:t>
                      </a:r>
                    </a:p>
                  </a:txBody>
                  <a:tcPr marL="152400" marR="76200" marT="38105" marB="38105"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44974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5E49-B66B-7583-3754-DFC35B8413D6}"/>
              </a:ext>
            </a:extLst>
          </p:cNvPr>
          <p:cNvSpPr>
            <a:spLocks noGrp="1"/>
          </p:cNvSpPr>
          <p:nvPr>
            <p:ph type="title"/>
          </p:nvPr>
        </p:nvSpPr>
        <p:spPr>
          <a:xfrm>
            <a:off x="570261" y="158004"/>
            <a:ext cx="10515600" cy="690208"/>
          </a:xfrm>
        </p:spPr>
        <p:txBody>
          <a:bodyPr>
            <a:normAutofit fontScale="90000"/>
          </a:bodyPr>
          <a:lstStyle/>
          <a:p>
            <a:r>
              <a:rPr lang="en-US">
                <a:solidFill>
                  <a:schemeClr val="bg1"/>
                </a:solidFill>
              </a:rPr>
              <a:t>Component design: Landing zone</a:t>
            </a:r>
            <a:endParaRPr lang="en-SE" dirty="0">
              <a:solidFill>
                <a:schemeClr val="bg1"/>
              </a:solidFill>
            </a:endParaRPr>
          </a:p>
        </p:txBody>
      </p:sp>
      <p:sp>
        <p:nvSpPr>
          <p:cNvPr id="3" name="Rectangle 2">
            <a:extLst>
              <a:ext uri="{FF2B5EF4-FFF2-40B4-BE49-F238E27FC236}">
                <a16:creationId xmlns:a16="http://schemas.microsoft.com/office/drawing/2014/main" id="{F880F5BC-0003-45C3-7D60-EBFCE412C34A}"/>
              </a:ext>
            </a:extLst>
          </p:cNvPr>
          <p:cNvSpPr/>
          <p:nvPr/>
        </p:nvSpPr>
        <p:spPr>
          <a:xfrm>
            <a:off x="1821303" y="1152837"/>
            <a:ext cx="1379096"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solidFill>
                <a:schemeClr val="bg1"/>
              </a:solidFill>
            </a:endParaRPr>
          </a:p>
        </p:txBody>
      </p:sp>
      <p:sp>
        <p:nvSpPr>
          <p:cNvPr id="5" name="Rectangle 4">
            <a:extLst>
              <a:ext uri="{FF2B5EF4-FFF2-40B4-BE49-F238E27FC236}">
                <a16:creationId xmlns:a16="http://schemas.microsoft.com/office/drawing/2014/main" id="{E4BE187A-E515-F9EC-B59B-CDC74B7CC084}"/>
              </a:ext>
            </a:extLst>
          </p:cNvPr>
          <p:cNvSpPr/>
          <p:nvPr/>
        </p:nvSpPr>
        <p:spPr>
          <a:xfrm>
            <a:off x="6344724" y="1152837"/>
            <a:ext cx="3510476"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solidFill>
                <a:schemeClr val="bg1"/>
              </a:solidFill>
            </a:endParaRPr>
          </a:p>
        </p:txBody>
      </p:sp>
      <p:sp>
        <p:nvSpPr>
          <p:cNvPr id="13" name="Rounded Rectangle 12">
            <a:extLst>
              <a:ext uri="{FF2B5EF4-FFF2-40B4-BE49-F238E27FC236}">
                <a16:creationId xmlns:a16="http://schemas.microsoft.com/office/drawing/2014/main" id="{BC45E23E-2C4D-1BAD-4A86-DE63C35AB5A9}"/>
              </a:ext>
            </a:extLst>
          </p:cNvPr>
          <p:cNvSpPr/>
          <p:nvPr/>
        </p:nvSpPr>
        <p:spPr>
          <a:xfrm>
            <a:off x="2012266" y="1849881"/>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Stream</a:t>
            </a:r>
          </a:p>
        </p:txBody>
      </p:sp>
      <p:cxnSp>
        <p:nvCxnSpPr>
          <p:cNvPr id="20" name="Straight Arrow Connector 19">
            <a:extLst>
              <a:ext uri="{FF2B5EF4-FFF2-40B4-BE49-F238E27FC236}">
                <a16:creationId xmlns:a16="http://schemas.microsoft.com/office/drawing/2014/main" id="{50036A0C-1B20-94EA-5E2A-7FE5F7F5AB37}"/>
              </a:ext>
            </a:extLst>
          </p:cNvPr>
          <p:cNvCxnSpPr/>
          <p:nvPr/>
        </p:nvCxnSpPr>
        <p:spPr>
          <a:xfrm>
            <a:off x="3009436" y="2054278"/>
            <a:ext cx="1203051"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740E568-7BAA-B4F5-C976-1320573EE9F3}"/>
              </a:ext>
            </a:extLst>
          </p:cNvPr>
          <p:cNvCxnSpPr>
            <a:cxnSpLocks/>
          </p:cNvCxnSpPr>
          <p:nvPr/>
        </p:nvCxnSpPr>
        <p:spPr>
          <a:xfrm>
            <a:off x="1386103" y="2049906"/>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E31E830-B6F7-4E4C-2AE4-01C1D634C710}"/>
              </a:ext>
            </a:extLst>
          </p:cNvPr>
          <p:cNvSpPr txBox="1"/>
          <p:nvPr/>
        </p:nvSpPr>
        <p:spPr>
          <a:xfrm>
            <a:off x="570261" y="1911407"/>
            <a:ext cx="742013" cy="276999"/>
          </a:xfrm>
          <a:prstGeom prst="rect">
            <a:avLst/>
          </a:prstGeom>
          <a:noFill/>
        </p:spPr>
        <p:txBody>
          <a:bodyPr wrap="square" lIns="0" rIns="0" rtlCol="0">
            <a:spAutoFit/>
          </a:bodyPr>
          <a:lstStyle/>
          <a:p>
            <a:pPr algn="ctr"/>
            <a:r>
              <a:rPr lang="en-SE" sz="1200" dirty="0">
                <a:solidFill>
                  <a:schemeClr val="bg1"/>
                </a:solidFill>
              </a:rPr>
              <a:t>Data In</a:t>
            </a:r>
          </a:p>
        </p:txBody>
      </p:sp>
      <p:pic>
        <p:nvPicPr>
          <p:cNvPr id="19" name="Graphic 18">
            <a:extLst>
              <a:ext uri="{FF2B5EF4-FFF2-40B4-BE49-F238E27FC236}">
                <a16:creationId xmlns:a16="http://schemas.microsoft.com/office/drawing/2014/main" id="{60E6B6ED-7097-31E4-BE6A-BE779FE301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4834" y="2624635"/>
            <a:ext cx="609600" cy="609600"/>
          </a:xfrm>
          <a:prstGeom prst="rect">
            <a:avLst/>
          </a:prstGeom>
        </p:spPr>
      </p:pic>
      <p:cxnSp>
        <p:nvCxnSpPr>
          <p:cNvPr id="22" name="Straight Arrow Connector 21">
            <a:extLst>
              <a:ext uri="{FF2B5EF4-FFF2-40B4-BE49-F238E27FC236}">
                <a16:creationId xmlns:a16="http://schemas.microsoft.com/office/drawing/2014/main" id="{69B1E379-7D05-1FEB-F0B8-202BB4AC5CA0}"/>
              </a:ext>
            </a:extLst>
          </p:cNvPr>
          <p:cNvCxnSpPr>
            <a:cxnSpLocks/>
            <a:endCxn id="19" idx="1"/>
          </p:cNvCxnSpPr>
          <p:nvPr/>
        </p:nvCxnSpPr>
        <p:spPr>
          <a:xfrm>
            <a:off x="6191007" y="2929435"/>
            <a:ext cx="1773827"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3837735-D13D-E574-C790-7A6482841AC6}"/>
              </a:ext>
            </a:extLst>
          </p:cNvPr>
          <p:cNvSpPr txBox="1"/>
          <p:nvPr/>
        </p:nvSpPr>
        <p:spPr>
          <a:xfrm>
            <a:off x="5381221" y="2786479"/>
            <a:ext cx="742013" cy="276999"/>
          </a:xfrm>
          <a:prstGeom prst="rect">
            <a:avLst/>
          </a:prstGeom>
          <a:noFill/>
        </p:spPr>
        <p:txBody>
          <a:bodyPr wrap="square" lIns="0" rIns="0" rtlCol="0">
            <a:spAutoFit/>
          </a:bodyPr>
          <a:lstStyle/>
          <a:p>
            <a:pPr algn="ctr"/>
            <a:r>
              <a:rPr lang="en-SE" sz="1200" dirty="0">
                <a:solidFill>
                  <a:schemeClr val="bg1"/>
                </a:solidFill>
              </a:rPr>
              <a:t>Data In</a:t>
            </a:r>
          </a:p>
        </p:txBody>
      </p:sp>
      <p:cxnSp>
        <p:nvCxnSpPr>
          <p:cNvPr id="27" name="Straight Arrow Connector 26">
            <a:extLst>
              <a:ext uri="{FF2B5EF4-FFF2-40B4-BE49-F238E27FC236}">
                <a16:creationId xmlns:a16="http://schemas.microsoft.com/office/drawing/2014/main" id="{8F42EE6A-58DC-3F72-1791-DE020DD69FA1}"/>
              </a:ext>
            </a:extLst>
          </p:cNvPr>
          <p:cNvCxnSpPr>
            <a:cxnSpLocks/>
          </p:cNvCxnSpPr>
          <p:nvPr/>
        </p:nvCxnSpPr>
        <p:spPr>
          <a:xfrm flipV="1">
            <a:off x="8582625" y="2928805"/>
            <a:ext cx="3311297" cy="12473"/>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Pass Row 1, Column 5">
            <a:extLst>
              <a:ext uri="{FF2B5EF4-FFF2-40B4-BE49-F238E27FC236}">
                <a16:creationId xmlns:a16="http://schemas.microsoft.com/office/drawing/2014/main" id="{B05FF55F-F1B0-03DB-E18D-042BF7ABEC54}"/>
              </a:ext>
            </a:extLst>
          </p:cNvPr>
          <p:cNvSpPr/>
          <p:nvPr/>
        </p:nvSpPr>
        <p:spPr>
          <a:xfrm>
            <a:off x="7453462" y="3207137"/>
            <a:ext cx="1853450" cy="217217"/>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 Kinesis Firehose</a:t>
            </a:r>
          </a:p>
        </p:txBody>
      </p:sp>
      <p:pic>
        <p:nvPicPr>
          <p:cNvPr id="4" name="Graphic 17">
            <a:extLst>
              <a:ext uri="{FF2B5EF4-FFF2-40B4-BE49-F238E27FC236}">
                <a16:creationId xmlns:a16="http://schemas.microsoft.com/office/drawing/2014/main" id="{EA16DBFF-C5C5-169C-AF2D-475B43180753}"/>
              </a:ext>
            </a:extLst>
          </p:cNvPr>
          <p:cNvPicPr>
            <a:picLocks noChangeAspect="1" noChangeArrowheads="1"/>
          </p:cNvPicPr>
          <p:nvPr/>
        </p:nvPicPr>
        <p:blipFill>
          <a:blip r:embed="rId4">
            <a:extLst>
              <a:ext uri="{96DAC541-7B7A-43D3-8B79-37D633B846F1}">
                <asvg:svgBlip xmlns:asvg="http://schemas.microsoft.com/office/drawing/2016/SVG/main" r:embed="rId5"/>
              </a:ext>
            </a:extLst>
          </a:blip>
          <a:srcRect/>
          <a:stretch/>
        </p:blipFill>
        <p:spPr bwMode="auto">
          <a:xfrm>
            <a:off x="6955638" y="1969690"/>
            <a:ext cx="628970" cy="6289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E5E027F4-CC82-EE40-0983-2C79C1A22DBB}"/>
              </a:ext>
            </a:extLst>
          </p:cNvPr>
          <p:cNvCxnSpPr>
            <a:cxnSpLocks/>
          </p:cNvCxnSpPr>
          <p:nvPr/>
        </p:nvCxnSpPr>
        <p:spPr>
          <a:xfrm>
            <a:off x="6209484" y="2287412"/>
            <a:ext cx="638190"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D125B54-D695-ADEB-BFB8-6F4AC9CCC4F0}"/>
              </a:ext>
            </a:extLst>
          </p:cNvPr>
          <p:cNvSpPr txBox="1"/>
          <p:nvPr/>
        </p:nvSpPr>
        <p:spPr>
          <a:xfrm>
            <a:off x="5389846" y="2139949"/>
            <a:ext cx="742013" cy="276999"/>
          </a:xfrm>
          <a:prstGeom prst="rect">
            <a:avLst/>
          </a:prstGeom>
          <a:noFill/>
        </p:spPr>
        <p:txBody>
          <a:bodyPr wrap="square" lIns="0" rIns="0" rtlCol="0">
            <a:spAutoFit/>
          </a:bodyPr>
          <a:lstStyle/>
          <a:p>
            <a:pPr algn="ctr"/>
            <a:r>
              <a:rPr lang="en-SE" sz="1200" dirty="0">
                <a:solidFill>
                  <a:schemeClr val="bg1"/>
                </a:solidFill>
              </a:rPr>
              <a:t>Data In</a:t>
            </a:r>
          </a:p>
        </p:txBody>
      </p:sp>
      <p:pic>
        <p:nvPicPr>
          <p:cNvPr id="16" name="Graphic 19">
            <a:extLst>
              <a:ext uri="{FF2B5EF4-FFF2-40B4-BE49-F238E27FC236}">
                <a16:creationId xmlns:a16="http://schemas.microsoft.com/office/drawing/2014/main" id="{F21482C3-DEE1-2D00-FE13-0D73379B4CD9}"/>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a:stretch/>
        </p:blipFill>
        <p:spPr bwMode="auto">
          <a:xfrm>
            <a:off x="8921120" y="1790450"/>
            <a:ext cx="609601"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a:extLst>
              <a:ext uri="{FF2B5EF4-FFF2-40B4-BE49-F238E27FC236}">
                <a16:creationId xmlns:a16="http://schemas.microsoft.com/office/drawing/2014/main" id="{BFB81674-CD7F-6AF6-EF53-98C9D67B4D9A}"/>
              </a:ext>
            </a:extLst>
          </p:cNvPr>
          <p:cNvCxnSpPr>
            <a:cxnSpLocks/>
          </p:cNvCxnSpPr>
          <p:nvPr/>
        </p:nvCxnSpPr>
        <p:spPr>
          <a:xfrm>
            <a:off x="7614748" y="2139949"/>
            <a:ext cx="1289796"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3DB0F5D8-2C0B-EB3A-8893-32973BA46434}"/>
              </a:ext>
            </a:extLst>
          </p:cNvPr>
          <p:cNvCxnSpPr>
            <a:cxnSpLocks/>
            <a:endCxn id="19" idx="0"/>
          </p:cNvCxnSpPr>
          <p:nvPr/>
        </p:nvCxnSpPr>
        <p:spPr>
          <a:xfrm>
            <a:off x="7635052" y="2443023"/>
            <a:ext cx="634582" cy="181612"/>
          </a:xfrm>
          <a:prstGeom prst="bentConnector2">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Pass Row 1, Column 5">
            <a:extLst>
              <a:ext uri="{FF2B5EF4-FFF2-40B4-BE49-F238E27FC236}">
                <a16:creationId xmlns:a16="http://schemas.microsoft.com/office/drawing/2014/main" id="{A5DA9DD5-046B-0AA1-C503-258A01BA222A}"/>
              </a:ext>
            </a:extLst>
          </p:cNvPr>
          <p:cNvSpPr/>
          <p:nvPr/>
        </p:nvSpPr>
        <p:spPr>
          <a:xfrm>
            <a:off x="6989200" y="2588480"/>
            <a:ext cx="570248" cy="217217"/>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SE" sz="1100" dirty="0">
                <a:solidFill>
                  <a:schemeClr val="bg1"/>
                </a:solidFill>
              </a:rPr>
              <a:t>APIGW</a:t>
            </a:r>
            <a:endParaRPr lang="en-US" sz="1100" dirty="0">
              <a:solidFill>
                <a:schemeClr val="bg1"/>
              </a:solidFill>
            </a:endParaRPr>
          </a:p>
        </p:txBody>
      </p:sp>
      <p:sp>
        <p:nvSpPr>
          <p:cNvPr id="40" name="Pass Row 1, Column 5">
            <a:extLst>
              <a:ext uri="{FF2B5EF4-FFF2-40B4-BE49-F238E27FC236}">
                <a16:creationId xmlns:a16="http://schemas.microsoft.com/office/drawing/2014/main" id="{29B3DB5A-E222-53D7-BC65-EE5605040A25}"/>
              </a:ext>
            </a:extLst>
          </p:cNvPr>
          <p:cNvSpPr/>
          <p:nvPr/>
        </p:nvSpPr>
        <p:spPr>
          <a:xfrm>
            <a:off x="8945792" y="2400051"/>
            <a:ext cx="570248" cy="217217"/>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SE" sz="1100" dirty="0">
                <a:solidFill>
                  <a:schemeClr val="bg1"/>
                </a:solidFill>
              </a:rPr>
              <a:t>IAM</a:t>
            </a:r>
            <a:endParaRPr lang="en-US" sz="1100" dirty="0">
              <a:solidFill>
                <a:schemeClr val="bg1"/>
              </a:solidFill>
            </a:endParaRPr>
          </a:p>
        </p:txBody>
      </p:sp>
    </p:spTree>
    <p:extLst>
      <p:ext uri="{BB962C8B-B14F-4D97-AF65-F5344CB8AC3E}">
        <p14:creationId xmlns:p14="http://schemas.microsoft.com/office/powerpoint/2010/main" val="2676022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216E3F1-8EA6-4AB4-A18D-E1C53D42F7B8}"/>
              </a:ext>
            </a:extLst>
          </p:cNvPr>
          <p:cNvSpPr>
            <a:spLocks noGrp="1"/>
          </p:cNvSpPr>
          <p:nvPr>
            <p:ph type="title"/>
          </p:nvPr>
        </p:nvSpPr>
        <p:spPr>
          <a:xfrm>
            <a:off x="304800" y="62305"/>
            <a:ext cx="10515600" cy="1325563"/>
          </a:xfrm>
        </p:spPr>
        <p:txBody>
          <a:bodyPr/>
          <a:lstStyle/>
          <a:p>
            <a:r>
              <a:rPr lang="en-US" dirty="0">
                <a:solidFill>
                  <a:schemeClr val="bg1"/>
                </a:solidFill>
              </a:rPr>
              <a:t>Challenge</a:t>
            </a:r>
            <a:r>
              <a:rPr lang="en-SE" dirty="0">
                <a:solidFill>
                  <a:schemeClr val="bg1"/>
                </a:solidFill>
              </a:rPr>
              <a:t> # 2</a:t>
            </a:r>
            <a:endParaRPr lang="en-US" dirty="0">
              <a:solidFill>
                <a:schemeClr val="bg1"/>
              </a:solidFill>
            </a:endParaRPr>
          </a:p>
        </p:txBody>
      </p:sp>
      <p:graphicFrame>
        <p:nvGraphicFramePr>
          <p:cNvPr id="12" name="Table 11">
            <a:extLst>
              <a:ext uri="{FF2B5EF4-FFF2-40B4-BE49-F238E27FC236}">
                <a16:creationId xmlns:a16="http://schemas.microsoft.com/office/drawing/2014/main" id="{75BB7133-9F70-4ED0-80D5-36773C898663}"/>
              </a:ext>
            </a:extLst>
          </p:cNvPr>
          <p:cNvGraphicFramePr>
            <a:graphicFrameLocks noGrp="1"/>
          </p:cNvGraphicFramePr>
          <p:nvPr/>
        </p:nvGraphicFramePr>
        <p:xfrm>
          <a:off x="304800" y="1773031"/>
          <a:ext cx="11578431" cy="2837515"/>
        </p:xfrm>
        <a:graphic>
          <a:graphicData uri="http://schemas.openxmlformats.org/drawingml/2006/table">
            <a:tbl>
              <a:tblPr firstRow="1" bandRow="1">
                <a:tableStyleId>{69012ECD-51FC-41F1-AA8D-1B2483CD663E}</a:tableStyleId>
              </a:tblPr>
              <a:tblGrid>
                <a:gridCol w="2466369">
                  <a:extLst>
                    <a:ext uri="{9D8B030D-6E8A-4147-A177-3AD203B41FA5}">
                      <a16:colId xmlns:a16="http://schemas.microsoft.com/office/drawing/2014/main" val="20000"/>
                    </a:ext>
                  </a:extLst>
                </a:gridCol>
                <a:gridCol w="4562601">
                  <a:extLst>
                    <a:ext uri="{9D8B030D-6E8A-4147-A177-3AD203B41FA5}">
                      <a16:colId xmlns:a16="http://schemas.microsoft.com/office/drawing/2014/main" val="20001"/>
                    </a:ext>
                  </a:extLst>
                </a:gridCol>
                <a:gridCol w="4549461">
                  <a:extLst>
                    <a:ext uri="{9D8B030D-6E8A-4147-A177-3AD203B41FA5}">
                      <a16:colId xmlns:a16="http://schemas.microsoft.com/office/drawing/2014/main" val="20002"/>
                    </a:ext>
                  </a:extLst>
                </a:gridCol>
              </a:tblGrid>
              <a:tr h="475285">
                <a:tc>
                  <a:txBody>
                    <a:bodyPr/>
                    <a:lstStyle/>
                    <a:p>
                      <a:r>
                        <a:rPr lang="en-US" sz="2300" b="1" dirty="0">
                          <a:solidFill>
                            <a:schemeClr val="accent1"/>
                          </a:solidFill>
                        </a:rPr>
                        <a:t>Source</a:t>
                      </a:r>
                    </a:p>
                  </a:txBody>
                  <a:tcPr marL="152400" marR="76200" marT="38105" marB="38105"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r>
                        <a:rPr lang="en-US" sz="2000" b="1" kern="1200" dirty="0">
                          <a:solidFill>
                            <a:schemeClr val="accent1"/>
                          </a:solidFill>
                          <a:latin typeface="+mn-lt"/>
                          <a:ea typeface="+mn-ea"/>
                          <a:cs typeface="+mn-cs"/>
                        </a:rPr>
                        <a:t>Challenge</a:t>
                      </a:r>
                    </a:p>
                  </a:txBody>
                  <a:tcPr marL="152400" marR="76200" marT="38105" marB="38105" anchor="ctr">
                    <a:noFill/>
                  </a:tcPr>
                </a:tc>
                <a:tc>
                  <a:txBody>
                    <a:bodyPr/>
                    <a:lstStyle/>
                    <a:p>
                      <a:r>
                        <a:rPr lang="en-US" sz="2000" b="1" kern="1200" dirty="0">
                          <a:solidFill>
                            <a:schemeClr val="accent1"/>
                          </a:solidFill>
                        </a:rPr>
                        <a:t>Remediation</a:t>
                      </a:r>
                      <a:endParaRPr lang="en-US" sz="2000" b="1" kern="1200" dirty="0">
                        <a:solidFill>
                          <a:schemeClr val="accent1"/>
                        </a:solidFill>
                        <a:latin typeface="+mn-lt"/>
                        <a:ea typeface="+mn-ea"/>
                        <a:cs typeface="+mn-cs"/>
                      </a:endParaRPr>
                    </a:p>
                  </a:txBody>
                  <a:tcPr marL="152400" marR="76200" marT="38105" marB="38105" anchor="ctr">
                    <a:lnR w="12700" cap="flat" cmpd="sng" algn="ctr">
                      <a:noFill/>
                      <a:prstDash val="solid"/>
                      <a:round/>
                      <a:headEnd type="none" w="med" len="med"/>
                      <a:tailEnd type="none" w="med" len="med"/>
                    </a:lnR>
                    <a:noFill/>
                  </a:tcPr>
                </a:tc>
                <a:extLst>
                  <a:ext uri="{0D108BD9-81ED-4DB2-BD59-A6C34878D82A}">
                    <a16:rowId xmlns:a16="http://schemas.microsoft.com/office/drawing/2014/main" val="10000"/>
                  </a:ext>
                </a:extLst>
              </a:tr>
              <a:tr h="475285">
                <a:tc>
                  <a:txBody>
                    <a:bodyPr/>
                    <a:lstStyle/>
                    <a:p>
                      <a:pPr marL="0" algn="l" defTabSz="1097278" rtl="0" eaLnBrk="1" latinLnBrk="0" hangingPunct="1"/>
                      <a:r>
                        <a:rPr lang="en-US" sz="2000" b="1" kern="1200" dirty="0">
                          <a:solidFill>
                            <a:schemeClr val="bg1">
                              <a:lumMod val="50000"/>
                            </a:schemeClr>
                          </a:solidFill>
                          <a:latin typeface="+mn-lt"/>
                          <a:ea typeface="+mn-ea"/>
                          <a:cs typeface="+mn-cs"/>
                        </a:rPr>
                        <a:t>Legacy Systems</a:t>
                      </a:r>
                    </a:p>
                  </a:txBody>
                  <a:tcPr marL="152400" marR="76200" marT="38105" marB="38105" anchor="ctr">
                    <a:lnL w="12700" cap="flat" cmpd="sng" algn="ctr">
                      <a:noFill/>
                      <a:prstDash val="solid"/>
                      <a:round/>
                      <a:headEnd type="none" w="med" len="med"/>
                      <a:tailEnd type="none" w="med" len="med"/>
                    </a:lnL>
                    <a:noFill/>
                  </a:tcPr>
                </a:tc>
                <a:tc>
                  <a:txBody>
                    <a:bodyPr/>
                    <a:lstStyle/>
                    <a:p>
                      <a:pPr marL="0" algn="l" defTabSz="1097278" rtl="0" eaLnBrk="1" latinLnBrk="0" hangingPunct="1"/>
                      <a:r>
                        <a:rPr lang="en-US" sz="2000" b="1" kern="1200" dirty="0">
                          <a:solidFill>
                            <a:schemeClr val="bg1">
                              <a:lumMod val="50000"/>
                            </a:schemeClr>
                          </a:solidFill>
                          <a:latin typeface="+mn-lt"/>
                          <a:ea typeface="+mn-ea"/>
                          <a:cs typeface="+mn-cs"/>
                        </a:rPr>
                        <a:t>Could Not use STS </a:t>
                      </a:r>
                    </a:p>
                  </a:txBody>
                  <a:tcPr marL="152400" marR="76200" marT="38105" marB="38105" anchor="ctr"/>
                </a:tc>
                <a:tc>
                  <a:txBody>
                    <a:bodyPr/>
                    <a:lstStyle/>
                    <a:p>
                      <a:pPr marL="0" algn="l" defTabSz="1097278" rtl="0" eaLnBrk="1" latinLnBrk="0" hangingPunct="1"/>
                      <a:r>
                        <a:rPr lang="en-US" sz="2000" b="1" kern="1200" dirty="0">
                          <a:solidFill>
                            <a:schemeClr val="bg1">
                              <a:lumMod val="50000"/>
                            </a:schemeClr>
                          </a:solidFill>
                          <a:latin typeface="+mn-lt"/>
                          <a:ea typeface="+mn-ea"/>
                          <a:cs typeface="+mn-cs"/>
                        </a:rPr>
                        <a:t>AWS Users + APIGW façade to Kinesis</a:t>
                      </a:r>
                    </a:p>
                  </a:txBody>
                  <a:tcPr marL="152400" marR="76200" marT="38105" marB="38105"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475285">
                <a:tc>
                  <a:txBody>
                    <a:bodyPr/>
                    <a:lstStyle/>
                    <a:p>
                      <a:pPr marL="0" algn="l" defTabSz="1097278" rtl="0" eaLnBrk="1" latinLnBrk="0" hangingPunct="1"/>
                      <a:r>
                        <a:rPr lang="en-US" sz="2000" b="1" kern="1200" dirty="0">
                          <a:solidFill>
                            <a:schemeClr val="bg1">
                              <a:lumMod val="50000"/>
                            </a:schemeClr>
                          </a:solidFill>
                          <a:latin typeface="+mn-lt"/>
                          <a:ea typeface="+mn-ea"/>
                          <a:cs typeface="+mn-cs"/>
                        </a:rPr>
                        <a:t>Glue Crawler</a:t>
                      </a:r>
                    </a:p>
                  </a:txBody>
                  <a:tcPr marL="152400" marR="76200" marT="38105" marB="38105" anchor="ctr">
                    <a:lnL w="12700" cap="flat" cmpd="sng" algn="ctr">
                      <a:noFill/>
                      <a:prstDash val="solid"/>
                      <a:round/>
                      <a:headEnd type="none" w="med" len="med"/>
                      <a:tailEnd type="none" w="med" len="med"/>
                    </a:lnL>
                    <a:noFill/>
                  </a:tcPr>
                </a:tc>
                <a:tc>
                  <a:txBody>
                    <a:bodyPr/>
                    <a:lstStyle/>
                    <a:p>
                      <a:pPr marL="0" algn="l" defTabSz="1097278" rtl="0" eaLnBrk="1" latinLnBrk="0" hangingPunct="1"/>
                      <a:r>
                        <a:rPr lang="en-US" sz="2000" b="1" kern="1200" dirty="0">
                          <a:solidFill>
                            <a:schemeClr val="bg1">
                              <a:lumMod val="50000"/>
                            </a:schemeClr>
                          </a:solidFill>
                          <a:latin typeface="+mn-lt"/>
                          <a:ea typeface="+mn-ea"/>
                          <a:cs typeface="+mn-cs"/>
                        </a:rPr>
                        <a:t>Could not flatten nested JSONs, Athena queries did not work as intended</a:t>
                      </a:r>
                    </a:p>
                  </a:txBody>
                  <a:tcPr marL="152400" marR="76200" marT="38105" marB="38105" anchor="ctr"/>
                </a:tc>
                <a:tc>
                  <a:txBody>
                    <a:bodyPr/>
                    <a:lstStyle/>
                    <a:p>
                      <a:pPr marL="0" algn="l" defTabSz="1097278" rtl="0" eaLnBrk="1" latinLnBrk="0" hangingPunct="1"/>
                      <a:r>
                        <a:rPr lang="en-US" sz="2000" b="1" kern="1200" dirty="0">
                          <a:solidFill>
                            <a:schemeClr val="bg1">
                              <a:lumMod val="50000"/>
                            </a:schemeClr>
                          </a:solidFill>
                          <a:latin typeface="+mn-lt"/>
                          <a:ea typeface="+mn-ea"/>
                          <a:cs typeface="+mn-cs"/>
                        </a:rPr>
                        <a:t>Enforce input message format, transform to CSV</a:t>
                      </a:r>
                      <a:r>
                        <a:rPr lang="en-SE" sz="2000" b="1" kern="1200" dirty="0">
                          <a:solidFill>
                            <a:schemeClr val="bg1">
                              <a:lumMod val="50000"/>
                            </a:schemeClr>
                          </a:solidFill>
                          <a:latin typeface="+mn-lt"/>
                          <a:ea typeface="+mn-ea"/>
                          <a:cs typeface="+mn-cs"/>
                        </a:rPr>
                        <a:t>/Parquet</a:t>
                      </a:r>
                      <a:r>
                        <a:rPr lang="en-US" sz="2000" b="1" kern="1200" dirty="0">
                          <a:solidFill>
                            <a:schemeClr val="bg1">
                              <a:lumMod val="50000"/>
                            </a:schemeClr>
                          </a:solidFill>
                          <a:latin typeface="+mn-lt"/>
                          <a:ea typeface="+mn-ea"/>
                          <a:cs typeface="+mn-cs"/>
                        </a:rPr>
                        <a:t> using Firehose Delivery Stream</a:t>
                      </a:r>
                    </a:p>
                  </a:txBody>
                  <a:tcPr marL="152400" marR="76200" marT="38105" marB="38105"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475285">
                <a:tc>
                  <a:txBody>
                    <a:bodyPr/>
                    <a:lstStyle/>
                    <a:p>
                      <a:pPr marL="0" algn="l" defTabSz="1097278" rtl="0" eaLnBrk="1" latinLnBrk="0" hangingPunct="1"/>
                      <a:r>
                        <a:rPr lang="en-US" sz="2000" b="1" kern="1200" dirty="0">
                          <a:solidFill>
                            <a:schemeClr val="accent1"/>
                          </a:solidFill>
                          <a:latin typeface="+mn-lt"/>
                          <a:ea typeface="+mn-ea"/>
                          <a:cs typeface="+mn-cs"/>
                        </a:rPr>
                        <a:t>Message Size Limit</a:t>
                      </a:r>
                    </a:p>
                  </a:txBody>
                  <a:tcPr marL="152400" marR="76200" marT="38105" marB="38105" anchor="ctr">
                    <a:lnL w="12700" cap="flat" cmpd="sng" algn="ctr">
                      <a:noFill/>
                      <a:prstDash val="solid"/>
                      <a:round/>
                      <a:headEnd type="none" w="med" len="med"/>
                      <a:tailEnd type="none" w="med" len="med"/>
                    </a:lnL>
                    <a:noFill/>
                  </a:tcPr>
                </a:tc>
                <a:tc>
                  <a:txBody>
                    <a:bodyPr/>
                    <a:lstStyle/>
                    <a:p>
                      <a:pPr marL="0" algn="l" defTabSz="1097278" rtl="0" eaLnBrk="1" latinLnBrk="0" hangingPunct="1"/>
                      <a:r>
                        <a:rPr lang="en-US" sz="2000" b="1" kern="1200" dirty="0">
                          <a:solidFill>
                            <a:schemeClr val="accent1"/>
                          </a:solidFill>
                          <a:latin typeface="+mn-lt"/>
                          <a:ea typeface="+mn-ea"/>
                          <a:cs typeface="+mn-cs"/>
                        </a:rPr>
                        <a:t>Limited to 256 KB message size</a:t>
                      </a:r>
                    </a:p>
                  </a:txBody>
                  <a:tcPr marL="152400" marR="76200" marT="38105" marB="38105" anchor="ctr"/>
                </a:tc>
                <a:tc>
                  <a:txBody>
                    <a:bodyPr/>
                    <a:lstStyle/>
                    <a:p>
                      <a:pPr marL="0" algn="l" defTabSz="1097278" rtl="0" eaLnBrk="1" latinLnBrk="0" hangingPunct="1"/>
                      <a:r>
                        <a:rPr lang="en-US" sz="2000" b="1" kern="1200" dirty="0">
                          <a:solidFill>
                            <a:schemeClr val="accent1"/>
                          </a:solidFill>
                          <a:latin typeface="+mn-lt"/>
                          <a:ea typeface="+mn-ea"/>
                          <a:cs typeface="+mn-cs"/>
                        </a:rPr>
                        <a:t>Use Pre-signed URL and emit event notification </a:t>
                      </a:r>
                    </a:p>
                  </a:txBody>
                  <a:tcPr marL="152400" marR="76200" marT="38105" marB="38105"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158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BA7D6-1255-09DE-C36F-BFCDD4B905DB}"/>
              </a:ext>
            </a:extLst>
          </p:cNvPr>
          <p:cNvSpPr>
            <a:spLocks noGrp="1"/>
          </p:cNvSpPr>
          <p:nvPr>
            <p:ph idx="1"/>
          </p:nvPr>
        </p:nvSpPr>
        <p:spPr>
          <a:xfrm>
            <a:off x="838200" y="1803502"/>
            <a:ext cx="10515600" cy="4351338"/>
          </a:xfrm>
        </p:spPr>
        <p:txBody>
          <a:bodyPr/>
          <a:lstStyle/>
          <a:p>
            <a:r>
              <a:rPr lang="sv-SE" b="1" i="0" dirty="0">
                <a:solidFill>
                  <a:srgbClr val="000000"/>
                </a:solidFill>
                <a:effectLst/>
                <a:latin typeface="Open Sans" panose="020B0606030504020204" pitchFamily="34" charset="0"/>
              </a:rPr>
              <a:t>Asvine V126</a:t>
            </a:r>
            <a:endParaRPr lang="en-SE" dirty="0"/>
          </a:p>
        </p:txBody>
      </p:sp>
      <p:pic>
        <p:nvPicPr>
          <p:cNvPr id="5" name="Picture 4" descr="A diagram of a company">
            <a:extLst>
              <a:ext uri="{FF2B5EF4-FFF2-40B4-BE49-F238E27FC236}">
                <a16:creationId xmlns:a16="http://schemas.microsoft.com/office/drawing/2014/main" id="{7DC6F86C-B3D9-D7BB-D4DB-5369E0219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41" y="745837"/>
            <a:ext cx="6723409" cy="3781918"/>
          </a:xfrm>
          <a:prstGeom prst="rect">
            <a:avLst/>
          </a:prstGeom>
        </p:spPr>
      </p:pic>
      <p:pic>
        <p:nvPicPr>
          <p:cNvPr id="7" name="Picture 6" descr="A diagram of data storage&#10;&#10;Description automatically generated">
            <a:extLst>
              <a:ext uri="{FF2B5EF4-FFF2-40B4-BE49-F238E27FC236}">
                <a16:creationId xmlns:a16="http://schemas.microsoft.com/office/drawing/2014/main" id="{C0725172-6314-4DF9-A08C-16BF91C9F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531" y="2506662"/>
            <a:ext cx="7081227" cy="3986213"/>
          </a:xfrm>
          <a:prstGeom prst="rect">
            <a:avLst/>
          </a:prstGeom>
        </p:spPr>
      </p:pic>
      <p:sp>
        <p:nvSpPr>
          <p:cNvPr id="8" name="TextBox 7">
            <a:extLst>
              <a:ext uri="{FF2B5EF4-FFF2-40B4-BE49-F238E27FC236}">
                <a16:creationId xmlns:a16="http://schemas.microsoft.com/office/drawing/2014/main" id="{6E03B020-238C-799E-E61A-69353DB7E941}"/>
              </a:ext>
            </a:extLst>
          </p:cNvPr>
          <p:cNvSpPr txBox="1"/>
          <p:nvPr/>
        </p:nvSpPr>
        <p:spPr>
          <a:xfrm>
            <a:off x="572125" y="4509764"/>
            <a:ext cx="2230069" cy="261610"/>
          </a:xfrm>
          <a:prstGeom prst="rect">
            <a:avLst/>
          </a:prstGeom>
          <a:noFill/>
        </p:spPr>
        <p:txBody>
          <a:bodyPr wrap="square" rtlCol="0">
            <a:spAutoFit/>
          </a:bodyPr>
          <a:lstStyle/>
          <a:p>
            <a:r>
              <a:rPr lang="en-SE" sz="1100" dirty="0">
                <a:solidFill>
                  <a:schemeClr val="bg1"/>
                </a:solidFill>
              </a:rPr>
              <a:t>Source: AWS</a:t>
            </a:r>
          </a:p>
        </p:txBody>
      </p:sp>
      <p:sp>
        <p:nvSpPr>
          <p:cNvPr id="9" name="TextBox 8">
            <a:extLst>
              <a:ext uri="{FF2B5EF4-FFF2-40B4-BE49-F238E27FC236}">
                <a16:creationId xmlns:a16="http://schemas.microsoft.com/office/drawing/2014/main" id="{641ADBC2-3A29-48D4-7407-B63B5AC0CD73}"/>
              </a:ext>
            </a:extLst>
          </p:cNvPr>
          <p:cNvSpPr txBox="1"/>
          <p:nvPr/>
        </p:nvSpPr>
        <p:spPr>
          <a:xfrm>
            <a:off x="4396873" y="6468007"/>
            <a:ext cx="2230069" cy="261610"/>
          </a:xfrm>
          <a:prstGeom prst="rect">
            <a:avLst/>
          </a:prstGeom>
          <a:noFill/>
        </p:spPr>
        <p:txBody>
          <a:bodyPr wrap="square" rtlCol="0">
            <a:spAutoFit/>
          </a:bodyPr>
          <a:lstStyle/>
          <a:p>
            <a:r>
              <a:rPr lang="en-SE" sz="1100" dirty="0">
                <a:solidFill>
                  <a:schemeClr val="bg1"/>
                </a:solidFill>
              </a:rPr>
              <a:t>Source: </a:t>
            </a:r>
            <a:r>
              <a:rPr lang="en-SE" sz="1100" dirty="0" err="1">
                <a:solidFill>
                  <a:schemeClr val="bg1"/>
                </a:solidFill>
              </a:rPr>
              <a:t>Altexsoft</a:t>
            </a:r>
            <a:endParaRPr lang="en-SE" sz="1100" dirty="0">
              <a:solidFill>
                <a:schemeClr val="bg1"/>
              </a:solidFill>
            </a:endParaRPr>
          </a:p>
        </p:txBody>
      </p:sp>
      <p:pic>
        <p:nvPicPr>
          <p:cNvPr id="13" name="Picture 12" descr="A diagram of a cloud computing workflow&#10;&#10;Description automatically generated">
            <a:extLst>
              <a:ext uri="{FF2B5EF4-FFF2-40B4-BE49-F238E27FC236}">
                <a16:creationId xmlns:a16="http://schemas.microsoft.com/office/drawing/2014/main" id="{E75B1873-4396-C6BE-2D54-D1399DD0F5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3527" y="1402295"/>
            <a:ext cx="8858250" cy="4657725"/>
          </a:xfrm>
          <a:prstGeom prst="rect">
            <a:avLst/>
          </a:prstGeom>
        </p:spPr>
      </p:pic>
      <p:sp>
        <p:nvSpPr>
          <p:cNvPr id="16" name="TextBox 15">
            <a:extLst>
              <a:ext uri="{FF2B5EF4-FFF2-40B4-BE49-F238E27FC236}">
                <a16:creationId xmlns:a16="http://schemas.microsoft.com/office/drawing/2014/main" id="{07001977-FF19-CD2A-2D24-2955204525B9}"/>
              </a:ext>
            </a:extLst>
          </p:cNvPr>
          <p:cNvSpPr txBox="1"/>
          <p:nvPr/>
        </p:nvSpPr>
        <p:spPr>
          <a:xfrm>
            <a:off x="1343957" y="6073364"/>
            <a:ext cx="2230069" cy="261610"/>
          </a:xfrm>
          <a:prstGeom prst="rect">
            <a:avLst/>
          </a:prstGeom>
          <a:noFill/>
        </p:spPr>
        <p:txBody>
          <a:bodyPr wrap="square" rtlCol="0">
            <a:spAutoFit/>
          </a:bodyPr>
          <a:lstStyle/>
          <a:p>
            <a:r>
              <a:rPr lang="en-SE" sz="1100" dirty="0">
                <a:solidFill>
                  <a:schemeClr val="bg1"/>
                </a:solidFill>
              </a:rPr>
              <a:t>Source: AWS</a:t>
            </a:r>
          </a:p>
        </p:txBody>
      </p:sp>
    </p:spTree>
    <p:extLst>
      <p:ext uri="{BB962C8B-B14F-4D97-AF65-F5344CB8AC3E}">
        <p14:creationId xmlns:p14="http://schemas.microsoft.com/office/powerpoint/2010/main" val="320742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7BDCD454-5029-6AA1-63F1-28AF89ECB1DF}"/>
              </a:ext>
            </a:extLst>
          </p:cNvPr>
          <p:cNvSpPr/>
          <p:nvPr/>
        </p:nvSpPr>
        <p:spPr>
          <a:xfrm>
            <a:off x="458911" y="3457534"/>
            <a:ext cx="10464706" cy="11167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34" name="Rectangle 33">
            <a:extLst>
              <a:ext uri="{FF2B5EF4-FFF2-40B4-BE49-F238E27FC236}">
                <a16:creationId xmlns:a16="http://schemas.microsoft.com/office/drawing/2014/main" id="{C531D0F8-5705-2601-CC92-C557CF39F25D}"/>
              </a:ext>
            </a:extLst>
          </p:cNvPr>
          <p:cNvSpPr/>
          <p:nvPr/>
        </p:nvSpPr>
        <p:spPr>
          <a:xfrm>
            <a:off x="464694" y="1498709"/>
            <a:ext cx="10464706" cy="11167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2" name="Title 1">
            <a:extLst>
              <a:ext uri="{FF2B5EF4-FFF2-40B4-BE49-F238E27FC236}">
                <a16:creationId xmlns:a16="http://schemas.microsoft.com/office/drawing/2014/main" id="{BF815E49-B66B-7583-3754-DFC35B8413D6}"/>
              </a:ext>
            </a:extLst>
          </p:cNvPr>
          <p:cNvSpPr>
            <a:spLocks noGrp="1"/>
          </p:cNvSpPr>
          <p:nvPr>
            <p:ph type="title"/>
          </p:nvPr>
        </p:nvSpPr>
        <p:spPr>
          <a:xfrm>
            <a:off x="470192" y="152493"/>
            <a:ext cx="10515600" cy="669860"/>
          </a:xfrm>
        </p:spPr>
        <p:txBody>
          <a:bodyPr>
            <a:normAutofit fontScale="90000"/>
          </a:bodyPr>
          <a:lstStyle/>
          <a:p>
            <a:r>
              <a:rPr lang="en-US" dirty="0">
                <a:solidFill>
                  <a:schemeClr val="bg1"/>
                </a:solidFill>
              </a:rPr>
              <a:t>Logical blocks</a:t>
            </a:r>
            <a:endParaRPr lang="en-SE" dirty="0">
              <a:solidFill>
                <a:schemeClr val="bg1"/>
              </a:solidFill>
            </a:endParaRPr>
          </a:p>
        </p:txBody>
      </p:sp>
      <p:sp>
        <p:nvSpPr>
          <p:cNvPr id="3" name="Rectangle 2">
            <a:extLst>
              <a:ext uri="{FF2B5EF4-FFF2-40B4-BE49-F238E27FC236}">
                <a16:creationId xmlns:a16="http://schemas.microsoft.com/office/drawing/2014/main" id="{F880F5BC-0003-45C3-7D60-EBFCE412C34A}"/>
              </a:ext>
            </a:extLst>
          </p:cNvPr>
          <p:cNvSpPr/>
          <p:nvPr/>
        </p:nvSpPr>
        <p:spPr>
          <a:xfrm>
            <a:off x="1821303" y="1152837"/>
            <a:ext cx="1379096"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4" name="Rectangle 3">
            <a:extLst>
              <a:ext uri="{FF2B5EF4-FFF2-40B4-BE49-F238E27FC236}">
                <a16:creationId xmlns:a16="http://schemas.microsoft.com/office/drawing/2014/main" id="{66BA54DC-4FC6-5A93-818B-B442406E560E}"/>
              </a:ext>
            </a:extLst>
          </p:cNvPr>
          <p:cNvSpPr/>
          <p:nvPr/>
        </p:nvSpPr>
        <p:spPr>
          <a:xfrm>
            <a:off x="4064830" y="1152837"/>
            <a:ext cx="3430251"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5" name="Rectangle 4">
            <a:extLst>
              <a:ext uri="{FF2B5EF4-FFF2-40B4-BE49-F238E27FC236}">
                <a16:creationId xmlns:a16="http://schemas.microsoft.com/office/drawing/2014/main" id="{E4BE187A-E515-F9EC-B59B-CDC74B7CC084}"/>
              </a:ext>
            </a:extLst>
          </p:cNvPr>
          <p:cNvSpPr/>
          <p:nvPr/>
        </p:nvSpPr>
        <p:spPr>
          <a:xfrm>
            <a:off x="8359513" y="1152837"/>
            <a:ext cx="1201712"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6" name="Rectangle 5">
            <a:extLst>
              <a:ext uri="{FF2B5EF4-FFF2-40B4-BE49-F238E27FC236}">
                <a16:creationId xmlns:a16="http://schemas.microsoft.com/office/drawing/2014/main" id="{A1FB9D86-E16B-2239-9D75-DA7CB31B6B1A}"/>
              </a:ext>
            </a:extLst>
          </p:cNvPr>
          <p:cNvSpPr/>
          <p:nvPr/>
        </p:nvSpPr>
        <p:spPr>
          <a:xfrm>
            <a:off x="1821303" y="5365075"/>
            <a:ext cx="7739922" cy="8558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7" name="Pass Row 2, Column 1">
            <a:extLst>
              <a:ext uri="{FF2B5EF4-FFF2-40B4-BE49-F238E27FC236}">
                <a16:creationId xmlns:a16="http://schemas.microsoft.com/office/drawing/2014/main" id="{03A24AE5-A941-A80D-940E-FF8AB04CAD27}"/>
              </a:ext>
            </a:extLst>
          </p:cNvPr>
          <p:cNvSpPr/>
          <p:nvPr/>
        </p:nvSpPr>
        <p:spPr>
          <a:xfrm>
            <a:off x="2012265" y="4907873"/>
            <a:ext cx="997171"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Landing Zone</a:t>
            </a:r>
          </a:p>
        </p:txBody>
      </p:sp>
      <p:sp>
        <p:nvSpPr>
          <p:cNvPr id="8" name="Pass Row 2, Column 1">
            <a:extLst>
              <a:ext uri="{FF2B5EF4-FFF2-40B4-BE49-F238E27FC236}">
                <a16:creationId xmlns:a16="http://schemas.microsoft.com/office/drawing/2014/main" id="{79F59F55-5794-F587-0B38-43D9F0D6CF39}"/>
              </a:ext>
            </a:extLst>
          </p:cNvPr>
          <p:cNvSpPr/>
          <p:nvPr/>
        </p:nvSpPr>
        <p:spPr>
          <a:xfrm>
            <a:off x="4827319" y="4907873"/>
            <a:ext cx="1778571"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Processing and Storage</a:t>
            </a:r>
          </a:p>
        </p:txBody>
      </p:sp>
      <p:sp>
        <p:nvSpPr>
          <p:cNvPr id="10" name="Pass Row 2, Column 1">
            <a:extLst>
              <a:ext uri="{FF2B5EF4-FFF2-40B4-BE49-F238E27FC236}">
                <a16:creationId xmlns:a16="http://schemas.microsoft.com/office/drawing/2014/main" id="{89EBA309-4535-801B-ED26-A648ABC6D5F7}"/>
              </a:ext>
            </a:extLst>
          </p:cNvPr>
          <p:cNvSpPr/>
          <p:nvPr/>
        </p:nvSpPr>
        <p:spPr>
          <a:xfrm>
            <a:off x="8461783" y="4908960"/>
            <a:ext cx="940877"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Distribution</a:t>
            </a:r>
          </a:p>
        </p:txBody>
      </p:sp>
      <p:sp>
        <p:nvSpPr>
          <p:cNvPr id="11" name="Pass Row 2, Column 1">
            <a:extLst>
              <a:ext uri="{FF2B5EF4-FFF2-40B4-BE49-F238E27FC236}">
                <a16:creationId xmlns:a16="http://schemas.microsoft.com/office/drawing/2014/main" id="{593AAE93-54EE-CB17-27FD-716212BF9432}"/>
              </a:ext>
            </a:extLst>
          </p:cNvPr>
          <p:cNvSpPr/>
          <p:nvPr/>
        </p:nvSpPr>
        <p:spPr>
          <a:xfrm>
            <a:off x="5204247" y="6288691"/>
            <a:ext cx="1151415"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Control Pane</a:t>
            </a:r>
          </a:p>
        </p:txBody>
      </p:sp>
      <p:sp>
        <p:nvSpPr>
          <p:cNvPr id="13" name="Rounded Rectangle 12">
            <a:extLst>
              <a:ext uri="{FF2B5EF4-FFF2-40B4-BE49-F238E27FC236}">
                <a16:creationId xmlns:a16="http://schemas.microsoft.com/office/drawing/2014/main" id="{BC45E23E-2C4D-1BAD-4A86-DE63C35AB5A9}"/>
              </a:ext>
            </a:extLst>
          </p:cNvPr>
          <p:cNvSpPr/>
          <p:nvPr/>
        </p:nvSpPr>
        <p:spPr>
          <a:xfrm>
            <a:off x="2012266" y="1849881"/>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Stream</a:t>
            </a:r>
          </a:p>
        </p:txBody>
      </p:sp>
      <p:sp>
        <p:nvSpPr>
          <p:cNvPr id="14" name="Rounded Rectangle 13">
            <a:extLst>
              <a:ext uri="{FF2B5EF4-FFF2-40B4-BE49-F238E27FC236}">
                <a16:creationId xmlns:a16="http://schemas.microsoft.com/office/drawing/2014/main" id="{FC287C3D-67D1-295B-0C3E-2C6E5ACFC761}"/>
              </a:ext>
            </a:extLst>
          </p:cNvPr>
          <p:cNvSpPr/>
          <p:nvPr/>
        </p:nvSpPr>
        <p:spPr>
          <a:xfrm>
            <a:off x="4212487" y="1849881"/>
            <a:ext cx="1061875"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Stream</a:t>
            </a:r>
          </a:p>
          <a:p>
            <a:pPr algn="ctr"/>
            <a:r>
              <a:rPr lang="en-SE" sz="1200" dirty="0"/>
              <a:t>Processor</a:t>
            </a:r>
          </a:p>
        </p:txBody>
      </p:sp>
      <p:sp>
        <p:nvSpPr>
          <p:cNvPr id="15" name="Rounded Rectangle 14">
            <a:extLst>
              <a:ext uri="{FF2B5EF4-FFF2-40B4-BE49-F238E27FC236}">
                <a16:creationId xmlns:a16="http://schemas.microsoft.com/office/drawing/2014/main" id="{279ED84E-F608-E609-D587-9D615209BC2B}"/>
              </a:ext>
            </a:extLst>
          </p:cNvPr>
          <p:cNvSpPr/>
          <p:nvPr/>
        </p:nvSpPr>
        <p:spPr>
          <a:xfrm>
            <a:off x="6130066" y="3800630"/>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Data Lake</a:t>
            </a:r>
          </a:p>
        </p:txBody>
      </p:sp>
      <p:sp>
        <p:nvSpPr>
          <p:cNvPr id="16" name="Rounded Rectangle 15">
            <a:extLst>
              <a:ext uri="{FF2B5EF4-FFF2-40B4-BE49-F238E27FC236}">
                <a16:creationId xmlns:a16="http://schemas.microsoft.com/office/drawing/2014/main" id="{3E76C1E2-1379-8E40-B80B-63B74BC588C1}"/>
              </a:ext>
            </a:extLst>
          </p:cNvPr>
          <p:cNvSpPr/>
          <p:nvPr/>
        </p:nvSpPr>
        <p:spPr>
          <a:xfrm>
            <a:off x="6130066" y="1849881"/>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Data Store</a:t>
            </a:r>
          </a:p>
        </p:txBody>
      </p:sp>
      <p:sp>
        <p:nvSpPr>
          <p:cNvPr id="17" name="Rounded Rectangle 16">
            <a:extLst>
              <a:ext uri="{FF2B5EF4-FFF2-40B4-BE49-F238E27FC236}">
                <a16:creationId xmlns:a16="http://schemas.microsoft.com/office/drawing/2014/main" id="{86234CD8-C4F3-5C80-E32E-C80B924894FB}"/>
              </a:ext>
            </a:extLst>
          </p:cNvPr>
          <p:cNvSpPr/>
          <p:nvPr/>
        </p:nvSpPr>
        <p:spPr>
          <a:xfrm>
            <a:off x="8475929" y="1849881"/>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Event Bus</a:t>
            </a:r>
          </a:p>
        </p:txBody>
      </p:sp>
      <p:sp>
        <p:nvSpPr>
          <p:cNvPr id="18" name="Rounded Rectangle 17">
            <a:extLst>
              <a:ext uri="{FF2B5EF4-FFF2-40B4-BE49-F238E27FC236}">
                <a16:creationId xmlns:a16="http://schemas.microsoft.com/office/drawing/2014/main" id="{FAEF35DB-5317-9915-24D7-4B583F19B5DB}"/>
              </a:ext>
            </a:extLst>
          </p:cNvPr>
          <p:cNvSpPr/>
          <p:nvPr/>
        </p:nvSpPr>
        <p:spPr>
          <a:xfrm>
            <a:off x="8461783" y="3802035"/>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ETL</a:t>
            </a:r>
          </a:p>
        </p:txBody>
      </p:sp>
      <p:cxnSp>
        <p:nvCxnSpPr>
          <p:cNvPr id="20" name="Straight Arrow Connector 19">
            <a:extLst>
              <a:ext uri="{FF2B5EF4-FFF2-40B4-BE49-F238E27FC236}">
                <a16:creationId xmlns:a16="http://schemas.microsoft.com/office/drawing/2014/main" id="{50036A0C-1B20-94EA-5E2A-7FE5F7F5AB37}"/>
              </a:ext>
            </a:extLst>
          </p:cNvPr>
          <p:cNvCxnSpPr/>
          <p:nvPr/>
        </p:nvCxnSpPr>
        <p:spPr>
          <a:xfrm>
            <a:off x="3009436" y="2054278"/>
            <a:ext cx="1203051"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57045B8-B910-AE39-0E14-02AEE7B514FC}"/>
              </a:ext>
            </a:extLst>
          </p:cNvPr>
          <p:cNvCxnSpPr>
            <a:cxnSpLocks/>
          </p:cNvCxnSpPr>
          <p:nvPr/>
        </p:nvCxnSpPr>
        <p:spPr>
          <a:xfrm>
            <a:off x="5284611" y="2054278"/>
            <a:ext cx="845455"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CBF644EC-540C-C8A8-D9C1-1B3C4269C779}"/>
              </a:ext>
            </a:extLst>
          </p:cNvPr>
          <p:cNvCxnSpPr>
            <a:cxnSpLocks/>
          </p:cNvCxnSpPr>
          <p:nvPr/>
        </p:nvCxnSpPr>
        <p:spPr>
          <a:xfrm>
            <a:off x="5283089" y="1983197"/>
            <a:ext cx="855704" cy="1950749"/>
          </a:xfrm>
          <a:prstGeom prst="bentConnector3">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E197470-C63C-DE1D-781F-A92A64BC925C}"/>
              </a:ext>
            </a:extLst>
          </p:cNvPr>
          <p:cNvCxnSpPr>
            <a:stCxn id="16" idx="3"/>
            <a:endCxn id="17" idx="1"/>
          </p:cNvCxnSpPr>
          <p:nvPr/>
        </p:nvCxnSpPr>
        <p:spPr>
          <a:xfrm>
            <a:off x="7127236" y="2054278"/>
            <a:ext cx="1348693"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32FF2E0-ECE9-402E-BD7A-9164C19F93B7}"/>
              </a:ext>
            </a:extLst>
          </p:cNvPr>
          <p:cNvCxnSpPr>
            <a:cxnSpLocks/>
          </p:cNvCxnSpPr>
          <p:nvPr/>
        </p:nvCxnSpPr>
        <p:spPr>
          <a:xfrm>
            <a:off x="9473099" y="2049907"/>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396A7CE-0CC4-1029-18BA-29401EAC8263}"/>
              </a:ext>
            </a:extLst>
          </p:cNvPr>
          <p:cNvSpPr txBox="1"/>
          <p:nvPr/>
        </p:nvSpPr>
        <p:spPr>
          <a:xfrm>
            <a:off x="10187388" y="1911407"/>
            <a:ext cx="742013" cy="276999"/>
          </a:xfrm>
          <a:prstGeom prst="rect">
            <a:avLst/>
          </a:prstGeom>
          <a:noFill/>
        </p:spPr>
        <p:txBody>
          <a:bodyPr wrap="square" lIns="0" rIns="0" rtlCol="0">
            <a:spAutoFit/>
          </a:bodyPr>
          <a:lstStyle/>
          <a:p>
            <a:pPr algn="ctr"/>
            <a:r>
              <a:rPr lang="en-SE" sz="1200" dirty="0">
                <a:solidFill>
                  <a:schemeClr val="lt1"/>
                </a:solidFill>
              </a:rPr>
              <a:t>Event</a:t>
            </a:r>
          </a:p>
        </p:txBody>
      </p:sp>
      <p:cxnSp>
        <p:nvCxnSpPr>
          <p:cNvPr id="31" name="Straight Arrow Connector 30">
            <a:extLst>
              <a:ext uri="{FF2B5EF4-FFF2-40B4-BE49-F238E27FC236}">
                <a16:creationId xmlns:a16="http://schemas.microsoft.com/office/drawing/2014/main" id="{2740E568-7BAA-B4F5-C976-1320573EE9F3}"/>
              </a:ext>
            </a:extLst>
          </p:cNvPr>
          <p:cNvCxnSpPr>
            <a:cxnSpLocks/>
          </p:cNvCxnSpPr>
          <p:nvPr/>
        </p:nvCxnSpPr>
        <p:spPr>
          <a:xfrm>
            <a:off x="1386103" y="2049906"/>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E31E830-B6F7-4E4C-2AE4-01C1D634C710}"/>
              </a:ext>
            </a:extLst>
          </p:cNvPr>
          <p:cNvSpPr txBox="1"/>
          <p:nvPr/>
        </p:nvSpPr>
        <p:spPr>
          <a:xfrm>
            <a:off x="570261" y="1911407"/>
            <a:ext cx="742013" cy="276999"/>
          </a:xfrm>
          <a:prstGeom prst="rect">
            <a:avLst/>
          </a:prstGeom>
          <a:noFill/>
        </p:spPr>
        <p:txBody>
          <a:bodyPr wrap="square" lIns="0" rIns="0" rtlCol="0">
            <a:spAutoFit/>
          </a:bodyPr>
          <a:lstStyle/>
          <a:p>
            <a:pPr algn="ctr"/>
            <a:r>
              <a:rPr lang="en-SE" sz="1200" dirty="0">
                <a:solidFill>
                  <a:schemeClr val="lt1"/>
                </a:solidFill>
              </a:rPr>
              <a:t>Data In</a:t>
            </a:r>
          </a:p>
        </p:txBody>
      </p:sp>
      <p:sp>
        <p:nvSpPr>
          <p:cNvPr id="35" name="TextBox 34">
            <a:extLst>
              <a:ext uri="{FF2B5EF4-FFF2-40B4-BE49-F238E27FC236}">
                <a16:creationId xmlns:a16="http://schemas.microsoft.com/office/drawing/2014/main" id="{554CFDED-A18A-5938-7B99-47A4BA9228EB}"/>
              </a:ext>
            </a:extLst>
          </p:cNvPr>
          <p:cNvSpPr txBox="1"/>
          <p:nvPr/>
        </p:nvSpPr>
        <p:spPr>
          <a:xfrm>
            <a:off x="10961626" y="1849881"/>
            <a:ext cx="1046779" cy="461665"/>
          </a:xfrm>
          <a:prstGeom prst="rect">
            <a:avLst/>
          </a:prstGeom>
          <a:noFill/>
        </p:spPr>
        <p:txBody>
          <a:bodyPr wrap="square" lIns="0" rIns="0" rtlCol="0">
            <a:spAutoFit/>
          </a:bodyPr>
          <a:lstStyle/>
          <a:p>
            <a:pPr algn="ctr"/>
            <a:r>
              <a:rPr lang="en-SE" sz="1200" dirty="0">
                <a:solidFill>
                  <a:schemeClr val="lt1"/>
                </a:solidFill>
              </a:rPr>
              <a:t>Near Real Time Delivery</a:t>
            </a:r>
          </a:p>
        </p:txBody>
      </p:sp>
      <p:cxnSp>
        <p:nvCxnSpPr>
          <p:cNvPr id="36" name="Straight Arrow Connector 35">
            <a:extLst>
              <a:ext uri="{FF2B5EF4-FFF2-40B4-BE49-F238E27FC236}">
                <a16:creationId xmlns:a16="http://schemas.microsoft.com/office/drawing/2014/main" id="{286FE526-ACB6-F28B-1F61-5866D6C9D76B}"/>
              </a:ext>
            </a:extLst>
          </p:cNvPr>
          <p:cNvCxnSpPr/>
          <p:nvPr/>
        </p:nvCxnSpPr>
        <p:spPr>
          <a:xfrm>
            <a:off x="7127236" y="4005027"/>
            <a:ext cx="1348693"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2D009B4-08BA-8C8A-ACF0-3EECA2F20073}"/>
              </a:ext>
            </a:extLst>
          </p:cNvPr>
          <p:cNvCxnSpPr>
            <a:cxnSpLocks/>
          </p:cNvCxnSpPr>
          <p:nvPr/>
        </p:nvCxnSpPr>
        <p:spPr>
          <a:xfrm>
            <a:off x="9473098" y="3988089"/>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9E873E4-16B3-E42D-C632-15D3169E0217}"/>
              </a:ext>
            </a:extLst>
          </p:cNvPr>
          <p:cNvSpPr txBox="1"/>
          <p:nvPr/>
        </p:nvSpPr>
        <p:spPr>
          <a:xfrm>
            <a:off x="10087452" y="3866527"/>
            <a:ext cx="742013" cy="276999"/>
          </a:xfrm>
          <a:prstGeom prst="rect">
            <a:avLst/>
          </a:prstGeom>
          <a:noFill/>
        </p:spPr>
        <p:txBody>
          <a:bodyPr wrap="square" lIns="0" rIns="0" rtlCol="0">
            <a:spAutoFit/>
          </a:bodyPr>
          <a:lstStyle/>
          <a:p>
            <a:pPr algn="ctr"/>
            <a:r>
              <a:rPr lang="en-SE" sz="1200" dirty="0">
                <a:solidFill>
                  <a:schemeClr val="lt1"/>
                </a:solidFill>
              </a:rPr>
              <a:t>Bulk Data</a:t>
            </a:r>
          </a:p>
        </p:txBody>
      </p:sp>
      <p:sp>
        <p:nvSpPr>
          <p:cNvPr id="40" name="Rectangle 39">
            <a:extLst>
              <a:ext uri="{FF2B5EF4-FFF2-40B4-BE49-F238E27FC236}">
                <a16:creationId xmlns:a16="http://schemas.microsoft.com/office/drawing/2014/main" id="{4DCCEA1C-6773-57F7-FED4-B085DA9AD702}"/>
              </a:ext>
            </a:extLst>
          </p:cNvPr>
          <p:cNvSpPr/>
          <p:nvPr/>
        </p:nvSpPr>
        <p:spPr>
          <a:xfrm>
            <a:off x="2203553" y="5621311"/>
            <a:ext cx="805883" cy="344774"/>
          </a:xfrm>
          <a:prstGeom prst="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Catalog</a:t>
            </a:r>
          </a:p>
        </p:txBody>
      </p:sp>
      <p:sp>
        <p:nvSpPr>
          <p:cNvPr id="41" name="Rectangle 40">
            <a:extLst>
              <a:ext uri="{FF2B5EF4-FFF2-40B4-BE49-F238E27FC236}">
                <a16:creationId xmlns:a16="http://schemas.microsoft.com/office/drawing/2014/main" id="{E5636894-BA10-8745-2D91-1BEB12E6357A}"/>
              </a:ext>
            </a:extLst>
          </p:cNvPr>
          <p:cNvSpPr/>
          <p:nvPr/>
        </p:nvSpPr>
        <p:spPr>
          <a:xfrm>
            <a:off x="3544785" y="5621311"/>
            <a:ext cx="872060" cy="344774"/>
          </a:xfrm>
          <a:prstGeom prst="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Policies</a:t>
            </a:r>
          </a:p>
        </p:txBody>
      </p:sp>
      <p:sp>
        <p:nvSpPr>
          <p:cNvPr id="42" name="Rectangle 41">
            <a:extLst>
              <a:ext uri="{FF2B5EF4-FFF2-40B4-BE49-F238E27FC236}">
                <a16:creationId xmlns:a16="http://schemas.microsoft.com/office/drawing/2014/main" id="{6FB741FB-2980-674A-2DD0-59953FF14457}"/>
              </a:ext>
            </a:extLst>
          </p:cNvPr>
          <p:cNvSpPr/>
          <p:nvPr/>
        </p:nvSpPr>
        <p:spPr>
          <a:xfrm>
            <a:off x="5018369" y="5621311"/>
            <a:ext cx="805883" cy="344774"/>
          </a:xfrm>
          <a:prstGeom prst="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RBAC</a:t>
            </a:r>
          </a:p>
        </p:txBody>
      </p:sp>
      <p:sp>
        <p:nvSpPr>
          <p:cNvPr id="43" name="Rectangle 42">
            <a:extLst>
              <a:ext uri="{FF2B5EF4-FFF2-40B4-BE49-F238E27FC236}">
                <a16:creationId xmlns:a16="http://schemas.microsoft.com/office/drawing/2014/main" id="{AF59EB19-ED8F-381D-DBF1-7A9D2EE65EB1}"/>
              </a:ext>
            </a:extLst>
          </p:cNvPr>
          <p:cNvSpPr/>
          <p:nvPr/>
        </p:nvSpPr>
        <p:spPr>
          <a:xfrm>
            <a:off x="6355663" y="5621311"/>
            <a:ext cx="952042" cy="344774"/>
          </a:xfrm>
          <a:prstGeom prst="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Discovery Data</a:t>
            </a:r>
          </a:p>
        </p:txBody>
      </p:sp>
      <p:sp>
        <p:nvSpPr>
          <p:cNvPr id="44" name="Rectangle 43">
            <a:extLst>
              <a:ext uri="{FF2B5EF4-FFF2-40B4-BE49-F238E27FC236}">
                <a16:creationId xmlns:a16="http://schemas.microsoft.com/office/drawing/2014/main" id="{A3DB42FF-DD5E-11CD-D5BB-D1F64185C070}"/>
              </a:ext>
            </a:extLst>
          </p:cNvPr>
          <p:cNvSpPr/>
          <p:nvPr/>
        </p:nvSpPr>
        <p:spPr>
          <a:xfrm>
            <a:off x="7784275" y="5621311"/>
            <a:ext cx="1194832" cy="344774"/>
          </a:xfrm>
          <a:prstGeom prst="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Subscription Action</a:t>
            </a:r>
          </a:p>
        </p:txBody>
      </p:sp>
      <p:sp>
        <p:nvSpPr>
          <p:cNvPr id="46" name="TextBox 45">
            <a:extLst>
              <a:ext uri="{FF2B5EF4-FFF2-40B4-BE49-F238E27FC236}">
                <a16:creationId xmlns:a16="http://schemas.microsoft.com/office/drawing/2014/main" id="{70C92CDE-75CF-9FA9-62A6-D5B125AC1A85}"/>
              </a:ext>
            </a:extLst>
          </p:cNvPr>
          <p:cNvSpPr txBox="1"/>
          <p:nvPr/>
        </p:nvSpPr>
        <p:spPr>
          <a:xfrm>
            <a:off x="11000954" y="3800630"/>
            <a:ext cx="828349" cy="461665"/>
          </a:xfrm>
          <a:prstGeom prst="rect">
            <a:avLst/>
          </a:prstGeom>
          <a:noFill/>
        </p:spPr>
        <p:txBody>
          <a:bodyPr wrap="square" lIns="0" rIns="0" rtlCol="0">
            <a:spAutoFit/>
          </a:bodyPr>
          <a:lstStyle/>
          <a:p>
            <a:pPr algn="ctr"/>
            <a:r>
              <a:rPr lang="en-SE" sz="1200" dirty="0">
                <a:solidFill>
                  <a:schemeClr val="lt1"/>
                </a:solidFill>
              </a:rPr>
              <a:t>Historic Data</a:t>
            </a:r>
          </a:p>
        </p:txBody>
      </p:sp>
      <p:sp>
        <p:nvSpPr>
          <p:cNvPr id="47" name="Rounded Rectangle 46">
            <a:extLst>
              <a:ext uri="{FF2B5EF4-FFF2-40B4-BE49-F238E27FC236}">
                <a16:creationId xmlns:a16="http://schemas.microsoft.com/office/drawing/2014/main" id="{A41E66BC-BE7E-733D-A4AC-D772BDC061F2}"/>
              </a:ext>
            </a:extLst>
          </p:cNvPr>
          <p:cNvSpPr/>
          <p:nvPr/>
        </p:nvSpPr>
        <p:spPr>
          <a:xfrm>
            <a:off x="2035042" y="3827065"/>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File Upload</a:t>
            </a:r>
          </a:p>
        </p:txBody>
      </p:sp>
      <p:cxnSp>
        <p:nvCxnSpPr>
          <p:cNvPr id="48" name="Straight Arrow Connector 47">
            <a:extLst>
              <a:ext uri="{FF2B5EF4-FFF2-40B4-BE49-F238E27FC236}">
                <a16:creationId xmlns:a16="http://schemas.microsoft.com/office/drawing/2014/main" id="{87E53FDC-83B8-2728-0174-3074E0A850D2}"/>
              </a:ext>
            </a:extLst>
          </p:cNvPr>
          <p:cNvCxnSpPr>
            <a:cxnSpLocks/>
          </p:cNvCxnSpPr>
          <p:nvPr/>
        </p:nvCxnSpPr>
        <p:spPr>
          <a:xfrm>
            <a:off x="1386103" y="4051798"/>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52EBA29-39AE-D039-7C40-691D2CF698A9}"/>
              </a:ext>
            </a:extLst>
          </p:cNvPr>
          <p:cNvSpPr txBox="1"/>
          <p:nvPr/>
        </p:nvSpPr>
        <p:spPr>
          <a:xfrm>
            <a:off x="570261" y="3913299"/>
            <a:ext cx="742013" cy="276999"/>
          </a:xfrm>
          <a:prstGeom prst="rect">
            <a:avLst/>
          </a:prstGeom>
          <a:noFill/>
        </p:spPr>
        <p:txBody>
          <a:bodyPr wrap="square" lIns="0" rIns="0" rtlCol="0">
            <a:spAutoFit/>
          </a:bodyPr>
          <a:lstStyle/>
          <a:p>
            <a:pPr algn="ctr"/>
            <a:r>
              <a:rPr lang="en-SE" sz="1200" dirty="0">
                <a:solidFill>
                  <a:schemeClr val="lt1"/>
                </a:solidFill>
              </a:rPr>
              <a:t>File In</a:t>
            </a:r>
          </a:p>
        </p:txBody>
      </p:sp>
      <p:cxnSp>
        <p:nvCxnSpPr>
          <p:cNvPr id="50" name="Straight Arrow Connector 49">
            <a:extLst>
              <a:ext uri="{FF2B5EF4-FFF2-40B4-BE49-F238E27FC236}">
                <a16:creationId xmlns:a16="http://schemas.microsoft.com/office/drawing/2014/main" id="{241FF120-55F3-BD9E-F3C7-075C1BB9E99E}"/>
              </a:ext>
            </a:extLst>
          </p:cNvPr>
          <p:cNvCxnSpPr>
            <a:cxnSpLocks/>
          </p:cNvCxnSpPr>
          <p:nvPr/>
        </p:nvCxnSpPr>
        <p:spPr>
          <a:xfrm>
            <a:off x="3032212" y="4051798"/>
            <a:ext cx="3097854"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5D91DEF-2F22-B9ED-37FF-6CF7F80A9720}"/>
              </a:ext>
            </a:extLst>
          </p:cNvPr>
          <p:cNvCxnSpPr>
            <a:cxnSpLocks/>
            <a:endCxn id="16" idx="2"/>
          </p:cNvCxnSpPr>
          <p:nvPr/>
        </p:nvCxnSpPr>
        <p:spPr>
          <a:xfrm flipV="1">
            <a:off x="6628651" y="2258675"/>
            <a:ext cx="0" cy="1541955"/>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977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5E49-B66B-7583-3754-DFC35B8413D6}"/>
              </a:ext>
            </a:extLst>
          </p:cNvPr>
          <p:cNvSpPr>
            <a:spLocks noGrp="1"/>
          </p:cNvSpPr>
          <p:nvPr>
            <p:ph type="title"/>
          </p:nvPr>
        </p:nvSpPr>
        <p:spPr>
          <a:xfrm>
            <a:off x="570261" y="158004"/>
            <a:ext cx="10515600" cy="690208"/>
          </a:xfrm>
        </p:spPr>
        <p:txBody>
          <a:bodyPr>
            <a:normAutofit fontScale="90000"/>
          </a:bodyPr>
          <a:lstStyle/>
          <a:p>
            <a:r>
              <a:rPr lang="en-US" dirty="0">
                <a:solidFill>
                  <a:schemeClr val="bg1"/>
                </a:solidFill>
              </a:rPr>
              <a:t>Component design: File Upload</a:t>
            </a:r>
            <a:endParaRPr lang="en-SE" dirty="0">
              <a:solidFill>
                <a:schemeClr val="bg1"/>
              </a:solidFill>
            </a:endParaRPr>
          </a:p>
        </p:txBody>
      </p:sp>
      <p:sp>
        <p:nvSpPr>
          <p:cNvPr id="3" name="Rectangle 2">
            <a:extLst>
              <a:ext uri="{FF2B5EF4-FFF2-40B4-BE49-F238E27FC236}">
                <a16:creationId xmlns:a16="http://schemas.microsoft.com/office/drawing/2014/main" id="{F880F5BC-0003-45C3-7D60-EBFCE412C34A}"/>
              </a:ext>
            </a:extLst>
          </p:cNvPr>
          <p:cNvSpPr/>
          <p:nvPr/>
        </p:nvSpPr>
        <p:spPr>
          <a:xfrm>
            <a:off x="1821303" y="1152837"/>
            <a:ext cx="1379096"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solidFill>
                <a:schemeClr val="bg1"/>
              </a:solidFill>
            </a:endParaRPr>
          </a:p>
        </p:txBody>
      </p:sp>
      <p:sp>
        <p:nvSpPr>
          <p:cNvPr id="5" name="Rectangle 4">
            <a:extLst>
              <a:ext uri="{FF2B5EF4-FFF2-40B4-BE49-F238E27FC236}">
                <a16:creationId xmlns:a16="http://schemas.microsoft.com/office/drawing/2014/main" id="{E4BE187A-E515-F9EC-B59B-CDC74B7CC084}"/>
              </a:ext>
            </a:extLst>
          </p:cNvPr>
          <p:cNvSpPr/>
          <p:nvPr/>
        </p:nvSpPr>
        <p:spPr>
          <a:xfrm>
            <a:off x="6344724" y="1152837"/>
            <a:ext cx="3510476"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solidFill>
                <a:schemeClr val="bg1"/>
              </a:solidFill>
            </a:endParaRPr>
          </a:p>
        </p:txBody>
      </p:sp>
      <p:sp>
        <p:nvSpPr>
          <p:cNvPr id="13" name="Rounded Rectangle 12">
            <a:extLst>
              <a:ext uri="{FF2B5EF4-FFF2-40B4-BE49-F238E27FC236}">
                <a16:creationId xmlns:a16="http://schemas.microsoft.com/office/drawing/2014/main" id="{BC45E23E-2C4D-1BAD-4A86-DE63C35AB5A9}"/>
              </a:ext>
            </a:extLst>
          </p:cNvPr>
          <p:cNvSpPr/>
          <p:nvPr/>
        </p:nvSpPr>
        <p:spPr>
          <a:xfrm>
            <a:off x="2012266" y="1849881"/>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Stream</a:t>
            </a:r>
          </a:p>
        </p:txBody>
      </p:sp>
      <p:cxnSp>
        <p:nvCxnSpPr>
          <p:cNvPr id="20" name="Straight Arrow Connector 19">
            <a:extLst>
              <a:ext uri="{FF2B5EF4-FFF2-40B4-BE49-F238E27FC236}">
                <a16:creationId xmlns:a16="http://schemas.microsoft.com/office/drawing/2014/main" id="{50036A0C-1B20-94EA-5E2A-7FE5F7F5AB37}"/>
              </a:ext>
            </a:extLst>
          </p:cNvPr>
          <p:cNvCxnSpPr/>
          <p:nvPr/>
        </p:nvCxnSpPr>
        <p:spPr>
          <a:xfrm>
            <a:off x="3009436" y="2054278"/>
            <a:ext cx="1203051"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740E568-7BAA-B4F5-C976-1320573EE9F3}"/>
              </a:ext>
            </a:extLst>
          </p:cNvPr>
          <p:cNvCxnSpPr>
            <a:cxnSpLocks/>
          </p:cNvCxnSpPr>
          <p:nvPr/>
        </p:nvCxnSpPr>
        <p:spPr>
          <a:xfrm>
            <a:off x="1386103" y="2049906"/>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E31E830-B6F7-4E4C-2AE4-01C1D634C710}"/>
              </a:ext>
            </a:extLst>
          </p:cNvPr>
          <p:cNvSpPr txBox="1"/>
          <p:nvPr/>
        </p:nvSpPr>
        <p:spPr>
          <a:xfrm>
            <a:off x="570261" y="1911407"/>
            <a:ext cx="742013" cy="276999"/>
          </a:xfrm>
          <a:prstGeom prst="rect">
            <a:avLst/>
          </a:prstGeom>
          <a:noFill/>
        </p:spPr>
        <p:txBody>
          <a:bodyPr wrap="square" lIns="0" rIns="0" rtlCol="0">
            <a:spAutoFit/>
          </a:bodyPr>
          <a:lstStyle/>
          <a:p>
            <a:pPr algn="ctr"/>
            <a:r>
              <a:rPr lang="en-SE" sz="1200" dirty="0">
                <a:solidFill>
                  <a:schemeClr val="bg1"/>
                </a:solidFill>
              </a:rPr>
              <a:t>Data In</a:t>
            </a:r>
          </a:p>
        </p:txBody>
      </p:sp>
      <p:sp>
        <p:nvSpPr>
          <p:cNvPr id="47" name="Rounded Rectangle 46">
            <a:extLst>
              <a:ext uri="{FF2B5EF4-FFF2-40B4-BE49-F238E27FC236}">
                <a16:creationId xmlns:a16="http://schemas.microsoft.com/office/drawing/2014/main" id="{A41E66BC-BE7E-733D-A4AC-D772BDC061F2}"/>
              </a:ext>
            </a:extLst>
          </p:cNvPr>
          <p:cNvSpPr/>
          <p:nvPr/>
        </p:nvSpPr>
        <p:spPr>
          <a:xfrm>
            <a:off x="2035042" y="3827065"/>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File Upload</a:t>
            </a:r>
          </a:p>
        </p:txBody>
      </p:sp>
      <p:cxnSp>
        <p:nvCxnSpPr>
          <p:cNvPr id="48" name="Straight Arrow Connector 47">
            <a:extLst>
              <a:ext uri="{FF2B5EF4-FFF2-40B4-BE49-F238E27FC236}">
                <a16:creationId xmlns:a16="http://schemas.microsoft.com/office/drawing/2014/main" id="{87E53FDC-83B8-2728-0174-3074E0A850D2}"/>
              </a:ext>
            </a:extLst>
          </p:cNvPr>
          <p:cNvCxnSpPr>
            <a:cxnSpLocks/>
          </p:cNvCxnSpPr>
          <p:nvPr/>
        </p:nvCxnSpPr>
        <p:spPr>
          <a:xfrm>
            <a:off x="1386103" y="4051798"/>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52EBA29-39AE-D039-7C40-691D2CF698A9}"/>
              </a:ext>
            </a:extLst>
          </p:cNvPr>
          <p:cNvSpPr txBox="1"/>
          <p:nvPr/>
        </p:nvSpPr>
        <p:spPr>
          <a:xfrm>
            <a:off x="570261" y="3913299"/>
            <a:ext cx="742013" cy="276999"/>
          </a:xfrm>
          <a:prstGeom prst="rect">
            <a:avLst/>
          </a:prstGeom>
          <a:noFill/>
        </p:spPr>
        <p:txBody>
          <a:bodyPr wrap="square" lIns="0" rIns="0" rtlCol="0">
            <a:spAutoFit/>
          </a:bodyPr>
          <a:lstStyle/>
          <a:p>
            <a:pPr algn="ctr"/>
            <a:r>
              <a:rPr lang="en-SE" sz="1200" dirty="0">
                <a:solidFill>
                  <a:schemeClr val="bg1"/>
                </a:solidFill>
              </a:rPr>
              <a:t>File In</a:t>
            </a:r>
          </a:p>
        </p:txBody>
      </p:sp>
      <p:cxnSp>
        <p:nvCxnSpPr>
          <p:cNvPr id="50" name="Straight Arrow Connector 49">
            <a:extLst>
              <a:ext uri="{FF2B5EF4-FFF2-40B4-BE49-F238E27FC236}">
                <a16:creationId xmlns:a16="http://schemas.microsoft.com/office/drawing/2014/main" id="{241FF120-55F3-BD9E-F3C7-075C1BB9E99E}"/>
              </a:ext>
            </a:extLst>
          </p:cNvPr>
          <p:cNvCxnSpPr>
            <a:cxnSpLocks/>
          </p:cNvCxnSpPr>
          <p:nvPr/>
        </p:nvCxnSpPr>
        <p:spPr>
          <a:xfrm>
            <a:off x="3032212" y="4051798"/>
            <a:ext cx="1180275"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60E6B6ED-7097-31E4-BE6A-BE779FE301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99326" y="1757579"/>
            <a:ext cx="609600" cy="609600"/>
          </a:xfrm>
          <a:prstGeom prst="rect">
            <a:avLst/>
          </a:prstGeom>
        </p:spPr>
      </p:pic>
      <p:cxnSp>
        <p:nvCxnSpPr>
          <p:cNvPr id="22" name="Straight Arrow Connector 21">
            <a:extLst>
              <a:ext uri="{FF2B5EF4-FFF2-40B4-BE49-F238E27FC236}">
                <a16:creationId xmlns:a16="http://schemas.microsoft.com/office/drawing/2014/main" id="{69B1E379-7D05-1FEB-F0B8-202BB4AC5CA0}"/>
              </a:ext>
            </a:extLst>
          </p:cNvPr>
          <p:cNvCxnSpPr>
            <a:cxnSpLocks/>
            <a:endCxn id="19" idx="1"/>
          </p:cNvCxnSpPr>
          <p:nvPr/>
        </p:nvCxnSpPr>
        <p:spPr>
          <a:xfrm>
            <a:off x="6025499" y="2062379"/>
            <a:ext cx="1773827"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3837735-D13D-E574-C790-7A6482841AC6}"/>
              </a:ext>
            </a:extLst>
          </p:cNvPr>
          <p:cNvSpPr txBox="1"/>
          <p:nvPr/>
        </p:nvSpPr>
        <p:spPr>
          <a:xfrm>
            <a:off x="5209657" y="1923880"/>
            <a:ext cx="742013" cy="276999"/>
          </a:xfrm>
          <a:prstGeom prst="rect">
            <a:avLst/>
          </a:prstGeom>
          <a:noFill/>
        </p:spPr>
        <p:txBody>
          <a:bodyPr wrap="square" lIns="0" rIns="0" rtlCol="0">
            <a:spAutoFit/>
          </a:bodyPr>
          <a:lstStyle/>
          <a:p>
            <a:pPr algn="ctr"/>
            <a:r>
              <a:rPr lang="en-SE" sz="1200" dirty="0">
                <a:solidFill>
                  <a:schemeClr val="bg1"/>
                </a:solidFill>
              </a:rPr>
              <a:t>Data In</a:t>
            </a:r>
          </a:p>
        </p:txBody>
      </p:sp>
      <p:cxnSp>
        <p:nvCxnSpPr>
          <p:cNvPr id="27" name="Straight Arrow Connector 26">
            <a:extLst>
              <a:ext uri="{FF2B5EF4-FFF2-40B4-BE49-F238E27FC236}">
                <a16:creationId xmlns:a16="http://schemas.microsoft.com/office/drawing/2014/main" id="{8F42EE6A-58DC-3F72-1791-DE020DD69FA1}"/>
              </a:ext>
            </a:extLst>
          </p:cNvPr>
          <p:cNvCxnSpPr>
            <a:cxnSpLocks/>
          </p:cNvCxnSpPr>
          <p:nvPr/>
        </p:nvCxnSpPr>
        <p:spPr>
          <a:xfrm flipV="1">
            <a:off x="8408926" y="2049906"/>
            <a:ext cx="3311297" cy="12473"/>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0EEC7D82-B4C0-9385-8F5C-70E1DAFF5E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7612" y="3522265"/>
            <a:ext cx="609600" cy="609600"/>
          </a:xfrm>
          <a:prstGeom prst="rect">
            <a:avLst/>
          </a:prstGeom>
        </p:spPr>
      </p:pic>
      <p:pic>
        <p:nvPicPr>
          <p:cNvPr id="57" name="Picture 56" descr="Icon&#10;&#10;Description automatically generated">
            <a:extLst>
              <a:ext uri="{FF2B5EF4-FFF2-40B4-BE49-F238E27FC236}">
                <a16:creationId xmlns:a16="http://schemas.microsoft.com/office/drawing/2014/main" id="{C0B6C086-E576-02C6-3A11-319E439B40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1040" y="4186020"/>
            <a:ext cx="609601" cy="609601"/>
          </a:xfrm>
          <a:prstGeom prst="rect">
            <a:avLst/>
          </a:prstGeom>
        </p:spPr>
      </p:pic>
      <p:pic>
        <p:nvPicPr>
          <p:cNvPr id="59" name="Picture 58" descr="Icon&#10;&#10;Description automatically generated">
            <a:extLst>
              <a:ext uri="{FF2B5EF4-FFF2-40B4-BE49-F238E27FC236}">
                <a16:creationId xmlns:a16="http://schemas.microsoft.com/office/drawing/2014/main" id="{0DCBB817-95F5-31A4-BDA7-64F9A2093C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5160" y="4190298"/>
            <a:ext cx="609601" cy="609601"/>
          </a:xfrm>
          <a:prstGeom prst="rect">
            <a:avLst/>
          </a:prstGeom>
        </p:spPr>
      </p:pic>
      <p:cxnSp>
        <p:nvCxnSpPr>
          <p:cNvPr id="60" name="Straight Arrow Connector 59">
            <a:extLst>
              <a:ext uri="{FF2B5EF4-FFF2-40B4-BE49-F238E27FC236}">
                <a16:creationId xmlns:a16="http://schemas.microsoft.com/office/drawing/2014/main" id="{3621114C-E146-9F44-45C6-6CFCCDB61165}"/>
              </a:ext>
            </a:extLst>
          </p:cNvPr>
          <p:cNvCxnSpPr>
            <a:cxnSpLocks/>
          </p:cNvCxnSpPr>
          <p:nvPr/>
        </p:nvCxnSpPr>
        <p:spPr>
          <a:xfrm>
            <a:off x="5992331" y="3924615"/>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006063C-2133-D228-74DA-469113C253DD}"/>
              </a:ext>
            </a:extLst>
          </p:cNvPr>
          <p:cNvSpPr txBox="1"/>
          <p:nvPr/>
        </p:nvSpPr>
        <p:spPr>
          <a:xfrm>
            <a:off x="5679450" y="3786115"/>
            <a:ext cx="212512" cy="276999"/>
          </a:xfrm>
          <a:prstGeom prst="rect">
            <a:avLst/>
          </a:prstGeom>
          <a:noFill/>
        </p:spPr>
        <p:txBody>
          <a:bodyPr wrap="square" lIns="0" rIns="0" rtlCol="0">
            <a:spAutoFit/>
          </a:bodyPr>
          <a:lstStyle/>
          <a:p>
            <a:pPr algn="ctr"/>
            <a:r>
              <a:rPr lang="en-SE" sz="1200" dirty="0">
                <a:solidFill>
                  <a:schemeClr val="bg1"/>
                </a:solidFill>
              </a:rPr>
              <a:t>1</a:t>
            </a:r>
          </a:p>
        </p:txBody>
      </p:sp>
      <p:pic>
        <p:nvPicPr>
          <p:cNvPr id="63" name="Picture 62" descr="Icon&#10;&#10;Description automatically generated">
            <a:extLst>
              <a:ext uri="{FF2B5EF4-FFF2-40B4-BE49-F238E27FC236}">
                <a16:creationId xmlns:a16="http://schemas.microsoft.com/office/drawing/2014/main" id="{388AD132-92AB-0378-48E9-A89D080FC5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84900" y="2991884"/>
            <a:ext cx="609600" cy="609600"/>
          </a:xfrm>
          <a:prstGeom prst="rect">
            <a:avLst/>
          </a:prstGeom>
        </p:spPr>
      </p:pic>
      <p:pic>
        <p:nvPicPr>
          <p:cNvPr id="65" name="Picture 64" descr="A picture containing basketball, sport&#10;&#10;Description automatically generated">
            <a:extLst>
              <a:ext uri="{FF2B5EF4-FFF2-40B4-BE49-F238E27FC236}">
                <a16:creationId xmlns:a16="http://schemas.microsoft.com/office/drawing/2014/main" id="{6DDAEABF-A579-53AE-B230-EA907445C1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4592" y="2991884"/>
            <a:ext cx="609601" cy="609601"/>
          </a:xfrm>
          <a:prstGeom prst="rect">
            <a:avLst/>
          </a:prstGeom>
        </p:spPr>
      </p:pic>
      <p:cxnSp>
        <p:nvCxnSpPr>
          <p:cNvPr id="67" name="Elbow Connector 66">
            <a:extLst>
              <a:ext uri="{FF2B5EF4-FFF2-40B4-BE49-F238E27FC236}">
                <a16:creationId xmlns:a16="http://schemas.microsoft.com/office/drawing/2014/main" id="{3C7A35F0-35E2-260A-C7E1-4EB5F8B82577}"/>
              </a:ext>
            </a:extLst>
          </p:cNvPr>
          <p:cNvCxnSpPr>
            <a:cxnSpLocks/>
          </p:cNvCxnSpPr>
          <p:nvPr/>
        </p:nvCxnSpPr>
        <p:spPr>
          <a:xfrm>
            <a:off x="6928238" y="4134391"/>
            <a:ext cx="866924" cy="356431"/>
          </a:xfrm>
          <a:prstGeom prst="bentConnector3">
            <a:avLst>
              <a:gd name="adj1" fmla="val 192"/>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F9C5D21-F638-CB28-1315-7D655AA60FE0}"/>
              </a:ext>
            </a:extLst>
          </p:cNvPr>
          <p:cNvSpPr txBox="1"/>
          <p:nvPr/>
        </p:nvSpPr>
        <p:spPr>
          <a:xfrm>
            <a:off x="7174202" y="4459612"/>
            <a:ext cx="291976" cy="276999"/>
          </a:xfrm>
          <a:prstGeom prst="rect">
            <a:avLst/>
          </a:prstGeom>
          <a:noFill/>
        </p:spPr>
        <p:txBody>
          <a:bodyPr wrap="square" lIns="0" rIns="0" rtlCol="0">
            <a:spAutoFit/>
          </a:bodyPr>
          <a:lstStyle/>
          <a:p>
            <a:pPr algn="ctr"/>
            <a:r>
              <a:rPr lang="en-SE" sz="1200" dirty="0">
                <a:solidFill>
                  <a:schemeClr val="bg1"/>
                </a:solidFill>
              </a:rPr>
              <a:t>2a</a:t>
            </a:r>
          </a:p>
        </p:txBody>
      </p:sp>
      <p:cxnSp>
        <p:nvCxnSpPr>
          <p:cNvPr id="71" name="Straight Arrow Connector 70">
            <a:extLst>
              <a:ext uri="{FF2B5EF4-FFF2-40B4-BE49-F238E27FC236}">
                <a16:creationId xmlns:a16="http://schemas.microsoft.com/office/drawing/2014/main" id="{9599E768-DB2C-92A6-AFA1-10E7FD8A066C}"/>
              </a:ext>
            </a:extLst>
          </p:cNvPr>
          <p:cNvCxnSpPr>
            <a:cxnSpLocks/>
          </p:cNvCxnSpPr>
          <p:nvPr/>
        </p:nvCxnSpPr>
        <p:spPr>
          <a:xfrm>
            <a:off x="8404761" y="4490820"/>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23D1E983-69A7-97CF-3639-940B34D6C69D}"/>
              </a:ext>
            </a:extLst>
          </p:cNvPr>
          <p:cNvSpPr txBox="1"/>
          <p:nvPr/>
        </p:nvSpPr>
        <p:spPr>
          <a:xfrm>
            <a:off x="8528549" y="4459611"/>
            <a:ext cx="291976" cy="276999"/>
          </a:xfrm>
          <a:prstGeom prst="rect">
            <a:avLst/>
          </a:prstGeom>
          <a:noFill/>
        </p:spPr>
        <p:txBody>
          <a:bodyPr wrap="square" lIns="0" rIns="0" rtlCol="0">
            <a:spAutoFit/>
          </a:bodyPr>
          <a:lstStyle/>
          <a:p>
            <a:pPr algn="ctr"/>
            <a:r>
              <a:rPr lang="en-SE" sz="1200" dirty="0">
                <a:solidFill>
                  <a:schemeClr val="bg1"/>
                </a:solidFill>
              </a:rPr>
              <a:t>2b</a:t>
            </a:r>
          </a:p>
        </p:txBody>
      </p:sp>
      <p:cxnSp>
        <p:nvCxnSpPr>
          <p:cNvPr id="74" name="Elbow Connector 73">
            <a:extLst>
              <a:ext uri="{FF2B5EF4-FFF2-40B4-BE49-F238E27FC236}">
                <a16:creationId xmlns:a16="http://schemas.microsoft.com/office/drawing/2014/main" id="{BF6E9EEA-3222-1DCA-13E9-F590BF36A9E7}"/>
              </a:ext>
            </a:extLst>
          </p:cNvPr>
          <p:cNvCxnSpPr>
            <a:cxnSpLocks/>
            <a:stCxn id="52" idx="0"/>
          </p:cNvCxnSpPr>
          <p:nvPr/>
        </p:nvCxnSpPr>
        <p:spPr>
          <a:xfrm rot="5400000" flipH="1" flipV="1">
            <a:off x="7209411" y="2936610"/>
            <a:ext cx="288656" cy="882654"/>
          </a:xfrm>
          <a:prstGeom prst="bentConnector2">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E1394DF-B234-D0EA-089E-B31E0CF969C5}"/>
              </a:ext>
            </a:extLst>
          </p:cNvPr>
          <p:cNvCxnSpPr>
            <a:cxnSpLocks/>
          </p:cNvCxnSpPr>
          <p:nvPr/>
        </p:nvCxnSpPr>
        <p:spPr>
          <a:xfrm>
            <a:off x="8412343" y="3238510"/>
            <a:ext cx="2155666" cy="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6419BF2-D72B-8721-39C2-B622BB6D2FC4}"/>
              </a:ext>
            </a:extLst>
          </p:cNvPr>
          <p:cNvSpPr txBox="1"/>
          <p:nvPr/>
        </p:nvSpPr>
        <p:spPr>
          <a:xfrm>
            <a:off x="7142583" y="2985394"/>
            <a:ext cx="291976" cy="276999"/>
          </a:xfrm>
          <a:prstGeom prst="rect">
            <a:avLst/>
          </a:prstGeom>
          <a:noFill/>
        </p:spPr>
        <p:txBody>
          <a:bodyPr wrap="square" lIns="0" rIns="0" rtlCol="0">
            <a:spAutoFit/>
          </a:bodyPr>
          <a:lstStyle/>
          <a:p>
            <a:pPr algn="ctr"/>
            <a:r>
              <a:rPr lang="en-SE" sz="1200" dirty="0">
                <a:solidFill>
                  <a:schemeClr val="lt1"/>
                </a:solidFill>
              </a:rPr>
              <a:t>3a</a:t>
            </a:r>
          </a:p>
        </p:txBody>
      </p:sp>
      <p:sp>
        <p:nvSpPr>
          <p:cNvPr id="82" name="TextBox 81">
            <a:extLst>
              <a:ext uri="{FF2B5EF4-FFF2-40B4-BE49-F238E27FC236}">
                <a16:creationId xmlns:a16="http://schemas.microsoft.com/office/drawing/2014/main" id="{AAD84CAD-840B-02FA-0320-BA6225AF8263}"/>
              </a:ext>
            </a:extLst>
          </p:cNvPr>
          <p:cNvSpPr txBox="1"/>
          <p:nvPr/>
        </p:nvSpPr>
        <p:spPr>
          <a:xfrm>
            <a:off x="9144641" y="2964430"/>
            <a:ext cx="291976" cy="276999"/>
          </a:xfrm>
          <a:prstGeom prst="rect">
            <a:avLst/>
          </a:prstGeom>
          <a:noFill/>
        </p:spPr>
        <p:txBody>
          <a:bodyPr wrap="square" lIns="0" rIns="0" rtlCol="0">
            <a:spAutoFit/>
          </a:bodyPr>
          <a:lstStyle/>
          <a:p>
            <a:pPr algn="ctr"/>
            <a:r>
              <a:rPr lang="en-SE" sz="1200" dirty="0">
                <a:solidFill>
                  <a:schemeClr val="lt1"/>
                </a:solidFill>
              </a:rPr>
              <a:t>3b</a:t>
            </a:r>
          </a:p>
        </p:txBody>
      </p:sp>
      <p:cxnSp>
        <p:nvCxnSpPr>
          <p:cNvPr id="83" name="Straight Arrow Connector 82">
            <a:extLst>
              <a:ext uri="{FF2B5EF4-FFF2-40B4-BE49-F238E27FC236}">
                <a16:creationId xmlns:a16="http://schemas.microsoft.com/office/drawing/2014/main" id="{0AE28524-FBD5-8162-2513-ACE362551B4C}"/>
              </a:ext>
            </a:extLst>
          </p:cNvPr>
          <p:cNvCxnSpPr>
            <a:cxnSpLocks/>
          </p:cNvCxnSpPr>
          <p:nvPr/>
        </p:nvCxnSpPr>
        <p:spPr>
          <a:xfrm flipH="1" flipV="1">
            <a:off x="8394500" y="3415135"/>
            <a:ext cx="2160811" cy="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249FEF93-0872-B1F5-AB1D-7527F8570864}"/>
              </a:ext>
            </a:extLst>
          </p:cNvPr>
          <p:cNvSpPr txBox="1"/>
          <p:nvPr/>
        </p:nvSpPr>
        <p:spPr>
          <a:xfrm>
            <a:off x="9149852" y="3415949"/>
            <a:ext cx="291976" cy="276999"/>
          </a:xfrm>
          <a:prstGeom prst="rect">
            <a:avLst/>
          </a:prstGeom>
          <a:noFill/>
        </p:spPr>
        <p:txBody>
          <a:bodyPr wrap="square" lIns="0" rIns="0" rtlCol="0">
            <a:spAutoFit/>
          </a:bodyPr>
          <a:lstStyle/>
          <a:p>
            <a:pPr algn="ctr"/>
            <a:r>
              <a:rPr lang="en-SE" sz="1200" dirty="0">
                <a:solidFill>
                  <a:schemeClr val="lt1"/>
                </a:solidFill>
              </a:rPr>
              <a:t>4a</a:t>
            </a:r>
          </a:p>
        </p:txBody>
      </p:sp>
      <p:cxnSp>
        <p:nvCxnSpPr>
          <p:cNvPr id="89" name="Elbow Connector 88">
            <a:extLst>
              <a:ext uri="{FF2B5EF4-FFF2-40B4-BE49-F238E27FC236}">
                <a16:creationId xmlns:a16="http://schemas.microsoft.com/office/drawing/2014/main" id="{B0613C3E-A2C8-D012-A3AB-9A0F7C741579}"/>
              </a:ext>
            </a:extLst>
          </p:cNvPr>
          <p:cNvCxnSpPr>
            <a:cxnSpLocks/>
          </p:cNvCxnSpPr>
          <p:nvPr/>
        </p:nvCxnSpPr>
        <p:spPr>
          <a:xfrm rot="10800000" flipV="1">
            <a:off x="7222342" y="3425004"/>
            <a:ext cx="553700" cy="378389"/>
          </a:xfrm>
          <a:prstGeom prst="bentConnector3">
            <a:avLst>
              <a:gd name="adj1" fmla="val 50000"/>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9060EA9E-5FA1-6CA7-4EED-E08B1CD5A26A}"/>
              </a:ext>
            </a:extLst>
          </p:cNvPr>
          <p:cNvSpPr txBox="1"/>
          <p:nvPr/>
        </p:nvSpPr>
        <p:spPr>
          <a:xfrm>
            <a:off x="7207215" y="3374519"/>
            <a:ext cx="291976" cy="276999"/>
          </a:xfrm>
          <a:prstGeom prst="rect">
            <a:avLst/>
          </a:prstGeom>
          <a:noFill/>
        </p:spPr>
        <p:txBody>
          <a:bodyPr wrap="square" lIns="0" rIns="0" rtlCol="0">
            <a:spAutoFit/>
          </a:bodyPr>
          <a:lstStyle/>
          <a:p>
            <a:pPr algn="ctr"/>
            <a:r>
              <a:rPr lang="en-SE" sz="1200" dirty="0">
                <a:solidFill>
                  <a:schemeClr val="lt1"/>
                </a:solidFill>
              </a:rPr>
              <a:t>4b</a:t>
            </a:r>
          </a:p>
        </p:txBody>
      </p:sp>
      <p:cxnSp>
        <p:nvCxnSpPr>
          <p:cNvPr id="92" name="Straight Arrow Connector 91">
            <a:extLst>
              <a:ext uri="{FF2B5EF4-FFF2-40B4-BE49-F238E27FC236}">
                <a16:creationId xmlns:a16="http://schemas.microsoft.com/office/drawing/2014/main" id="{8B83467A-2682-73BB-F71D-9962FA072D15}"/>
              </a:ext>
            </a:extLst>
          </p:cNvPr>
          <p:cNvCxnSpPr>
            <a:cxnSpLocks/>
          </p:cNvCxnSpPr>
          <p:nvPr/>
        </p:nvCxnSpPr>
        <p:spPr>
          <a:xfrm flipH="1">
            <a:off x="5907011" y="3688564"/>
            <a:ext cx="691809"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5222CC11-DF86-8EC5-787D-0F09DE71144D}"/>
              </a:ext>
            </a:extLst>
          </p:cNvPr>
          <p:cNvSpPr txBox="1"/>
          <p:nvPr/>
        </p:nvSpPr>
        <p:spPr>
          <a:xfrm>
            <a:off x="5657019" y="3550065"/>
            <a:ext cx="258854" cy="276999"/>
          </a:xfrm>
          <a:prstGeom prst="rect">
            <a:avLst/>
          </a:prstGeom>
          <a:noFill/>
        </p:spPr>
        <p:txBody>
          <a:bodyPr wrap="square" lIns="0" rIns="0" rtlCol="0">
            <a:spAutoFit/>
          </a:bodyPr>
          <a:lstStyle/>
          <a:p>
            <a:pPr algn="ctr"/>
            <a:r>
              <a:rPr lang="en-SE" sz="1200" dirty="0">
                <a:solidFill>
                  <a:schemeClr val="bg1"/>
                </a:solidFill>
              </a:rPr>
              <a:t>5</a:t>
            </a:r>
          </a:p>
        </p:txBody>
      </p:sp>
      <p:cxnSp>
        <p:nvCxnSpPr>
          <p:cNvPr id="98" name="Elbow Connector 97">
            <a:extLst>
              <a:ext uri="{FF2B5EF4-FFF2-40B4-BE49-F238E27FC236}">
                <a16:creationId xmlns:a16="http://schemas.microsoft.com/office/drawing/2014/main" id="{A044E8CA-811D-BB01-4C65-6DE7548B1735}"/>
              </a:ext>
            </a:extLst>
          </p:cNvPr>
          <p:cNvCxnSpPr>
            <a:cxnSpLocks/>
          </p:cNvCxnSpPr>
          <p:nvPr/>
        </p:nvCxnSpPr>
        <p:spPr>
          <a:xfrm flipV="1">
            <a:off x="5992331" y="3610900"/>
            <a:ext cx="4843894" cy="1723571"/>
          </a:xfrm>
          <a:prstGeom prst="bentConnector2">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717F3A9C-D740-4242-C787-0F078CAF9F2F}"/>
              </a:ext>
            </a:extLst>
          </p:cNvPr>
          <p:cNvSpPr txBox="1"/>
          <p:nvPr/>
        </p:nvSpPr>
        <p:spPr>
          <a:xfrm>
            <a:off x="5679450" y="5195971"/>
            <a:ext cx="212512" cy="276999"/>
          </a:xfrm>
          <a:prstGeom prst="rect">
            <a:avLst/>
          </a:prstGeom>
          <a:noFill/>
        </p:spPr>
        <p:txBody>
          <a:bodyPr wrap="square" lIns="0" rIns="0" rtlCol="0">
            <a:spAutoFit/>
          </a:bodyPr>
          <a:lstStyle/>
          <a:p>
            <a:pPr algn="ctr"/>
            <a:r>
              <a:rPr lang="en-SE" sz="1200" dirty="0">
                <a:solidFill>
                  <a:schemeClr val="bg1"/>
                </a:solidFill>
              </a:rPr>
              <a:t>6</a:t>
            </a:r>
          </a:p>
        </p:txBody>
      </p:sp>
      <p:cxnSp>
        <p:nvCxnSpPr>
          <p:cNvPr id="102" name="Straight Arrow Connector 101">
            <a:extLst>
              <a:ext uri="{FF2B5EF4-FFF2-40B4-BE49-F238E27FC236}">
                <a16:creationId xmlns:a16="http://schemas.microsoft.com/office/drawing/2014/main" id="{235AB7FF-77A6-128F-869A-70DC255342AC}"/>
              </a:ext>
            </a:extLst>
          </p:cNvPr>
          <p:cNvCxnSpPr>
            <a:cxnSpLocks/>
          </p:cNvCxnSpPr>
          <p:nvPr/>
        </p:nvCxnSpPr>
        <p:spPr>
          <a:xfrm>
            <a:off x="11174193" y="3271773"/>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53C78C36-84C6-E8C3-A7E9-CF0724668941}"/>
              </a:ext>
            </a:extLst>
          </p:cNvPr>
          <p:cNvSpPr txBox="1"/>
          <p:nvPr/>
        </p:nvSpPr>
        <p:spPr>
          <a:xfrm>
            <a:off x="11777329" y="3133273"/>
            <a:ext cx="212512" cy="276999"/>
          </a:xfrm>
          <a:prstGeom prst="rect">
            <a:avLst/>
          </a:prstGeom>
          <a:noFill/>
        </p:spPr>
        <p:txBody>
          <a:bodyPr wrap="square" lIns="0" rIns="0" rtlCol="0">
            <a:spAutoFit/>
          </a:bodyPr>
          <a:lstStyle/>
          <a:p>
            <a:pPr algn="ctr"/>
            <a:r>
              <a:rPr lang="en-SE" sz="1200" dirty="0">
                <a:solidFill>
                  <a:schemeClr val="lt1"/>
                </a:solidFill>
              </a:rPr>
              <a:t>7a</a:t>
            </a:r>
          </a:p>
        </p:txBody>
      </p:sp>
      <p:cxnSp>
        <p:nvCxnSpPr>
          <p:cNvPr id="109" name="Elbow Connector 108">
            <a:extLst>
              <a:ext uri="{FF2B5EF4-FFF2-40B4-BE49-F238E27FC236}">
                <a16:creationId xmlns:a16="http://schemas.microsoft.com/office/drawing/2014/main" id="{47371688-ADA8-BE25-6527-6CAD654EDB48}"/>
              </a:ext>
            </a:extLst>
          </p:cNvPr>
          <p:cNvCxnSpPr/>
          <p:nvPr/>
        </p:nvCxnSpPr>
        <p:spPr>
          <a:xfrm flipV="1">
            <a:off x="9600641" y="3425004"/>
            <a:ext cx="2176688" cy="1047681"/>
          </a:xfrm>
          <a:prstGeom prst="bentConnector3">
            <a:avLst>
              <a:gd name="adj1" fmla="val 76666"/>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0CECE1B-EB98-7E1A-5827-00F89EBA56CA}"/>
              </a:ext>
            </a:extLst>
          </p:cNvPr>
          <p:cNvSpPr txBox="1"/>
          <p:nvPr/>
        </p:nvSpPr>
        <p:spPr>
          <a:xfrm>
            <a:off x="11777329" y="3302431"/>
            <a:ext cx="212512" cy="276999"/>
          </a:xfrm>
          <a:prstGeom prst="rect">
            <a:avLst/>
          </a:prstGeom>
          <a:noFill/>
        </p:spPr>
        <p:txBody>
          <a:bodyPr wrap="square" lIns="0" rIns="0" rtlCol="0">
            <a:spAutoFit/>
          </a:bodyPr>
          <a:lstStyle/>
          <a:p>
            <a:pPr algn="ctr"/>
            <a:r>
              <a:rPr lang="en-SE" sz="1200" dirty="0">
                <a:solidFill>
                  <a:schemeClr val="lt1"/>
                </a:solidFill>
              </a:rPr>
              <a:t>7b</a:t>
            </a:r>
          </a:p>
        </p:txBody>
      </p:sp>
      <p:sp>
        <p:nvSpPr>
          <p:cNvPr id="9" name="Pass Row 1, Column 5">
            <a:extLst>
              <a:ext uri="{FF2B5EF4-FFF2-40B4-BE49-F238E27FC236}">
                <a16:creationId xmlns:a16="http://schemas.microsoft.com/office/drawing/2014/main" id="{B05FF55F-F1B0-03DB-E18D-042BF7ABEC54}"/>
              </a:ext>
            </a:extLst>
          </p:cNvPr>
          <p:cNvSpPr/>
          <p:nvPr/>
        </p:nvSpPr>
        <p:spPr>
          <a:xfrm>
            <a:off x="7166592" y="2417664"/>
            <a:ext cx="1853450" cy="217217"/>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 Kinesis Firehose</a:t>
            </a:r>
          </a:p>
        </p:txBody>
      </p:sp>
      <p:sp>
        <p:nvSpPr>
          <p:cNvPr id="10" name="Pass Row 1, Column 5">
            <a:extLst>
              <a:ext uri="{FF2B5EF4-FFF2-40B4-BE49-F238E27FC236}">
                <a16:creationId xmlns:a16="http://schemas.microsoft.com/office/drawing/2014/main" id="{B66D6048-C49F-611C-D1A5-51193F91F812}"/>
              </a:ext>
            </a:extLst>
          </p:cNvPr>
          <p:cNvSpPr/>
          <p:nvPr/>
        </p:nvSpPr>
        <p:spPr>
          <a:xfrm>
            <a:off x="6456317" y="4183401"/>
            <a:ext cx="922958" cy="279462"/>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fontScale="92500" lnSpcReduction="10000"/>
          </a:bodyPr>
          <a:lstStyle/>
          <a:p>
            <a:pPr algn="ctr"/>
            <a:r>
              <a:rPr lang="en-US" sz="1100" dirty="0">
                <a:solidFill>
                  <a:schemeClr val="bg1"/>
                </a:solidFill>
              </a:rPr>
              <a:t>Amazon API </a:t>
            </a:r>
          </a:p>
          <a:p>
            <a:pPr algn="ctr"/>
            <a:r>
              <a:rPr lang="en-US" sz="1100" dirty="0">
                <a:solidFill>
                  <a:schemeClr val="bg1"/>
                </a:solidFill>
              </a:rPr>
              <a:t>Gateway</a:t>
            </a:r>
          </a:p>
        </p:txBody>
      </p:sp>
      <p:sp>
        <p:nvSpPr>
          <p:cNvPr id="11" name="Pass Row 1, Column 5">
            <a:extLst>
              <a:ext uri="{FF2B5EF4-FFF2-40B4-BE49-F238E27FC236}">
                <a16:creationId xmlns:a16="http://schemas.microsoft.com/office/drawing/2014/main" id="{539B7950-897B-A8C8-6D4A-E90B2F23ACFF}"/>
              </a:ext>
            </a:extLst>
          </p:cNvPr>
          <p:cNvSpPr/>
          <p:nvPr/>
        </p:nvSpPr>
        <p:spPr>
          <a:xfrm>
            <a:off x="7617038" y="4839660"/>
            <a:ext cx="967746" cy="204491"/>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 SQS</a:t>
            </a:r>
          </a:p>
        </p:txBody>
      </p:sp>
      <p:sp>
        <p:nvSpPr>
          <p:cNvPr id="12" name="Pass Row 1, Column 5">
            <a:extLst>
              <a:ext uri="{FF2B5EF4-FFF2-40B4-BE49-F238E27FC236}">
                <a16:creationId xmlns:a16="http://schemas.microsoft.com/office/drawing/2014/main" id="{0E3D5564-1949-EBDC-934B-22D252A2BFC2}"/>
              </a:ext>
            </a:extLst>
          </p:cNvPr>
          <p:cNvSpPr/>
          <p:nvPr/>
        </p:nvSpPr>
        <p:spPr>
          <a:xfrm>
            <a:off x="7628446" y="3632251"/>
            <a:ext cx="911805" cy="1930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AWS Lambda</a:t>
            </a:r>
          </a:p>
        </p:txBody>
      </p:sp>
      <p:sp>
        <p:nvSpPr>
          <p:cNvPr id="14" name="Pass Row 1, Column 5">
            <a:extLst>
              <a:ext uri="{FF2B5EF4-FFF2-40B4-BE49-F238E27FC236}">
                <a16:creationId xmlns:a16="http://schemas.microsoft.com/office/drawing/2014/main" id="{14E597B3-F507-4194-EB8B-7648C2CC8369}"/>
              </a:ext>
            </a:extLst>
          </p:cNvPr>
          <p:cNvSpPr/>
          <p:nvPr/>
        </p:nvSpPr>
        <p:spPr>
          <a:xfrm>
            <a:off x="8689203" y="4828268"/>
            <a:ext cx="1292834" cy="2088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a:solidFill>
                  <a:schemeClr val="bg1"/>
                </a:solidFill>
              </a:rPr>
              <a:t>Amazon</a:t>
            </a:r>
            <a:r>
              <a:rPr lang="en-US" sz="1100" dirty="0">
                <a:solidFill>
                  <a:schemeClr val="bg1"/>
                </a:solidFill>
              </a:rPr>
              <a:t> DynamoDB</a:t>
            </a:r>
          </a:p>
        </p:txBody>
      </p:sp>
      <p:sp>
        <p:nvSpPr>
          <p:cNvPr id="15" name="Pass Row 1, Column 5">
            <a:extLst>
              <a:ext uri="{FF2B5EF4-FFF2-40B4-BE49-F238E27FC236}">
                <a16:creationId xmlns:a16="http://schemas.microsoft.com/office/drawing/2014/main" id="{F38C664A-A4D4-CAB9-9C4B-4F1A39B963BC}"/>
              </a:ext>
            </a:extLst>
          </p:cNvPr>
          <p:cNvSpPr/>
          <p:nvPr/>
        </p:nvSpPr>
        <p:spPr>
          <a:xfrm>
            <a:off x="10464801" y="3774357"/>
            <a:ext cx="851528" cy="181548"/>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 S3</a:t>
            </a:r>
          </a:p>
        </p:txBody>
      </p:sp>
    </p:spTree>
    <p:extLst>
      <p:ext uri="{BB962C8B-B14F-4D97-AF65-F5344CB8AC3E}">
        <p14:creationId xmlns:p14="http://schemas.microsoft.com/office/powerpoint/2010/main" val="2252268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9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1" grpId="0"/>
      <p:bldP spid="70" grpId="0"/>
      <p:bldP spid="72" grpId="0"/>
      <p:bldP spid="81" grpId="0"/>
      <p:bldP spid="82" grpId="0"/>
      <p:bldP spid="86" grpId="0"/>
      <p:bldP spid="91" grpId="0"/>
      <p:bldP spid="95" grpId="0"/>
      <p:bldP spid="100" grpId="0"/>
      <p:bldP spid="103" grpId="0"/>
      <p:bldP spid="111" grpId="0"/>
      <p:bldP spid="9" grpId="0" animBg="1"/>
      <p:bldP spid="10" grpId="0" animBg="1"/>
      <p:bldP spid="11" grpId="0" animBg="1"/>
      <p:bldP spid="12"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5E49-B66B-7583-3754-DFC35B8413D6}"/>
              </a:ext>
            </a:extLst>
          </p:cNvPr>
          <p:cNvSpPr>
            <a:spLocks noGrp="1"/>
          </p:cNvSpPr>
          <p:nvPr>
            <p:ph type="title"/>
          </p:nvPr>
        </p:nvSpPr>
        <p:spPr>
          <a:xfrm>
            <a:off x="487997" y="87117"/>
            <a:ext cx="10515600" cy="988546"/>
          </a:xfrm>
        </p:spPr>
        <p:txBody>
          <a:bodyPr>
            <a:normAutofit/>
          </a:bodyPr>
          <a:lstStyle/>
          <a:p>
            <a:r>
              <a:rPr lang="en-US" sz="3200" dirty="0">
                <a:solidFill>
                  <a:schemeClr val="bg1"/>
                </a:solidFill>
              </a:rPr>
              <a:t>Component design:</a:t>
            </a:r>
            <a:r>
              <a:rPr lang="en-SE" sz="3200" dirty="0">
                <a:solidFill>
                  <a:schemeClr val="bg1"/>
                </a:solidFill>
              </a:rPr>
              <a:t> </a:t>
            </a:r>
            <a:r>
              <a:rPr lang="en-US" sz="3200" dirty="0">
                <a:solidFill>
                  <a:schemeClr val="bg1"/>
                </a:solidFill>
              </a:rPr>
              <a:t>Processing and storage</a:t>
            </a:r>
            <a:endParaRPr lang="en-SE" sz="3200" dirty="0">
              <a:solidFill>
                <a:schemeClr val="bg1"/>
              </a:solidFill>
            </a:endParaRPr>
          </a:p>
        </p:txBody>
      </p:sp>
      <p:sp>
        <p:nvSpPr>
          <p:cNvPr id="4" name="Rectangle 3">
            <a:extLst>
              <a:ext uri="{FF2B5EF4-FFF2-40B4-BE49-F238E27FC236}">
                <a16:creationId xmlns:a16="http://schemas.microsoft.com/office/drawing/2014/main" id="{66BA54DC-4FC6-5A93-818B-B442406E560E}"/>
              </a:ext>
            </a:extLst>
          </p:cNvPr>
          <p:cNvSpPr/>
          <p:nvPr/>
        </p:nvSpPr>
        <p:spPr>
          <a:xfrm>
            <a:off x="4064830" y="1152837"/>
            <a:ext cx="3430251"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solidFill>
                <a:schemeClr val="bg1"/>
              </a:solidFill>
            </a:endParaRPr>
          </a:p>
        </p:txBody>
      </p:sp>
      <p:sp>
        <p:nvSpPr>
          <p:cNvPr id="7" name="Pass Row 2, Column 1">
            <a:extLst>
              <a:ext uri="{FF2B5EF4-FFF2-40B4-BE49-F238E27FC236}">
                <a16:creationId xmlns:a16="http://schemas.microsoft.com/office/drawing/2014/main" id="{03A24AE5-A941-A80D-940E-FF8AB04CAD27}"/>
              </a:ext>
            </a:extLst>
          </p:cNvPr>
          <p:cNvSpPr/>
          <p:nvPr/>
        </p:nvSpPr>
        <p:spPr>
          <a:xfrm>
            <a:off x="2001382" y="4959861"/>
            <a:ext cx="997171"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Landing Zone</a:t>
            </a:r>
          </a:p>
        </p:txBody>
      </p:sp>
      <p:sp>
        <p:nvSpPr>
          <p:cNvPr id="8" name="Pass Row 2, Column 1">
            <a:extLst>
              <a:ext uri="{FF2B5EF4-FFF2-40B4-BE49-F238E27FC236}">
                <a16:creationId xmlns:a16="http://schemas.microsoft.com/office/drawing/2014/main" id="{79F59F55-5794-F587-0B38-43D9F0D6CF39}"/>
              </a:ext>
            </a:extLst>
          </p:cNvPr>
          <p:cNvSpPr/>
          <p:nvPr/>
        </p:nvSpPr>
        <p:spPr>
          <a:xfrm>
            <a:off x="4787153" y="4959861"/>
            <a:ext cx="1818737" cy="180391"/>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a:solidFill>
                  <a:schemeClr val="bg1"/>
                </a:solidFill>
              </a:rPr>
              <a:t>Processing </a:t>
            </a:r>
            <a:r>
              <a:rPr lang="en-US" sz="1100" dirty="0">
                <a:solidFill>
                  <a:schemeClr val="bg1"/>
                </a:solidFill>
              </a:rPr>
              <a:t>and Storage</a:t>
            </a:r>
          </a:p>
        </p:txBody>
      </p:sp>
      <p:cxnSp>
        <p:nvCxnSpPr>
          <p:cNvPr id="50" name="Straight Arrow Connector 49">
            <a:extLst>
              <a:ext uri="{FF2B5EF4-FFF2-40B4-BE49-F238E27FC236}">
                <a16:creationId xmlns:a16="http://schemas.microsoft.com/office/drawing/2014/main" id="{241FF120-55F3-BD9E-F3C7-075C1BB9E99E}"/>
              </a:ext>
            </a:extLst>
          </p:cNvPr>
          <p:cNvCxnSpPr>
            <a:cxnSpLocks/>
          </p:cNvCxnSpPr>
          <p:nvPr/>
        </p:nvCxnSpPr>
        <p:spPr>
          <a:xfrm>
            <a:off x="5563621" y="4235859"/>
            <a:ext cx="1107662"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358CA4F-F407-7B62-92AA-37DF0ABFE477}"/>
              </a:ext>
            </a:extLst>
          </p:cNvPr>
          <p:cNvSpPr/>
          <p:nvPr/>
        </p:nvSpPr>
        <p:spPr>
          <a:xfrm>
            <a:off x="8359513" y="1152837"/>
            <a:ext cx="1201712"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solidFill>
                <a:schemeClr val="bg1"/>
              </a:solidFill>
            </a:endParaRPr>
          </a:p>
        </p:txBody>
      </p:sp>
      <p:sp>
        <p:nvSpPr>
          <p:cNvPr id="23" name="Pass Row 2, Column 1">
            <a:extLst>
              <a:ext uri="{FF2B5EF4-FFF2-40B4-BE49-F238E27FC236}">
                <a16:creationId xmlns:a16="http://schemas.microsoft.com/office/drawing/2014/main" id="{D02ED8B0-D230-48F6-F7CF-FF891AB3F57C}"/>
              </a:ext>
            </a:extLst>
          </p:cNvPr>
          <p:cNvSpPr/>
          <p:nvPr/>
        </p:nvSpPr>
        <p:spPr>
          <a:xfrm>
            <a:off x="8394491" y="4954261"/>
            <a:ext cx="1051450" cy="17843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Distribution</a:t>
            </a:r>
          </a:p>
        </p:txBody>
      </p:sp>
      <p:sp>
        <p:nvSpPr>
          <p:cNvPr id="29" name="TextBox 28">
            <a:extLst>
              <a:ext uri="{FF2B5EF4-FFF2-40B4-BE49-F238E27FC236}">
                <a16:creationId xmlns:a16="http://schemas.microsoft.com/office/drawing/2014/main" id="{A44264CE-1232-D9A5-D0A1-9B2CEB70C361}"/>
              </a:ext>
            </a:extLst>
          </p:cNvPr>
          <p:cNvSpPr txBox="1"/>
          <p:nvPr/>
        </p:nvSpPr>
        <p:spPr>
          <a:xfrm>
            <a:off x="5954303" y="4181288"/>
            <a:ext cx="212512" cy="276999"/>
          </a:xfrm>
          <a:prstGeom prst="rect">
            <a:avLst/>
          </a:prstGeom>
          <a:noFill/>
        </p:spPr>
        <p:txBody>
          <a:bodyPr wrap="square" lIns="0" rIns="0" rtlCol="0">
            <a:spAutoFit/>
          </a:bodyPr>
          <a:lstStyle/>
          <a:p>
            <a:pPr algn="ctr"/>
            <a:r>
              <a:rPr lang="en-SE" sz="1200" dirty="0">
                <a:solidFill>
                  <a:schemeClr val="lt1"/>
                </a:solidFill>
              </a:rPr>
              <a:t>7a</a:t>
            </a:r>
          </a:p>
        </p:txBody>
      </p:sp>
      <p:sp>
        <p:nvSpPr>
          <p:cNvPr id="33" name="TextBox 32">
            <a:extLst>
              <a:ext uri="{FF2B5EF4-FFF2-40B4-BE49-F238E27FC236}">
                <a16:creationId xmlns:a16="http://schemas.microsoft.com/office/drawing/2014/main" id="{B8F7D229-E506-7011-BE4A-BDB27996D947}"/>
              </a:ext>
            </a:extLst>
          </p:cNvPr>
          <p:cNvSpPr txBox="1"/>
          <p:nvPr/>
        </p:nvSpPr>
        <p:spPr>
          <a:xfrm>
            <a:off x="5945160" y="3795077"/>
            <a:ext cx="212512" cy="276999"/>
          </a:xfrm>
          <a:prstGeom prst="rect">
            <a:avLst/>
          </a:prstGeom>
          <a:noFill/>
        </p:spPr>
        <p:txBody>
          <a:bodyPr wrap="square" lIns="0" rIns="0" rtlCol="0">
            <a:spAutoFit/>
          </a:bodyPr>
          <a:lstStyle/>
          <a:p>
            <a:pPr algn="ctr"/>
            <a:r>
              <a:rPr lang="en-SE" sz="1200" dirty="0">
                <a:solidFill>
                  <a:schemeClr val="lt1"/>
                </a:solidFill>
              </a:rPr>
              <a:t>7b</a:t>
            </a:r>
          </a:p>
        </p:txBody>
      </p:sp>
      <p:pic>
        <p:nvPicPr>
          <p:cNvPr id="53" name="Picture 52" descr="Icon&#10;&#10;Description automatically generated">
            <a:extLst>
              <a:ext uri="{FF2B5EF4-FFF2-40B4-BE49-F238E27FC236}">
                <a16:creationId xmlns:a16="http://schemas.microsoft.com/office/drawing/2014/main" id="{6E6C9CAA-E7F1-2017-081F-05E3E6383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4420" y="1745106"/>
            <a:ext cx="609600" cy="609600"/>
          </a:xfrm>
          <a:prstGeom prst="rect">
            <a:avLst/>
          </a:prstGeom>
        </p:spPr>
      </p:pic>
      <p:pic>
        <p:nvPicPr>
          <p:cNvPr id="56" name="Picture 55" descr="Icon&#10;&#10;Description automatically generated">
            <a:extLst>
              <a:ext uri="{FF2B5EF4-FFF2-40B4-BE49-F238E27FC236}">
                <a16:creationId xmlns:a16="http://schemas.microsoft.com/office/drawing/2014/main" id="{D515B96B-F2AF-0DF4-8156-9E965571C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9623" y="2847550"/>
            <a:ext cx="609601" cy="609601"/>
          </a:xfrm>
          <a:prstGeom prst="rect">
            <a:avLst/>
          </a:prstGeom>
        </p:spPr>
      </p:pic>
      <p:pic>
        <p:nvPicPr>
          <p:cNvPr id="57" name="Picture 56" descr="Icon&#10;&#10;Description automatically generated">
            <a:extLst>
              <a:ext uri="{FF2B5EF4-FFF2-40B4-BE49-F238E27FC236}">
                <a16:creationId xmlns:a16="http://schemas.microsoft.com/office/drawing/2014/main" id="{53D16E63-1E61-BD01-95F8-7CE4A1827C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4294" y="1769622"/>
            <a:ext cx="609600" cy="609600"/>
          </a:xfrm>
          <a:prstGeom prst="rect">
            <a:avLst/>
          </a:prstGeom>
        </p:spPr>
      </p:pic>
      <p:cxnSp>
        <p:nvCxnSpPr>
          <p:cNvPr id="58" name="Straight Arrow Connector 57">
            <a:extLst>
              <a:ext uri="{FF2B5EF4-FFF2-40B4-BE49-F238E27FC236}">
                <a16:creationId xmlns:a16="http://schemas.microsoft.com/office/drawing/2014/main" id="{3214CE28-3AFF-231C-1C33-3D4E38F37E0A}"/>
              </a:ext>
            </a:extLst>
          </p:cNvPr>
          <p:cNvCxnSpPr>
            <a:cxnSpLocks/>
          </p:cNvCxnSpPr>
          <p:nvPr/>
        </p:nvCxnSpPr>
        <p:spPr>
          <a:xfrm>
            <a:off x="4954020" y="2068003"/>
            <a:ext cx="503328"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0FCB33A-39F0-222A-743F-82B915DB18C9}"/>
              </a:ext>
            </a:extLst>
          </p:cNvPr>
          <p:cNvCxnSpPr>
            <a:cxnSpLocks/>
          </p:cNvCxnSpPr>
          <p:nvPr/>
        </p:nvCxnSpPr>
        <p:spPr>
          <a:xfrm>
            <a:off x="6066949" y="2074422"/>
            <a:ext cx="607345"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62" name="Picture 61" descr="A picture containing basketball, sport&#10;&#10;Description automatically generated">
            <a:extLst>
              <a:ext uri="{FF2B5EF4-FFF2-40B4-BE49-F238E27FC236}">
                <a16:creationId xmlns:a16="http://schemas.microsoft.com/office/drawing/2014/main" id="{44993038-BFC6-4DE7-84EF-578D64C194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4020" y="4145871"/>
            <a:ext cx="609601" cy="609601"/>
          </a:xfrm>
          <a:prstGeom prst="rect">
            <a:avLst/>
          </a:prstGeom>
        </p:spPr>
      </p:pic>
      <p:cxnSp>
        <p:nvCxnSpPr>
          <p:cNvPr id="64" name="Elbow Connector 63">
            <a:extLst>
              <a:ext uri="{FF2B5EF4-FFF2-40B4-BE49-F238E27FC236}">
                <a16:creationId xmlns:a16="http://schemas.microsoft.com/office/drawing/2014/main" id="{1700FC3A-6067-829D-B35E-29048561BCA8}"/>
              </a:ext>
            </a:extLst>
          </p:cNvPr>
          <p:cNvCxnSpPr>
            <a:cxnSpLocks/>
            <a:stCxn id="53" idx="2"/>
            <a:endCxn id="62" idx="1"/>
          </p:cNvCxnSpPr>
          <p:nvPr/>
        </p:nvCxnSpPr>
        <p:spPr>
          <a:xfrm rot="16200000" flipH="1">
            <a:off x="3753637" y="3250289"/>
            <a:ext cx="2095966" cy="304800"/>
          </a:xfrm>
          <a:prstGeom prst="bentConnector2">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66" name="Picture 65" descr="Icon&#10;&#10;Description automatically generated">
            <a:extLst>
              <a:ext uri="{FF2B5EF4-FFF2-40B4-BE49-F238E27FC236}">
                <a16:creationId xmlns:a16="http://schemas.microsoft.com/office/drawing/2014/main" id="{52CE7B4C-91A1-5639-C541-0753B5A829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7348" y="1763202"/>
            <a:ext cx="609601" cy="609601"/>
          </a:xfrm>
          <a:prstGeom prst="rect">
            <a:avLst/>
          </a:prstGeom>
        </p:spPr>
      </p:pic>
      <p:pic>
        <p:nvPicPr>
          <p:cNvPr id="72" name="Picture 71" descr="Icon&#10;&#10;Description automatically generated">
            <a:extLst>
              <a:ext uri="{FF2B5EF4-FFF2-40B4-BE49-F238E27FC236}">
                <a16:creationId xmlns:a16="http://schemas.microsoft.com/office/drawing/2014/main" id="{27CCC5FF-A802-2F95-12C6-B1E7FC6C31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4294" y="2819399"/>
            <a:ext cx="609600" cy="609600"/>
          </a:xfrm>
          <a:prstGeom prst="rect">
            <a:avLst/>
          </a:prstGeom>
        </p:spPr>
      </p:pic>
      <p:cxnSp>
        <p:nvCxnSpPr>
          <p:cNvPr id="73" name="Straight Arrow Connector 72">
            <a:extLst>
              <a:ext uri="{FF2B5EF4-FFF2-40B4-BE49-F238E27FC236}">
                <a16:creationId xmlns:a16="http://schemas.microsoft.com/office/drawing/2014/main" id="{D8EA16FB-A788-A956-8EEA-018091120EBF}"/>
              </a:ext>
            </a:extLst>
          </p:cNvPr>
          <p:cNvCxnSpPr>
            <a:cxnSpLocks/>
          </p:cNvCxnSpPr>
          <p:nvPr/>
        </p:nvCxnSpPr>
        <p:spPr>
          <a:xfrm>
            <a:off x="5589224" y="3180979"/>
            <a:ext cx="1085070"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a:extLst>
              <a:ext uri="{FF2B5EF4-FFF2-40B4-BE49-F238E27FC236}">
                <a16:creationId xmlns:a16="http://schemas.microsoft.com/office/drawing/2014/main" id="{F1A19642-68EF-6262-72D5-1C656C6AA789}"/>
              </a:ext>
            </a:extLst>
          </p:cNvPr>
          <p:cNvCxnSpPr>
            <a:cxnSpLocks/>
            <a:stCxn id="57" idx="2"/>
            <a:endCxn id="56" idx="0"/>
          </p:cNvCxnSpPr>
          <p:nvPr/>
        </p:nvCxnSpPr>
        <p:spPr>
          <a:xfrm rot="5400000">
            <a:off x="5897595" y="1766051"/>
            <a:ext cx="468328" cy="1694670"/>
          </a:xfrm>
          <a:prstGeom prst="bentConnector3">
            <a:avLst>
              <a:gd name="adj1" fmla="val 50000"/>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B4D7A61-AD2D-99C4-9007-631E7E613F33}"/>
              </a:ext>
            </a:extLst>
          </p:cNvPr>
          <p:cNvCxnSpPr>
            <a:cxnSpLocks/>
          </p:cNvCxnSpPr>
          <p:nvPr/>
        </p:nvCxnSpPr>
        <p:spPr>
          <a:xfrm>
            <a:off x="7283894" y="3166859"/>
            <a:ext cx="1335320"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95" name="Picture 94" descr="Icon&#10;&#10;Description automatically generated">
            <a:extLst>
              <a:ext uri="{FF2B5EF4-FFF2-40B4-BE49-F238E27FC236}">
                <a16:creationId xmlns:a16="http://schemas.microsoft.com/office/drawing/2014/main" id="{4E506674-52FF-863D-4589-1AAE3C256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283" y="3736236"/>
            <a:ext cx="609600" cy="609600"/>
          </a:xfrm>
          <a:prstGeom prst="rect">
            <a:avLst/>
          </a:prstGeom>
        </p:spPr>
      </p:pic>
      <p:cxnSp>
        <p:nvCxnSpPr>
          <p:cNvPr id="118" name="Elbow Connector 117">
            <a:extLst>
              <a:ext uri="{FF2B5EF4-FFF2-40B4-BE49-F238E27FC236}">
                <a16:creationId xmlns:a16="http://schemas.microsoft.com/office/drawing/2014/main" id="{2E4F6BD7-EEA6-06C8-9813-73EF52490D98}"/>
              </a:ext>
            </a:extLst>
          </p:cNvPr>
          <p:cNvCxnSpPr>
            <a:cxnSpLocks/>
          </p:cNvCxnSpPr>
          <p:nvPr/>
        </p:nvCxnSpPr>
        <p:spPr>
          <a:xfrm rot="16200000" flipV="1">
            <a:off x="5674257" y="2441831"/>
            <a:ext cx="1357014" cy="1213933"/>
          </a:xfrm>
          <a:prstGeom prst="bentConnector3">
            <a:avLst>
              <a:gd name="adj1" fmla="val 14746"/>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E7F7AEB2-2A22-1442-0419-B876E7681AA5}"/>
              </a:ext>
            </a:extLst>
          </p:cNvPr>
          <p:cNvCxnSpPr/>
          <p:nvPr/>
        </p:nvCxnSpPr>
        <p:spPr>
          <a:xfrm>
            <a:off x="5591480" y="4460682"/>
            <a:ext cx="3027734"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8" name="Rounded Rectangle 127">
            <a:extLst>
              <a:ext uri="{FF2B5EF4-FFF2-40B4-BE49-F238E27FC236}">
                <a16:creationId xmlns:a16="http://schemas.microsoft.com/office/drawing/2014/main" id="{13368DFC-7EE5-E459-DD9F-F57A2E297213}"/>
              </a:ext>
            </a:extLst>
          </p:cNvPr>
          <p:cNvSpPr/>
          <p:nvPr/>
        </p:nvSpPr>
        <p:spPr>
          <a:xfrm>
            <a:off x="8623974" y="2962462"/>
            <a:ext cx="710857" cy="408794"/>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Event Bus</a:t>
            </a:r>
          </a:p>
        </p:txBody>
      </p:sp>
      <p:sp>
        <p:nvSpPr>
          <p:cNvPr id="129" name="Rounded Rectangle 128">
            <a:extLst>
              <a:ext uri="{FF2B5EF4-FFF2-40B4-BE49-F238E27FC236}">
                <a16:creationId xmlns:a16="http://schemas.microsoft.com/office/drawing/2014/main" id="{0B0BEE4B-77F0-4162-0A96-D3D51988DC90}"/>
              </a:ext>
            </a:extLst>
          </p:cNvPr>
          <p:cNvSpPr/>
          <p:nvPr/>
        </p:nvSpPr>
        <p:spPr>
          <a:xfrm>
            <a:off x="8623974" y="4246644"/>
            <a:ext cx="710857" cy="408794"/>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ETL</a:t>
            </a:r>
          </a:p>
        </p:txBody>
      </p:sp>
      <p:cxnSp>
        <p:nvCxnSpPr>
          <p:cNvPr id="130" name="Straight Arrow Connector 129">
            <a:extLst>
              <a:ext uri="{FF2B5EF4-FFF2-40B4-BE49-F238E27FC236}">
                <a16:creationId xmlns:a16="http://schemas.microsoft.com/office/drawing/2014/main" id="{7C4F23B2-87CF-D6D4-E464-21FE2013AB35}"/>
              </a:ext>
            </a:extLst>
          </p:cNvPr>
          <p:cNvCxnSpPr>
            <a:cxnSpLocks/>
          </p:cNvCxnSpPr>
          <p:nvPr/>
        </p:nvCxnSpPr>
        <p:spPr>
          <a:xfrm>
            <a:off x="9334831" y="3166859"/>
            <a:ext cx="642723"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C6067786-2597-1870-2459-0EFD65762C9A}"/>
              </a:ext>
            </a:extLst>
          </p:cNvPr>
          <p:cNvSpPr txBox="1"/>
          <p:nvPr/>
        </p:nvSpPr>
        <p:spPr>
          <a:xfrm>
            <a:off x="9977554" y="3042479"/>
            <a:ext cx="528962" cy="276999"/>
          </a:xfrm>
          <a:prstGeom prst="rect">
            <a:avLst/>
          </a:prstGeom>
          <a:noFill/>
        </p:spPr>
        <p:txBody>
          <a:bodyPr wrap="square" lIns="0" rIns="0" rtlCol="0">
            <a:spAutoFit/>
          </a:bodyPr>
          <a:lstStyle/>
          <a:p>
            <a:pPr algn="ctr"/>
            <a:r>
              <a:rPr lang="en-SE" sz="1200" dirty="0">
                <a:solidFill>
                  <a:schemeClr val="lt1"/>
                </a:solidFill>
              </a:rPr>
              <a:t>Event</a:t>
            </a:r>
          </a:p>
        </p:txBody>
      </p:sp>
      <p:cxnSp>
        <p:nvCxnSpPr>
          <p:cNvPr id="132" name="Straight Arrow Connector 131">
            <a:extLst>
              <a:ext uri="{FF2B5EF4-FFF2-40B4-BE49-F238E27FC236}">
                <a16:creationId xmlns:a16="http://schemas.microsoft.com/office/drawing/2014/main" id="{4007EAE5-5362-C3ED-9282-4E3AF34051B6}"/>
              </a:ext>
            </a:extLst>
          </p:cNvPr>
          <p:cNvCxnSpPr>
            <a:cxnSpLocks/>
          </p:cNvCxnSpPr>
          <p:nvPr/>
        </p:nvCxnSpPr>
        <p:spPr>
          <a:xfrm>
            <a:off x="9359641" y="4457349"/>
            <a:ext cx="617913" cy="3333"/>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E665D6B6-68FC-B55F-1EF7-36160294C94E}"/>
              </a:ext>
            </a:extLst>
          </p:cNvPr>
          <p:cNvSpPr txBox="1"/>
          <p:nvPr/>
        </p:nvSpPr>
        <p:spPr>
          <a:xfrm>
            <a:off x="9977554" y="4246644"/>
            <a:ext cx="528962" cy="461665"/>
          </a:xfrm>
          <a:prstGeom prst="rect">
            <a:avLst/>
          </a:prstGeom>
          <a:noFill/>
        </p:spPr>
        <p:txBody>
          <a:bodyPr wrap="square" lIns="0" rIns="0" rtlCol="0">
            <a:spAutoFit/>
          </a:bodyPr>
          <a:lstStyle/>
          <a:p>
            <a:pPr algn="ctr"/>
            <a:r>
              <a:rPr lang="en-SE" sz="1200" dirty="0">
                <a:solidFill>
                  <a:schemeClr val="lt1"/>
                </a:solidFill>
              </a:rPr>
              <a:t>Bulk Data</a:t>
            </a:r>
          </a:p>
        </p:txBody>
      </p:sp>
      <p:sp>
        <p:nvSpPr>
          <p:cNvPr id="156" name="Rectangle 155">
            <a:extLst>
              <a:ext uri="{FF2B5EF4-FFF2-40B4-BE49-F238E27FC236}">
                <a16:creationId xmlns:a16="http://schemas.microsoft.com/office/drawing/2014/main" id="{9F430D98-65A7-CD75-3390-B57FC420B2D4}"/>
              </a:ext>
            </a:extLst>
          </p:cNvPr>
          <p:cNvSpPr/>
          <p:nvPr/>
        </p:nvSpPr>
        <p:spPr>
          <a:xfrm>
            <a:off x="1821303" y="5365075"/>
            <a:ext cx="7739922" cy="8558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solidFill>
                <a:schemeClr val="bg1"/>
              </a:solidFill>
            </a:endParaRPr>
          </a:p>
        </p:txBody>
      </p:sp>
      <p:sp>
        <p:nvSpPr>
          <p:cNvPr id="157" name="Pass Row 2, Column 1">
            <a:extLst>
              <a:ext uri="{FF2B5EF4-FFF2-40B4-BE49-F238E27FC236}">
                <a16:creationId xmlns:a16="http://schemas.microsoft.com/office/drawing/2014/main" id="{489762E5-78D5-EEBE-6820-250D2C804D92}"/>
              </a:ext>
            </a:extLst>
          </p:cNvPr>
          <p:cNvSpPr/>
          <p:nvPr/>
        </p:nvSpPr>
        <p:spPr>
          <a:xfrm>
            <a:off x="5204247" y="6288691"/>
            <a:ext cx="1151415"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Control Pane</a:t>
            </a:r>
          </a:p>
        </p:txBody>
      </p:sp>
      <p:sp>
        <p:nvSpPr>
          <p:cNvPr id="158" name="Rectangle 157">
            <a:extLst>
              <a:ext uri="{FF2B5EF4-FFF2-40B4-BE49-F238E27FC236}">
                <a16:creationId xmlns:a16="http://schemas.microsoft.com/office/drawing/2014/main" id="{FF0C96E5-7463-4111-3D61-A9A04CE59201}"/>
              </a:ext>
            </a:extLst>
          </p:cNvPr>
          <p:cNvSpPr/>
          <p:nvPr/>
        </p:nvSpPr>
        <p:spPr>
          <a:xfrm>
            <a:off x="2227833" y="5621311"/>
            <a:ext cx="805883" cy="344774"/>
          </a:xfrm>
          <a:prstGeom prst="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Catalog</a:t>
            </a:r>
          </a:p>
        </p:txBody>
      </p:sp>
      <p:sp>
        <p:nvSpPr>
          <p:cNvPr id="159" name="Rectangle 158">
            <a:extLst>
              <a:ext uri="{FF2B5EF4-FFF2-40B4-BE49-F238E27FC236}">
                <a16:creationId xmlns:a16="http://schemas.microsoft.com/office/drawing/2014/main" id="{81A41353-B72E-8F33-B541-6EE8A5DFB2A6}"/>
              </a:ext>
            </a:extLst>
          </p:cNvPr>
          <p:cNvSpPr/>
          <p:nvPr/>
        </p:nvSpPr>
        <p:spPr>
          <a:xfrm>
            <a:off x="3610961" y="5621311"/>
            <a:ext cx="1038259" cy="344774"/>
          </a:xfrm>
          <a:prstGeom prst="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Policies</a:t>
            </a:r>
          </a:p>
        </p:txBody>
      </p:sp>
      <p:sp>
        <p:nvSpPr>
          <p:cNvPr id="160" name="Rectangle 159">
            <a:extLst>
              <a:ext uri="{FF2B5EF4-FFF2-40B4-BE49-F238E27FC236}">
                <a16:creationId xmlns:a16="http://schemas.microsoft.com/office/drawing/2014/main" id="{0C4B16C4-4B29-819F-AA8E-3EE679B4886E}"/>
              </a:ext>
            </a:extLst>
          </p:cNvPr>
          <p:cNvSpPr/>
          <p:nvPr/>
        </p:nvSpPr>
        <p:spPr>
          <a:xfrm>
            <a:off x="5018369" y="5621311"/>
            <a:ext cx="805883" cy="344774"/>
          </a:xfrm>
          <a:prstGeom prst="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RBAC</a:t>
            </a:r>
          </a:p>
        </p:txBody>
      </p:sp>
      <p:sp>
        <p:nvSpPr>
          <p:cNvPr id="161" name="Rectangle 160">
            <a:extLst>
              <a:ext uri="{FF2B5EF4-FFF2-40B4-BE49-F238E27FC236}">
                <a16:creationId xmlns:a16="http://schemas.microsoft.com/office/drawing/2014/main" id="{10F5BB4F-4AD8-D4A4-7D46-0DC914B32154}"/>
              </a:ext>
            </a:extLst>
          </p:cNvPr>
          <p:cNvSpPr/>
          <p:nvPr/>
        </p:nvSpPr>
        <p:spPr>
          <a:xfrm>
            <a:off x="6425777" y="5621311"/>
            <a:ext cx="943211" cy="344774"/>
          </a:xfrm>
          <a:prstGeom prst="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Discovery Data</a:t>
            </a:r>
          </a:p>
        </p:txBody>
      </p:sp>
      <p:sp>
        <p:nvSpPr>
          <p:cNvPr id="162" name="Rectangle 161">
            <a:extLst>
              <a:ext uri="{FF2B5EF4-FFF2-40B4-BE49-F238E27FC236}">
                <a16:creationId xmlns:a16="http://schemas.microsoft.com/office/drawing/2014/main" id="{719D637E-4715-E4C8-5179-58071FB1D6A1}"/>
              </a:ext>
            </a:extLst>
          </p:cNvPr>
          <p:cNvSpPr/>
          <p:nvPr/>
        </p:nvSpPr>
        <p:spPr>
          <a:xfrm>
            <a:off x="7909228" y="5621311"/>
            <a:ext cx="1279595" cy="344774"/>
          </a:xfrm>
          <a:prstGeom prst="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Subscription Action</a:t>
            </a:r>
          </a:p>
        </p:txBody>
      </p:sp>
      <p:sp>
        <p:nvSpPr>
          <p:cNvPr id="171" name="Rectangle 170">
            <a:extLst>
              <a:ext uri="{FF2B5EF4-FFF2-40B4-BE49-F238E27FC236}">
                <a16:creationId xmlns:a16="http://schemas.microsoft.com/office/drawing/2014/main" id="{0E4D85B6-E861-329B-071D-4BA83B11B228}"/>
              </a:ext>
            </a:extLst>
          </p:cNvPr>
          <p:cNvSpPr/>
          <p:nvPr/>
        </p:nvSpPr>
        <p:spPr>
          <a:xfrm>
            <a:off x="1821303" y="1152837"/>
            <a:ext cx="1379096"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solidFill>
                <a:schemeClr val="bg1"/>
              </a:solidFill>
            </a:endParaRPr>
          </a:p>
        </p:txBody>
      </p:sp>
      <p:sp>
        <p:nvSpPr>
          <p:cNvPr id="172" name="Rounded Rectangle 171">
            <a:extLst>
              <a:ext uri="{FF2B5EF4-FFF2-40B4-BE49-F238E27FC236}">
                <a16:creationId xmlns:a16="http://schemas.microsoft.com/office/drawing/2014/main" id="{4941E2EC-8815-C9D3-469D-BE595C54E017}"/>
              </a:ext>
            </a:extLst>
          </p:cNvPr>
          <p:cNvSpPr/>
          <p:nvPr/>
        </p:nvSpPr>
        <p:spPr>
          <a:xfrm>
            <a:off x="2012266" y="1849881"/>
            <a:ext cx="997170" cy="408794"/>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Stream</a:t>
            </a:r>
          </a:p>
        </p:txBody>
      </p:sp>
      <p:cxnSp>
        <p:nvCxnSpPr>
          <p:cNvPr id="173" name="Straight Arrow Connector 172">
            <a:extLst>
              <a:ext uri="{FF2B5EF4-FFF2-40B4-BE49-F238E27FC236}">
                <a16:creationId xmlns:a16="http://schemas.microsoft.com/office/drawing/2014/main" id="{A3F618B3-63FD-71AD-0367-997598F2E2B0}"/>
              </a:ext>
            </a:extLst>
          </p:cNvPr>
          <p:cNvCxnSpPr>
            <a:cxnSpLocks/>
          </p:cNvCxnSpPr>
          <p:nvPr/>
        </p:nvCxnSpPr>
        <p:spPr>
          <a:xfrm>
            <a:off x="3009436" y="2054278"/>
            <a:ext cx="1203051"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953D24CE-F63C-4266-05CE-3A41975BD576}"/>
              </a:ext>
            </a:extLst>
          </p:cNvPr>
          <p:cNvSpPr txBox="1"/>
          <p:nvPr/>
        </p:nvSpPr>
        <p:spPr>
          <a:xfrm>
            <a:off x="570261" y="1911407"/>
            <a:ext cx="742013" cy="276999"/>
          </a:xfrm>
          <a:prstGeom prst="rect">
            <a:avLst/>
          </a:prstGeom>
          <a:noFill/>
        </p:spPr>
        <p:txBody>
          <a:bodyPr wrap="square" lIns="0" rIns="0" rtlCol="0">
            <a:spAutoFit/>
          </a:bodyPr>
          <a:lstStyle/>
          <a:p>
            <a:pPr algn="ctr"/>
            <a:r>
              <a:rPr lang="en-SE" sz="1200" dirty="0">
                <a:solidFill>
                  <a:schemeClr val="lt1"/>
                </a:solidFill>
              </a:rPr>
              <a:t>Data In</a:t>
            </a:r>
          </a:p>
        </p:txBody>
      </p:sp>
      <p:sp>
        <p:nvSpPr>
          <p:cNvPr id="175" name="Rounded Rectangle 174">
            <a:extLst>
              <a:ext uri="{FF2B5EF4-FFF2-40B4-BE49-F238E27FC236}">
                <a16:creationId xmlns:a16="http://schemas.microsoft.com/office/drawing/2014/main" id="{A8E39079-F69B-708B-8F6D-FBA9AC2A2581}"/>
              </a:ext>
            </a:extLst>
          </p:cNvPr>
          <p:cNvSpPr/>
          <p:nvPr/>
        </p:nvSpPr>
        <p:spPr>
          <a:xfrm>
            <a:off x="2035042" y="3827065"/>
            <a:ext cx="997170" cy="408794"/>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File Upload</a:t>
            </a:r>
          </a:p>
        </p:txBody>
      </p:sp>
      <p:cxnSp>
        <p:nvCxnSpPr>
          <p:cNvPr id="176" name="Straight Arrow Connector 175">
            <a:extLst>
              <a:ext uri="{FF2B5EF4-FFF2-40B4-BE49-F238E27FC236}">
                <a16:creationId xmlns:a16="http://schemas.microsoft.com/office/drawing/2014/main" id="{D005A578-9EB2-03F0-F40A-D836F5CBD00B}"/>
              </a:ext>
            </a:extLst>
          </p:cNvPr>
          <p:cNvCxnSpPr>
            <a:cxnSpLocks/>
          </p:cNvCxnSpPr>
          <p:nvPr/>
        </p:nvCxnSpPr>
        <p:spPr>
          <a:xfrm>
            <a:off x="1386103" y="4051798"/>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9EC7A541-7C60-89F2-DF5B-3B700F95DD0D}"/>
              </a:ext>
            </a:extLst>
          </p:cNvPr>
          <p:cNvSpPr txBox="1"/>
          <p:nvPr/>
        </p:nvSpPr>
        <p:spPr>
          <a:xfrm>
            <a:off x="570261" y="3913299"/>
            <a:ext cx="742013" cy="276999"/>
          </a:xfrm>
          <a:prstGeom prst="rect">
            <a:avLst/>
          </a:prstGeom>
          <a:noFill/>
        </p:spPr>
        <p:txBody>
          <a:bodyPr wrap="square" lIns="0" rIns="0" rtlCol="0">
            <a:spAutoFit/>
          </a:bodyPr>
          <a:lstStyle/>
          <a:p>
            <a:pPr algn="ctr"/>
            <a:r>
              <a:rPr lang="en-SE" sz="1200" dirty="0">
                <a:solidFill>
                  <a:schemeClr val="lt1"/>
                </a:solidFill>
              </a:rPr>
              <a:t>File In</a:t>
            </a:r>
          </a:p>
        </p:txBody>
      </p:sp>
      <p:cxnSp>
        <p:nvCxnSpPr>
          <p:cNvPr id="178" name="Straight Arrow Connector 177">
            <a:extLst>
              <a:ext uri="{FF2B5EF4-FFF2-40B4-BE49-F238E27FC236}">
                <a16:creationId xmlns:a16="http://schemas.microsoft.com/office/drawing/2014/main" id="{690BBFE0-8A0A-F3C9-4154-F6291096DD2D}"/>
              </a:ext>
            </a:extLst>
          </p:cNvPr>
          <p:cNvCxnSpPr>
            <a:cxnSpLocks/>
          </p:cNvCxnSpPr>
          <p:nvPr/>
        </p:nvCxnSpPr>
        <p:spPr>
          <a:xfrm>
            <a:off x="3032212" y="4051798"/>
            <a:ext cx="3639071"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190409E6-0375-8FB7-6EB5-DB2C450A5758}"/>
              </a:ext>
            </a:extLst>
          </p:cNvPr>
          <p:cNvCxnSpPr>
            <a:cxnSpLocks/>
          </p:cNvCxnSpPr>
          <p:nvPr/>
        </p:nvCxnSpPr>
        <p:spPr>
          <a:xfrm>
            <a:off x="1386101" y="2045535"/>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Pass Row 1, Column 5">
            <a:extLst>
              <a:ext uri="{FF2B5EF4-FFF2-40B4-BE49-F238E27FC236}">
                <a16:creationId xmlns:a16="http://schemas.microsoft.com/office/drawing/2014/main" id="{E98E90B8-37CE-4314-5033-01149464988B}"/>
              </a:ext>
            </a:extLst>
          </p:cNvPr>
          <p:cNvSpPr/>
          <p:nvPr/>
        </p:nvSpPr>
        <p:spPr>
          <a:xfrm>
            <a:off x="5316058" y="2496225"/>
            <a:ext cx="967746" cy="204491"/>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 SQS</a:t>
            </a:r>
          </a:p>
        </p:txBody>
      </p:sp>
      <p:sp>
        <p:nvSpPr>
          <p:cNvPr id="5" name="Pass Row 1, Column 5">
            <a:extLst>
              <a:ext uri="{FF2B5EF4-FFF2-40B4-BE49-F238E27FC236}">
                <a16:creationId xmlns:a16="http://schemas.microsoft.com/office/drawing/2014/main" id="{CAD40334-647A-462C-A224-170C0549386B}"/>
              </a:ext>
            </a:extLst>
          </p:cNvPr>
          <p:cNvSpPr/>
          <p:nvPr/>
        </p:nvSpPr>
        <p:spPr>
          <a:xfrm>
            <a:off x="4255301" y="2421176"/>
            <a:ext cx="911805" cy="193064"/>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AWS Lambda</a:t>
            </a:r>
          </a:p>
        </p:txBody>
      </p:sp>
      <p:sp>
        <p:nvSpPr>
          <p:cNvPr id="6" name="Pass Row 1, Column 5">
            <a:extLst>
              <a:ext uri="{FF2B5EF4-FFF2-40B4-BE49-F238E27FC236}">
                <a16:creationId xmlns:a16="http://schemas.microsoft.com/office/drawing/2014/main" id="{E806111B-69FA-1497-E079-2A10DC50D8D7}"/>
              </a:ext>
            </a:extLst>
          </p:cNvPr>
          <p:cNvSpPr/>
          <p:nvPr/>
        </p:nvSpPr>
        <p:spPr>
          <a:xfrm>
            <a:off x="4917662" y="3468156"/>
            <a:ext cx="785614" cy="373779"/>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 </a:t>
            </a:r>
          </a:p>
          <a:p>
            <a:pPr algn="ctr"/>
            <a:r>
              <a:rPr lang="en-US" sz="1100" dirty="0">
                <a:solidFill>
                  <a:schemeClr val="bg1"/>
                </a:solidFill>
              </a:rPr>
              <a:t>DynamoDB</a:t>
            </a:r>
          </a:p>
        </p:txBody>
      </p:sp>
      <p:sp>
        <p:nvSpPr>
          <p:cNvPr id="9" name="Pass Row 1, Column 5">
            <a:extLst>
              <a:ext uri="{FF2B5EF4-FFF2-40B4-BE49-F238E27FC236}">
                <a16:creationId xmlns:a16="http://schemas.microsoft.com/office/drawing/2014/main" id="{5A2D1920-5816-9E18-FFC5-CE7934191BAC}"/>
              </a:ext>
            </a:extLst>
          </p:cNvPr>
          <p:cNvSpPr/>
          <p:nvPr/>
        </p:nvSpPr>
        <p:spPr>
          <a:xfrm>
            <a:off x="4890081" y="4754380"/>
            <a:ext cx="737477" cy="208063"/>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 S3</a:t>
            </a:r>
          </a:p>
        </p:txBody>
      </p:sp>
      <p:sp>
        <p:nvSpPr>
          <p:cNvPr id="10" name="Pass Row 1, Column 5">
            <a:extLst>
              <a:ext uri="{FF2B5EF4-FFF2-40B4-BE49-F238E27FC236}">
                <a16:creationId xmlns:a16="http://schemas.microsoft.com/office/drawing/2014/main" id="{FFB68101-8810-D8C6-4750-0B01D93DA841}"/>
              </a:ext>
            </a:extLst>
          </p:cNvPr>
          <p:cNvSpPr/>
          <p:nvPr/>
        </p:nvSpPr>
        <p:spPr>
          <a:xfrm>
            <a:off x="6546349" y="2424872"/>
            <a:ext cx="911805" cy="193064"/>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AWS Lambda</a:t>
            </a:r>
          </a:p>
        </p:txBody>
      </p:sp>
      <p:sp>
        <p:nvSpPr>
          <p:cNvPr id="11" name="Pass Row 1, Column 5">
            <a:extLst>
              <a:ext uri="{FF2B5EF4-FFF2-40B4-BE49-F238E27FC236}">
                <a16:creationId xmlns:a16="http://schemas.microsoft.com/office/drawing/2014/main" id="{747B0851-5729-456F-880E-D0B6315E7227}"/>
              </a:ext>
            </a:extLst>
          </p:cNvPr>
          <p:cNvSpPr/>
          <p:nvPr/>
        </p:nvSpPr>
        <p:spPr>
          <a:xfrm>
            <a:off x="6546349" y="4367361"/>
            <a:ext cx="911805" cy="193064"/>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AWS Lambda</a:t>
            </a:r>
          </a:p>
        </p:txBody>
      </p:sp>
      <p:sp>
        <p:nvSpPr>
          <p:cNvPr id="12" name="Pass Row 1, Column 5">
            <a:extLst>
              <a:ext uri="{FF2B5EF4-FFF2-40B4-BE49-F238E27FC236}">
                <a16:creationId xmlns:a16="http://schemas.microsoft.com/office/drawing/2014/main" id="{748AA5A6-A0AB-C27A-237B-3D090433D652}"/>
              </a:ext>
            </a:extLst>
          </p:cNvPr>
          <p:cNvSpPr/>
          <p:nvPr/>
        </p:nvSpPr>
        <p:spPr>
          <a:xfrm>
            <a:off x="6551399" y="3439147"/>
            <a:ext cx="911805" cy="193064"/>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AWS Lambda</a:t>
            </a:r>
          </a:p>
        </p:txBody>
      </p:sp>
    </p:spTree>
    <p:extLst>
      <p:ext uri="{BB962C8B-B14F-4D97-AF65-F5344CB8AC3E}">
        <p14:creationId xmlns:p14="http://schemas.microsoft.com/office/powerpoint/2010/main" val="2311770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 grpId="0" animBg="1"/>
      <p:bldP spid="5" grpId="0" animBg="1"/>
      <p:bldP spid="6"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5E49-B66B-7583-3754-DFC35B8413D6}"/>
              </a:ext>
            </a:extLst>
          </p:cNvPr>
          <p:cNvSpPr>
            <a:spLocks noGrp="1"/>
          </p:cNvSpPr>
          <p:nvPr>
            <p:ph type="title"/>
          </p:nvPr>
        </p:nvSpPr>
        <p:spPr>
          <a:xfrm>
            <a:off x="570261" y="290404"/>
            <a:ext cx="10515600" cy="768774"/>
          </a:xfrm>
        </p:spPr>
        <p:txBody>
          <a:bodyPr/>
          <a:lstStyle/>
          <a:p>
            <a:r>
              <a:rPr lang="en-US" dirty="0">
                <a:solidFill>
                  <a:schemeClr val="bg1"/>
                </a:solidFill>
              </a:rPr>
              <a:t>Component design: Distribution</a:t>
            </a:r>
            <a:endParaRPr lang="en-SE" dirty="0">
              <a:solidFill>
                <a:schemeClr val="bg1"/>
              </a:solidFill>
            </a:endParaRPr>
          </a:p>
        </p:txBody>
      </p:sp>
      <p:sp>
        <p:nvSpPr>
          <p:cNvPr id="3" name="Rectangle 2">
            <a:extLst>
              <a:ext uri="{FF2B5EF4-FFF2-40B4-BE49-F238E27FC236}">
                <a16:creationId xmlns:a16="http://schemas.microsoft.com/office/drawing/2014/main" id="{F880F5BC-0003-45C3-7D60-EBFCE412C34A}"/>
              </a:ext>
            </a:extLst>
          </p:cNvPr>
          <p:cNvSpPr/>
          <p:nvPr/>
        </p:nvSpPr>
        <p:spPr>
          <a:xfrm>
            <a:off x="1821303" y="1152837"/>
            <a:ext cx="1379096"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solidFill>
                <a:schemeClr val="bg1"/>
              </a:solidFill>
            </a:endParaRPr>
          </a:p>
        </p:txBody>
      </p:sp>
      <p:sp>
        <p:nvSpPr>
          <p:cNvPr id="4" name="Rectangle 3">
            <a:extLst>
              <a:ext uri="{FF2B5EF4-FFF2-40B4-BE49-F238E27FC236}">
                <a16:creationId xmlns:a16="http://schemas.microsoft.com/office/drawing/2014/main" id="{66BA54DC-4FC6-5A93-818B-B442406E560E}"/>
              </a:ext>
            </a:extLst>
          </p:cNvPr>
          <p:cNvSpPr/>
          <p:nvPr/>
        </p:nvSpPr>
        <p:spPr>
          <a:xfrm>
            <a:off x="4064830" y="1152837"/>
            <a:ext cx="3430251"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5" name="Rectangle 4">
            <a:extLst>
              <a:ext uri="{FF2B5EF4-FFF2-40B4-BE49-F238E27FC236}">
                <a16:creationId xmlns:a16="http://schemas.microsoft.com/office/drawing/2014/main" id="{E4BE187A-E515-F9EC-B59B-CDC74B7CC084}"/>
              </a:ext>
            </a:extLst>
          </p:cNvPr>
          <p:cNvSpPr/>
          <p:nvPr/>
        </p:nvSpPr>
        <p:spPr>
          <a:xfrm>
            <a:off x="8146601" y="1152837"/>
            <a:ext cx="2340773"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6" name="Rectangle 5">
            <a:extLst>
              <a:ext uri="{FF2B5EF4-FFF2-40B4-BE49-F238E27FC236}">
                <a16:creationId xmlns:a16="http://schemas.microsoft.com/office/drawing/2014/main" id="{A1FB9D86-E16B-2239-9D75-DA7CB31B6B1A}"/>
              </a:ext>
            </a:extLst>
          </p:cNvPr>
          <p:cNvSpPr/>
          <p:nvPr/>
        </p:nvSpPr>
        <p:spPr>
          <a:xfrm>
            <a:off x="1821303" y="5365075"/>
            <a:ext cx="7739922" cy="8558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7" name="Pass Row 2, Column 1">
            <a:extLst>
              <a:ext uri="{FF2B5EF4-FFF2-40B4-BE49-F238E27FC236}">
                <a16:creationId xmlns:a16="http://schemas.microsoft.com/office/drawing/2014/main" id="{03A24AE5-A941-A80D-940E-FF8AB04CAD27}"/>
              </a:ext>
            </a:extLst>
          </p:cNvPr>
          <p:cNvSpPr/>
          <p:nvPr/>
        </p:nvSpPr>
        <p:spPr>
          <a:xfrm>
            <a:off x="2012265" y="4907873"/>
            <a:ext cx="997171"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Landing Zone</a:t>
            </a:r>
          </a:p>
        </p:txBody>
      </p:sp>
      <p:sp>
        <p:nvSpPr>
          <p:cNvPr id="8" name="Pass Row 2, Column 1">
            <a:extLst>
              <a:ext uri="{FF2B5EF4-FFF2-40B4-BE49-F238E27FC236}">
                <a16:creationId xmlns:a16="http://schemas.microsoft.com/office/drawing/2014/main" id="{79F59F55-5794-F587-0B38-43D9F0D6CF39}"/>
              </a:ext>
            </a:extLst>
          </p:cNvPr>
          <p:cNvSpPr/>
          <p:nvPr/>
        </p:nvSpPr>
        <p:spPr>
          <a:xfrm>
            <a:off x="4899156" y="4907872"/>
            <a:ext cx="1850192" cy="184073"/>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Processing and Storage</a:t>
            </a:r>
          </a:p>
        </p:txBody>
      </p:sp>
      <p:sp>
        <p:nvSpPr>
          <p:cNvPr id="10" name="Pass Row 2, Column 1">
            <a:extLst>
              <a:ext uri="{FF2B5EF4-FFF2-40B4-BE49-F238E27FC236}">
                <a16:creationId xmlns:a16="http://schemas.microsoft.com/office/drawing/2014/main" id="{89EBA309-4535-801B-ED26-A648ABC6D5F7}"/>
              </a:ext>
            </a:extLst>
          </p:cNvPr>
          <p:cNvSpPr/>
          <p:nvPr/>
        </p:nvSpPr>
        <p:spPr>
          <a:xfrm>
            <a:off x="8857129" y="4893597"/>
            <a:ext cx="1102659" cy="184072"/>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Distribution</a:t>
            </a:r>
          </a:p>
        </p:txBody>
      </p:sp>
      <p:sp>
        <p:nvSpPr>
          <p:cNvPr id="11" name="Pass Row 2, Column 1">
            <a:extLst>
              <a:ext uri="{FF2B5EF4-FFF2-40B4-BE49-F238E27FC236}">
                <a16:creationId xmlns:a16="http://schemas.microsoft.com/office/drawing/2014/main" id="{593AAE93-54EE-CB17-27FD-716212BF9432}"/>
              </a:ext>
            </a:extLst>
          </p:cNvPr>
          <p:cNvSpPr/>
          <p:nvPr/>
        </p:nvSpPr>
        <p:spPr>
          <a:xfrm>
            <a:off x="5204247" y="6288691"/>
            <a:ext cx="1151415"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Control Pane</a:t>
            </a:r>
          </a:p>
        </p:txBody>
      </p:sp>
      <p:sp>
        <p:nvSpPr>
          <p:cNvPr id="13" name="Rounded Rectangle 12">
            <a:extLst>
              <a:ext uri="{FF2B5EF4-FFF2-40B4-BE49-F238E27FC236}">
                <a16:creationId xmlns:a16="http://schemas.microsoft.com/office/drawing/2014/main" id="{BC45E23E-2C4D-1BAD-4A86-DE63C35AB5A9}"/>
              </a:ext>
            </a:extLst>
          </p:cNvPr>
          <p:cNvSpPr/>
          <p:nvPr/>
        </p:nvSpPr>
        <p:spPr>
          <a:xfrm>
            <a:off x="2012266" y="1849881"/>
            <a:ext cx="997170" cy="408794"/>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Stream</a:t>
            </a:r>
          </a:p>
        </p:txBody>
      </p:sp>
      <p:sp>
        <p:nvSpPr>
          <p:cNvPr id="14" name="Rounded Rectangle 13">
            <a:extLst>
              <a:ext uri="{FF2B5EF4-FFF2-40B4-BE49-F238E27FC236}">
                <a16:creationId xmlns:a16="http://schemas.microsoft.com/office/drawing/2014/main" id="{FC287C3D-67D1-295B-0C3E-2C6E5ACFC761}"/>
              </a:ext>
            </a:extLst>
          </p:cNvPr>
          <p:cNvSpPr/>
          <p:nvPr/>
        </p:nvSpPr>
        <p:spPr>
          <a:xfrm>
            <a:off x="4212487" y="1849881"/>
            <a:ext cx="1061875" cy="408794"/>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Stream</a:t>
            </a:r>
          </a:p>
          <a:p>
            <a:pPr algn="ctr"/>
            <a:r>
              <a:rPr lang="en-SE" sz="1200" dirty="0"/>
              <a:t>Processor</a:t>
            </a:r>
          </a:p>
        </p:txBody>
      </p:sp>
      <p:sp>
        <p:nvSpPr>
          <p:cNvPr id="15" name="Rounded Rectangle 14">
            <a:extLst>
              <a:ext uri="{FF2B5EF4-FFF2-40B4-BE49-F238E27FC236}">
                <a16:creationId xmlns:a16="http://schemas.microsoft.com/office/drawing/2014/main" id="{279ED84E-F608-E609-D587-9D615209BC2B}"/>
              </a:ext>
            </a:extLst>
          </p:cNvPr>
          <p:cNvSpPr/>
          <p:nvPr/>
        </p:nvSpPr>
        <p:spPr>
          <a:xfrm>
            <a:off x="6130066" y="3800630"/>
            <a:ext cx="997170" cy="408794"/>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Object Store</a:t>
            </a:r>
          </a:p>
        </p:txBody>
      </p:sp>
      <p:sp>
        <p:nvSpPr>
          <p:cNvPr id="16" name="Rounded Rectangle 15">
            <a:extLst>
              <a:ext uri="{FF2B5EF4-FFF2-40B4-BE49-F238E27FC236}">
                <a16:creationId xmlns:a16="http://schemas.microsoft.com/office/drawing/2014/main" id="{3E76C1E2-1379-8E40-B80B-63B74BC588C1}"/>
              </a:ext>
            </a:extLst>
          </p:cNvPr>
          <p:cNvSpPr/>
          <p:nvPr/>
        </p:nvSpPr>
        <p:spPr>
          <a:xfrm>
            <a:off x="6130066" y="1849881"/>
            <a:ext cx="997170" cy="408794"/>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Data Store</a:t>
            </a:r>
          </a:p>
        </p:txBody>
      </p:sp>
      <p:cxnSp>
        <p:nvCxnSpPr>
          <p:cNvPr id="20" name="Straight Arrow Connector 19">
            <a:extLst>
              <a:ext uri="{FF2B5EF4-FFF2-40B4-BE49-F238E27FC236}">
                <a16:creationId xmlns:a16="http://schemas.microsoft.com/office/drawing/2014/main" id="{50036A0C-1B20-94EA-5E2A-7FE5F7F5AB37}"/>
              </a:ext>
            </a:extLst>
          </p:cNvPr>
          <p:cNvCxnSpPr/>
          <p:nvPr/>
        </p:nvCxnSpPr>
        <p:spPr>
          <a:xfrm>
            <a:off x="3009436" y="2054278"/>
            <a:ext cx="1203051"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57045B8-B910-AE39-0E14-02AEE7B514FC}"/>
              </a:ext>
            </a:extLst>
          </p:cNvPr>
          <p:cNvCxnSpPr>
            <a:cxnSpLocks/>
          </p:cNvCxnSpPr>
          <p:nvPr/>
        </p:nvCxnSpPr>
        <p:spPr>
          <a:xfrm>
            <a:off x="5284611" y="2054278"/>
            <a:ext cx="845455"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CBF644EC-540C-C8A8-D9C1-1B3C4269C779}"/>
              </a:ext>
            </a:extLst>
          </p:cNvPr>
          <p:cNvCxnSpPr>
            <a:cxnSpLocks/>
          </p:cNvCxnSpPr>
          <p:nvPr/>
        </p:nvCxnSpPr>
        <p:spPr>
          <a:xfrm>
            <a:off x="5283089" y="1983197"/>
            <a:ext cx="855704" cy="1950749"/>
          </a:xfrm>
          <a:prstGeom prst="bentConnector3">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E197470-C63C-DE1D-781F-A92A64BC925C}"/>
              </a:ext>
            </a:extLst>
          </p:cNvPr>
          <p:cNvCxnSpPr>
            <a:cxnSpLocks/>
            <a:stCxn id="16" idx="3"/>
          </p:cNvCxnSpPr>
          <p:nvPr/>
        </p:nvCxnSpPr>
        <p:spPr>
          <a:xfrm>
            <a:off x="7127236" y="2054278"/>
            <a:ext cx="1348693"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32FF2E0-ECE9-402E-BD7A-9164C19F93B7}"/>
              </a:ext>
            </a:extLst>
          </p:cNvPr>
          <p:cNvCxnSpPr>
            <a:cxnSpLocks/>
          </p:cNvCxnSpPr>
          <p:nvPr/>
        </p:nvCxnSpPr>
        <p:spPr>
          <a:xfrm>
            <a:off x="10370697" y="1469595"/>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396A7CE-0CC4-1029-18BA-29401EAC8263}"/>
              </a:ext>
            </a:extLst>
          </p:cNvPr>
          <p:cNvSpPr txBox="1"/>
          <p:nvPr/>
        </p:nvSpPr>
        <p:spPr>
          <a:xfrm>
            <a:off x="10985978" y="1331095"/>
            <a:ext cx="742013" cy="276999"/>
          </a:xfrm>
          <a:prstGeom prst="rect">
            <a:avLst/>
          </a:prstGeom>
          <a:noFill/>
        </p:spPr>
        <p:txBody>
          <a:bodyPr wrap="square" lIns="0" rIns="0" rtlCol="0">
            <a:spAutoFit/>
          </a:bodyPr>
          <a:lstStyle/>
          <a:p>
            <a:pPr algn="ctr"/>
            <a:r>
              <a:rPr lang="en-SE" sz="1200" dirty="0">
                <a:solidFill>
                  <a:schemeClr val="lt1"/>
                </a:solidFill>
              </a:rPr>
              <a:t>Sub 1</a:t>
            </a:r>
          </a:p>
        </p:txBody>
      </p:sp>
      <p:cxnSp>
        <p:nvCxnSpPr>
          <p:cNvPr id="31" name="Straight Arrow Connector 30">
            <a:extLst>
              <a:ext uri="{FF2B5EF4-FFF2-40B4-BE49-F238E27FC236}">
                <a16:creationId xmlns:a16="http://schemas.microsoft.com/office/drawing/2014/main" id="{2740E568-7BAA-B4F5-C976-1320573EE9F3}"/>
              </a:ext>
            </a:extLst>
          </p:cNvPr>
          <p:cNvCxnSpPr>
            <a:cxnSpLocks/>
          </p:cNvCxnSpPr>
          <p:nvPr/>
        </p:nvCxnSpPr>
        <p:spPr>
          <a:xfrm>
            <a:off x="1386103" y="2049906"/>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E31E830-B6F7-4E4C-2AE4-01C1D634C710}"/>
              </a:ext>
            </a:extLst>
          </p:cNvPr>
          <p:cNvSpPr txBox="1"/>
          <p:nvPr/>
        </p:nvSpPr>
        <p:spPr>
          <a:xfrm>
            <a:off x="570261" y="1911407"/>
            <a:ext cx="742013" cy="276999"/>
          </a:xfrm>
          <a:prstGeom prst="rect">
            <a:avLst/>
          </a:prstGeom>
          <a:noFill/>
        </p:spPr>
        <p:txBody>
          <a:bodyPr wrap="square" lIns="0" rIns="0" rtlCol="0">
            <a:spAutoFit/>
          </a:bodyPr>
          <a:lstStyle/>
          <a:p>
            <a:pPr algn="ctr"/>
            <a:r>
              <a:rPr lang="en-SE" sz="1200" dirty="0">
                <a:solidFill>
                  <a:schemeClr val="lt1"/>
                </a:solidFill>
              </a:rPr>
              <a:t>Data In</a:t>
            </a:r>
          </a:p>
        </p:txBody>
      </p:sp>
      <p:cxnSp>
        <p:nvCxnSpPr>
          <p:cNvPr id="36" name="Straight Arrow Connector 35">
            <a:extLst>
              <a:ext uri="{FF2B5EF4-FFF2-40B4-BE49-F238E27FC236}">
                <a16:creationId xmlns:a16="http://schemas.microsoft.com/office/drawing/2014/main" id="{286FE526-ACB6-F28B-1F61-5866D6C9D76B}"/>
              </a:ext>
            </a:extLst>
          </p:cNvPr>
          <p:cNvCxnSpPr/>
          <p:nvPr/>
        </p:nvCxnSpPr>
        <p:spPr>
          <a:xfrm>
            <a:off x="7127236" y="4005027"/>
            <a:ext cx="1348693"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DCCEA1C-6773-57F7-FED4-B085DA9AD702}"/>
              </a:ext>
            </a:extLst>
          </p:cNvPr>
          <p:cNvSpPr/>
          <p:nvPr/>
        </p:nvSpPr>
        <p:spPr>
          <a:xfrm>
            <a:off x="2203553" y="5621311"/>
            <a:ext cx="805883" cy="3447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200" dirty="0"/>
              <a:t>Catalog</a:t>
            </a:r>
          </a:p>
        </p:txBody>
      </p:sp>
      <p:sp>
        <p:nvSpPr>
          <p:cNvPr id="41" name="Rectangle 40">
            <a:extLst>
              <a:ext uri="{FF2B5EF4-FFF2-40B4-BE49-F238E27FC236}">
                <a16:creationId xmlns:a16="http://schemas.microsoft.com/office/drawing/2014/main" id="{E5636894-BA10-8745-2D91-1BEB12E6357A}"/>
              </a:ext>
            </a:extLst>
          </p:cNvPr>
          <p:cNvSpPr/>
          <p:nvPr/>
        </p:nvSpPr>
        <p:spPr>
          <a:xfrm>
            <a:off x="3610961" y="5621311"/>
            <a:ext cx="884839" cy="3447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200" dirty="0"/>
              <a:t>Policies</a:t>
            </a:r>
          </a:p>
        </p:txBody>
      </p:sp>
      <p:sp>
        <p:nvSpPr>
          <p:cNvPr id="42" name="Rectangle 41">
            <a:extLst>
              <a:ext uri="{FF2B5EF4-FFF2-40B4-BE49-F238E27FC236}">
                <a16:creationId xmlns:a16="http://schemas.microsoft.com/office/drawing/2014/main" id="{6FB741FB-2980-674A-2DD0-59953FF14457}"/>
              </a:ext>
            </a:extLst>
          </p:cNvPr>
          <p:cNvSpPr/>
          <p:nvPr/>
        </p:nvSpPr>
        <p:spPr>
          <a:xfrm>
            <a:off x="5018369" y="5621311"/>
            <a:ext cx="805883" cy="3447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200" dirty="0"/>
              <a:t>RBAC</a:t>
            </a:r>
          </a:p>
        </p:txBody>
      </p:sp>
      <p:sp>
        <p:nvSpPr>
          <p:cNvPr id="43" name="Rectangle 42">
            <a:extLst>
              <a:ext uri="{FF2B5EF4-FFF2-40B4-BE49-F238E27FC236}">
                <a16:creationId xmlns:a16="http://schemas.microsoft.com/office/drawing/2014/main" id="{AF59EB19-ED8F-381D-DBF1-7A9D2EE65EB1}"/>
              </a:ext>
            </a:extLst>
          </p:cNvPr>
          <p:cNvSpPr/>
          <p:nvPr/>
        </p:nvSpPr>
        <p:spPr>
          <a:xfrm>
            <a:off x="6425777" y="5621311"/>
            <a:ext cx="1007956" cy="3447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200" dirty="0"/>
              <a:t>Discovery Data</a:t>
            </a:r>
          </a:p>
        </p:txBody>
      </p:sp>
      <p:sp>
        <p:nvSpPr>
          <p:cNvPr id="44" name="Rectangle 43">
            <a:extLst>
              <a:ext uri="{FF2B5EF4-FFF2-40B4-BE49-F238E27FC236}">
                <a16:creationId xmlns:a16="http://schemas.microsoft.com/office/drawing/2014/main" id="{A3DB42FF-DD5E-11CD-D5BB-D1F64185C070}"/>
              </a:ext>
            </a:extLst>
          </p:cNvPr>
          <p:cNvSpPr/>
          <p:nvPr/>
        </p:nvSpPr>
        <p:spPr>
          <a:xfrm>
            <a:off x="7909228" y="5621311"/>
            <a:ext cx="1259121" cy="3447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200" dirty="0"/>
              <a:t>Subscription Action</a:t>
            </a:r>
          </a:p>
        </p:txBody>
      </p:sp>
      <p:sp>
        <p:nvSpPr>
          <p:cNvPr id="47" name="Rounded Rectangle 46">
            <a:extLst>
              <a:ext uri="{FF2B5EF4-FFF2-40B4-BE49-F238E27FC236}">
                <a16:creationId xmlns:a16="http://schemas.microsoft.com/office/drawing/2014/main" id="{A41E66BC-BE7E-733D-A4AC-D772BDC061F2}"/>
              </a:ext>
            </a:extLst>
          </p:cNvPr>
          <p:cNvSpPr/>
          <p:nvPr/>
        </p:nvSpPr>
        <p:spPr>
          <a:xfrm>
            <a:off x="2035042" y="3827065"/>
            <a:ext cx="997170" cy="408794"/>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File Upload</a:t>
            </a:r>
          </a:p>
        </p:txBody>
      </p:sp>
      <p:cxnSp>
        <p:nvCxnSpPr>
          <p:cNvPr id="48" name="Straight Arrow Connector 47">
            <a:extLst>
              <a:ext uri="{FF2B5EF4-FFF2-40B4-BE49-F238E27FC236}">
                <a16:creationId xmlns:a16="http://schemas.microsoft.com/office/drawing/2014/main" id="{87E53FDC-83B8-2728-0174-3074E0A850D2}"/>
              </a:ext>
            </a:extLst>
          </p:cNvPr>
          <p:cNvCxnSpPr>
            <a:cxnSpLocks/>
          </p:cNvCxnSpPr>
          <p:nvPr/>
        </p:nvCxnSpPr>
        <p:spPr>
          <a:xfrm>
            <a:off x="1386103" y="4051798"/>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52EBA29-39AE-D039-7C40-691D2CF698A9}"/>
              </a:ext>
            </a:extLst>
          </p:cNvPr>
          <p:cNvSpPr txBox="1"/>
          <p:nvPr/>
        </p:nvSpPr>
        <p:spPr>
          <a:xfrm>
            <a:off x="570261" y="3913299"/>
            <a:ext cx="742013" cy="276999"/>
          </a:xfrm>
          <a:prstGeom prst="rect">
            <a:avLst/>
          </a:prstGeom>
          <a:noFill/>
        </p:spPr>
        <p:txBody>
          <a:bodyPr wrap="square" lIns="0" rIns="0" rtlCol="0">
            <a:spAutoFit/>
          </a:bodyPr>
          <a:lstStyle/>
          <a:p>
            <a:pPr algn="ctr"/>
            <a:r>
              <a:rPr lang="en-SE" sz="1200" dirty="0">
                <a:solidFill>
                  <a:schemeClr val="lt1"/>
                </a:solidFill>
              </a:rPr>
              <a:t>File In</a:t>
            </a:r>
          </a:p>
        </p:txBody>
      </p:sp>
      <p:cxnSp>
        <p:nvCxnSpPr>
          <p:cNvPr id="50" name="Straight Arrow Connector 49">
            <a:extLst>
              <a:ext uri="{FF2B5EF4-FFF2-40B4-BE49-F238E27FC236}">
                <a16:creationId xmlns:a16="http://schemas.microsoft.com/office/drawing/2014/main" id="{241FF120-55F3-BD9E-F3C7-075C1BB9E99E}"/>
              </a:ext>
            </a:extLst>
          </p:cNvPr>
          <p:cNvCxnSpPr>
            <a:cxnSpLocks/>
          </p:cNvCxnSpPr>
          <p:nvPr/>
        </p:nvCxnSpPr>
        <p:spPr>
          <a:xfrm>
            <a:off x="3032212" y="4051798"/>
            <a:ext cx="3097854"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5D91DEF-2F22-B9ED-37FF-6CF7F80A9720}"/>
              </a:ext>
            </a:extLst>
          </p:cNvPr>
          <p:cNvCxnSpPr>
            <a:cxnSpLocks/>
            <a:endCxn id="16" idx="2"/>
          </p:cNvCxnSpPr>
          <p:nvPr/>
        </p:nvCxnSpPr>
        <p:spPr>
          <a:xfrm flipV="1">
            <a:off x="6628651" y="2258675"/>
            <a:ext cx="0" cy="1541955"/>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Shape, icon&#10;&#10;Description automatically generated with medium confidence">
            <a:extLst>
              <a:ext uri="{FF2B5EF4-FFF2-40B4-BE49-F238E27FC236}">
                <a16:creationId xmlns:a16="http://schemas.microsoft.com/office/drawing/2014/main" id="{E18A70A3-BBD2-1231-13E5-C50B69E19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9991" y="1790613"/>
            <a:ext cx="518586" cy="518586"/>
          </a:xfrm>
          <a:prstGeom prst="rect">
            <a:avLst/>
          </a:prstGeom>
        </p:spPr>
      </p:pic>
      <p:pic>
        <p:nvPicPr>
          <p:cNvPr id="23" name="Picture 22">
            <a:extLst>
              <a:ext uri="{FF2B5EF4-FFF2-40B4-BE49-F238E27FC236}">
                <a16:creationId xmlns:a16="http://schemas.microsoft.com/office/drawing/2014/main" id="{2C5DE0B6-1CBE-595A-89E5-9ACF66A5D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64" y="1169166"/>
            <a:ext cx="609600" cy="609600"/>
          </a:xfrm>
          <a:prstGeom prst="rect">
            <a:avLst/>
          </a:prstGeom>
        </p:spPr>
      </p:pic>
      <p:pic>
        <p:nvPicPr>
          <p:cNvPr id="27" name="Picture 26">
            <a:extLst>
              <a:ext uri="{FF2B5EF4-FFF2-40B4-BE49-F238E27FC236}">
                <a16:creationId xmlns:a16="http://schemas.microsoft.com/office/drawing/2014/main" id="{668F7327-2FE6-E9FE-3ADE-EEE1E4DAD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270" y="1720832"/>
            <a:ext cx="609600" cy="609600"/>
          </a:xfrm>
          <a:prstGeom prst="rect">
            <a:avLst/>
          </a:prstGeom>
        </p:spPr>
      </p:pic>
      <p:pic>
        <p:nvPicPr>
          <p:cNvPr id="29" name="Picture 28">
            <a:extLst>
              <a:ext uri="{FF2B5EF4-FFF2-40B4-BE49-F238E27FC236}">
                <a16:creationId xmlns:a16="http://schemas.microsoft.com/office/drawing/2014/main" id="{7006156C-7902-D673-2A03-E324FC5C0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563" y="1720832"/>
            <a:ext cx="609600" cy="609600"/>
          </a:xfrm>
          <a:prstGeom prst="rect">
            <a:avLst/>
          </a:prstGeom>
        </p:spPr>
      </p:pic>
      <p:pic>
        <p:nvPicPr>
          <p:cNvPr id="33" name="Picture 32">
            <a:extLst>
              <a:ext uri="{FF2B5EF4-FFF2-40B4-BE49-F238E27FC236}">
                <a16:creationId xmlns:a16="http://schemas.microsoft.com/office/drawing/2014/main" id="{A7083CF4-FA4B-F441-64C3-EF067F209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9445" y="2279346"/>
            <a:ext cx="609600" cy="609600"/>
          </a:xfrm>
          <a:prstGeom prst="rect">
            <a:avLst/>
          </a:prstGeom>
        </p:spPr>
      </p:pic>
      <p:cxnSp>
        <p:nvCxnSpPr>
          <p:cNvPr id="37" name="Straight Arrow Connector 36">
            <a:extLst>
              <a:ext uri="{FF2B5EF4-FFF2-40B4-BE49-F238E27FC236}">
                <a16:creationId xmlns:a16="http://schemas.microsoft.com/office/drawing/2014/main" id="{195E3470-482E-44DE-5B54-A66DE1B4B45C}"/>
              </a:ext>
            </a:extLst>
          </p:cNvPr>
          <p:cNvCxnSpPr>
            <a:cxnSpLocks/>
          </p:cNvCxnSpPr>
          <p:nvPr/>
        </p:nvCxnSpPr>
        <p:spPr>
          <a:xfrm>
            <a:off x="10352654" y="1996455"/>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5D5BC36-01A7-E681-447C-99BF7292D7CC}"/>
              </a:ext>
            </a:extLst>
          </p:cNvPr>
          <p:cNvSpPr txBox="1"/>
          <p:nvPr/>
        </p:nvSpPr>
        <p:spPr>
          <a:xfrm>
            <a:off x="10967935" y="1857955"/>
            <a:ext cx="742013" cy="276999"/>
          </a:xfrm>
          <a:prstGeom prst="rect">
            <a:avLst/>
          </a:prstGeom>
          <a:noFill/>
        </p:spPr>
        <p:txBody>
          <a:bodyPr wrap="square" lIns="0" rIns="0" rtlCol="0">
            <a:spAutoFit/>
          </a:bodyPr>
          <a:lstStyle/>
          <a:p>
            <a:pPr algn="ctr"/>
            <a:r>
              <a:rPr lang="en-SE" sz="1200" dirty="0">
                <a:solidFill>
                  <a:schemeClr val="lt1"/>
                </a:solidFill>
              </a:rPr>
              <a:t>Sub 2</a:t>
            </a:r>
          </a:p>
        </p:txBody>
      </p:sp>
      <p:cxnSp>
        <p:nvCxnSpPr>
          <p:cNvPr id="52" name="Straight Arrow Connector 51">
            <a:extLst>
              <a:ext uri="{FF2B5EF4-FFF2-40B4-BE49-F238E27FC236}">
                <a16:creationId xmlns:a16="http://schemas.microsoft.com/office/drawing/2014/main" id="{6C47EAB9-A5E4-6C3F-C7CC-66463FCB0118}"/>
              </a:ext>
            </a:extLst>
          </p:cNvPr>
          <p:cNvCxnSpPr>
            <a:cxnSpLocks/>
          </p:cNvCxnSpPr>
          <p:nvPr/>
        </p:nvCxnSpPr>
        <p:spPr>
          <a:xfrm>
            <a:off x="10355284" y="2585675"/>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3ACE2FC5-1599-9416-C77C-F546FC57658D}"/>
              </a:ext>
            </a:extLst>
          </p:cNvPr>
          <p:cNvSpPr txBox="1"/>
          <p:nvPr/>
        </p:nvSpPr>
        <p:spPr>
          <a:xfrm>
            <a:off x="10970565" y="2447175"/>
            <a:ext cx="742013" cy="276999"/>
          </a:xfrm>
          <a:prstGeom prst="rect">
            <a:avLst/>
          </a:prstGeom>
          <a:noFill/>
        </p:spPr>
        <p:txBody>
          <a:bodyPr wrap="square" lIns="0" rIns="0" rtlCol="0">
            <a:spAutoFit/>
          </a:bodyPr>
          <a:lstStyle/>
          <a:p>
            <a:pPr algn="ctr"/>
            <a:r>
              <a:rPr lang="en-SE" sz="1200" dirty="0">
                <a:solidFill>
                  <a:schemeClr val="lt1"/>
                </a:solidFill>
              </a:rPr>
              <a:t>Sub 3</a:t>
            </a:r>
          </a:p>
        </p:txBody>
      </p:sp>
      <p:pic>
        <p:nvPicPr>
          <p:cNvPr id="62" name="Picture 61" descr="Icon&#10;&#10;Description automatically generated">
            <a:extLst>
              <a:ext uri="{FF2B5EF4-FFF2-40B4-BE49-F238E27FC236}">
                <a16:creationId xmlns:a16="http://schemas.microsoft.com/office/drawing/2014/main" id="{77932DD0-B9C2-C8F1-8039-975C277513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5929" y="3709674"/>
            <a:ext cx="542648" cy="542648"/>
          </a:xfrm>
          <a:prstGeom prst="rect">
            <a:avLst/>
          </a:prstGeom>
        </p:spPr>
      </p:pic>
      <p:sp>
        <p:nvSpPr>
          <p:cNvPr id="63" name="TextBox 62">
            <a:extLst>
              <a:ext uri="{FF2B5EF4-FFF2-40B4-BE49-F238E27FC236}">
                <a16:creationId xmlns:a16="http://schemas.microsoft.com/office/drawing/2014/main" id="{73BE034B-E24F-7815-91E3-9DDB88255183}"/>
              </a:ext>
            </a:extLst>
          </p:cNvPr>
          <p:cNvSpPr txBox="1"/>
          <p:nvPr/>
        </p:nvSpPr>
        <p:spPr>
          <a:xfrm>
            <a:off x="9610641" y="2852921"/>
            <a:ext cx="742013" cy="276999"/>
          </a:xfrm>
          <a:prstGeom prst="rect">
            <a:avLst/>
          </a:prstGeom>
          <a:noFill/>
        </p:spPr>
        <p:txBody>
          <a:bodyPr wrap="square" lIns="0" rIns="0" rtlCol="0">
            <a:spAutoFit/>
          </a:bodyPr>
          <a:lstStyle/>
          <a:p>
            <a:pPr algn="ctr"/>
            <a:r>
              <a:rPr lang="en-SE" sz="1200" dirty="0">
                <a:solidFill>
                  <a:schemeClr val="lt1"/>
                </a:solidFill>
              </a:rPr>
              <a:t>Rules</a:t>
            </a:r>
          </a:p>
        </p:txBody>
      </p:sp>
      <p:cxnSp>
        <p:nvCxnSpPr>
          <p:cNvPr id="64" name="Straight Arrow Connector 63">
            <a:extLst>
              <a:ext uri="{FF2B5EF4-FFF2-40B4-BE49-F238E27FC236}">
                <a16:creationId xmlns:a16="http://schemas.microsoft.com/office/drawing/2014/main" id="{586BA531-B275-1BA5-30C1-798170BEB185}"/>
              </a:ext>
            </a:extLst>
          </p:cNvPr>
          <p:cNvCxnSpPr>
            <a:cxnSpLocks/>
          </p:cNvCxnSpPr>
          <p:nvPr/>
        </p:nvCxnSpPr>
        <p:spPr>
          <a:xfrm>
            <a:off x="9046216" y="3993645"/>
            <a:ext cx="1921719"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CC730FB-42E7-5871-8AAE-7172BF4829DA}"/>
              </a:ext>
            </a:extLst>
          </p:cNvPr>
          <p:cNvSpPr txBox="1"/>
          <p:nvPr/>
        </p:nvSpPr>
        <p:spPr>
          <a:xfrm>
            <a:off x="10967934" y="3860167"/>
            <a:ext cx="615281" cy="276999"/>
          </a:xfrm>
          <a:prstGeom prst="rect">
            <a:avLst/>
          </a:prstGeom>
          <a:noFill/>
        </p:spPr>
        <p:txBody>
          <a:bodyPr wrap="square" lIns="0" rIns="0" rtlCol="0">
            <a:spAutoFit/>
          </a:bodyPr>
          <a:lstStyle/>
          <a:p>
            <a:pPr algn="ctr"/>
            <a:r>
              <a:rPr lang="en-SE" sz="1200" dirty="0">
                <a:solidFill>
                  <a:schemeClr val="lt1"/>
                </a:solidFill>
              </a:rPr>
              <a:t>ETL</a:t>
            </a:r>
          </a:p>
        </p:txBody>
      </p:sp>
      <p:sp>
        <p:nvSpPr>
          <p:cNvPr id="12" name="Pass Row 1, Column 5">
            <a:extLst>
              <a:ext uri="{FF2B5EF4-FFF2-40B4-BE49-F238E27FC236}">
                <a16:creationId xmlns:a16="http://schemas.microsoft.com/office/drawing/2014/main" id="{45061146-B40B-0538-9487-21C45C98D005}"/>
              </a:ext>
            </a:extLst>
          </p:cNvPr>
          <p:cNvSpPr/>
          <p:nvPr/>
        </p:nvSpPr>
        <p:spPr>
          <a:xfrm>
            <a:off x="8249385" y="2372454"/>
            <a:ext cx="987747" cy="370000"/>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a:t>
            </a:r>
          </a:p>
          <a:p>
            <a:pPr algn="ctr"/>
            <a:r>
              <a:rPr lang="en-US" sz="1100" dirty="0">
                <a:solidFill>
                  <a:schemeClr val="bg1"/>
                </a:solidFill>
              </a:rPr>
              <a:t> </a:t>
            </a:r>
            <a:r>
              <a:rPr lang="en-US" sz="1100" dirty="0" err="1">
                <a:solidFill>
                  <a:schemeClr val="bg1"/>
                </a:solidFill>
              </a:rPr>
              <a:t>EventBridge</a:t>
            </a:r>
            <a:endParaRPr lang="en-US" sz="1100" dirty="0">
              <a:solidFill>
                <a:schemeClr val="bg1"/>
              </a:solidFill>
            </a:endParaRPr>
          </a:p>
        </p:txBody>
      </p:sp>
      <p:sp>
        <p:nvSpPr>
          <p:cNvPr id="17" name="Pass Row 1, Column 5">
            <a:extLst>
              <a:ext uri="{FF2B5EF4-FFF2-40B4-BE49-F238E27FC236}">
                <a16:creationId xmlns:a16="http://schemas.microsoft.com/office/drawing/2014/main" id="{CEA45B35-72B8-53EF-1C85-A32C3B0894CD}"/>
              </a:ext>
            </a:extLst>
          </p:cNvPr>
          <p:cNvSpPr/>
          <p:nvPr/>
        </p:nvSpPr>
        <p:spPr>
          <a:xfrm>
            <a:off x="8359513" y="4315055"/>
            <a:ext cx="736888" cy="220282"/>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AWS Glue</a:t>
            </a:r>
          </a:p>
        </p:txBody>
      </p:sp>
    </p:spTree>
    <p:extLst>
      <p:ext uri="{BB962C8B-B14F-4D97-AF65-F5344CB8AC3E}">
        <p14:creationId xmlns:p14="http://schemas.microsoft.com/office/powerpoint/2010/main" val="2554337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6" grpId="0"/>
      <p:bldP spid="12"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5E49-B66B-7583-3754-DFC35B8413D6}"/>
              </a:ext>
            </a:extLst>
          </p:cNvPr>
          <p:cNvSpPr>
            <a:spLocks noGrp="1"/>
          </p:cNvSpPr>
          <p:nvPr>
            <p:ph type="title"/>
          </p:nvPr>
        </p:nvSpPr>
        <p:spPr/>
        <p:txBody>
          <a:bodyPr/>
          <a:lstStyle/>
          <a:p>
            <a:r>
              <a:rPr lang="en-US" dirty="0"/>
              <a:t>Component design: Control pane</a:t>
            </a:r>
            <a:endParaRPr lang="en-SE" dirty="0"/>
          </a:p>
        </p:txBody>
      </p:sp>
      <p:sp>
        <p:nvSpPr>
          <p:cNvPr id="3" name="Rectangle 2">
            <a:extLst>
              <a:ext uri="{FF2B5EF4-FFF2-40B4-BE49-F238E27FC236}">
                <a16:creationId xmlns:a16="http://schemas.microsoft.com/office/drawing/2014/main" id="{F880F5BC-0003-45C3-7D60-EBFCE412C34A}"/>
              </a:ext>
            </a:extLst>
          </p:cNvPr>
          <p:cNvSpPr/>
          <p:nvPr/>
        </p:nvSpPr>
        <p:spPr>
          <a:xfrm>
            <a:off x="1821303" y="1152837"/>
            <a:ext cx="1379096"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4" name="Rectangle 3">
            <a:extLst>
              <a:ext uri="{FF2B5EF4-FFF2-40B4-BE49-F238E27FC236}">
                <a16:creationId xmlns:a16="http://schemas.microsoft.com/office/drawing/2014/main" id="{66BA54DC-4FC6-5A93-818B-B442406E560E}"/>
              </a:ext>
            </a:extLst>
          </p:cNvPr>
          <p:cNvSpPr/>
          <p:nvPr/>
        </p:nvSpPr>
        <p:spPr>
          <a:xfrm>
            <a:off x="4064830" y="1152837"/>
            <a:ext cx="3430251"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5" name="Rectangle 4">
            <a:extLst>
              <a:ext uri="{FF2B5EF4-FFF2-40B4-BE49-F238E27FC236}">
                <a16:creationId xmlns:a16="http://schemas.microsoft.com/office/drawing/2014/main" id="{E4BE187A-E515-F9EC-B59B-CDC74B7CC084}"/>
              </a:ext>
            </a:extLst>
          </p:cNvPr>
          <p:cNvSpPr/>
          <p:nvPr/>
        </p:nvSpPr>
        <p:spPr>
          <a:xfrm>
            <a:off x="8359513" y="1152837"/>
            <a:ext cx="1201712"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6" name="Rectangle 5">
            <a:extLst>
              <a:ext uri="{FF2B5EF4-FFF2-40B4-BE49-F238E27FC236}">
                <a16:creationId xmlns:a16="http://schemas.microsoft.com/office/drawing/2014/main" id="{A1FB9D86-E16B-2239-9D75-DA7CB31B6B1A}"/>
              </a:ext>
            </a:extLst>
          </p:cNvPr>
          <p:cNvSpPr/>
          <p:nvPr/>
        </p:nvSpPr>
        <p:spPr>
          <a:xfrm>
            <a:off x="1821303" y="5365075"/>
            <a:ext cx="7739922" cy="8558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7" name="Pass Row 2, Column 1">
            <a:extLst>
              <a:ext uri="{FF2B5EF4-FFF2-40B4-BE49-F238E27FC236}">
                <a16:creationId xmlns:a16="http://schemas.microsoft.com/office/drawing/2014/main" id="{03A24AE5-A941-A80D-940E-FF8AB04CAD27}"/>
              </a:ext>
            </a:extLst>
          </p:cNvPr>
          <p:cNvSpPr/>
          <p:nvPr/>
        </p:nvSpPr>
        <p:spPr>
          <a:xfrm>
            <a:off x="2012265" y="4907873"/>
            <a:ext cx="997171"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Landing Zone</a:t>
            </a:r>
          </a:p>
        </p:txBody>
      </p:sp>
      <p:sp>
        <p:nvSpPr>
          <p:cNvPr id="8" name="Pass Row 2, Column 1">
            <a:extLst>
              <a:ext uri="{FF2B5EF4-FFF2-40B4-BE49-F238E27FC236}">
                <a16:creationId xmlns:a16="http://schemas.microsoft.com/office/drawing/2014/main" id="{79F59F55-5794-F587-0B38-43D9F0D6CF39}"/>
              </a:ext>
            </a:extLst>
          </p:cNvPr>
          <p:cNvSpPr/>
          <p:nvPr/>
        </p:nvSpPr>
        <p:spPr>
          <a:xfrm>
            <a:off x="4776691" y="4907873"/>
            <a:ext cx="1829199" cy="207326"/>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Processing and Storage</a:t>
            </a:r>
          </a:p>
        </p:txBody>
      </p:sp>
      <p:sp>
        <p:nvSpPr>
          <p:cNvPr id="10" name="Pass Row 2, Column 1">
            <a:extLst>
              <a:ext uri="{FF2B5EF4-FFF2-40B4-BE49-F238E27FC236}">
                <a16:creationId xmlns:a16="http://schemas.microsoft.com/office/drawing/2014/main" id="{89EBA309-4535-801B-ED26-A648ABC6D5F7}"/>
              </a:ext>
            </a:extLst>
          </p:cNvPr>
          <p:cNvSpPr/>
          <p:nvPr/>
        </p:nvSpPr>
        <p:spPr>
          <a:xfrm>
            <a:off x="8449392" y="4883656"/>
            <a:ext cx="1043148" cy="168545"/>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Distribution</a:t>
            </a:r>
          </a:p>
        </p:txBody>
      </p:sp>
      <p:sp>
        <p:nvSpPr>
          <p:cNvPr id="11" name="Pass Row 2, Column 1">
            <a:extLst>
              <a:ext uri="{FF2B5EF4-FFF2-40B4-BE49-F238E27FC236}">
                <a16:creationId xmlns:a16="http://schemas.microsoft.com/office/drawing/2014/main" id="{593AAE93-54EE-CB17-27FD-716212BF9432}"/>
              </a:ext>
            </a:extLst>
          </p:cNvPr>
          <p:cNvSpPr/>
          <p:nvPr/>
        </p:nvSpPr>
        <p:spPr>
          <a:xfrm>
            <a:off x="8476571" y="6525719"/>
            <a:ext cx="1151415" cy="1884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Control Pane</a:t>
            </a:r>
          </a:p>
        </p:txBody>
      </p:sp>
      <p:sp>
        <p:nvSpPr>
          <p:cNvPr id="13" name="Rounded Rectangle 12">
            <a:extLst>
              <a:ext uri="{FF2B5EF4-FFF2-40B4-BE49-F238E27FC236}">
                <a16:creationId xmlns:a16="http://schemas.microsoft.com/office/drawing/2014/main" id="{BC45E23E-2C4D-1BAD-4A86-DE63C35AB5A9}"/>
              </a:ext>
            </a:extLst>
          </p:cNvPr>
          <p:cNvSpPr/>
          <p:nvPr/>
        </p:nvSpPr>
        <p:spPr>
          <a:xfrm>
            <a:off x="2012266" y="1849881"/>
            <a:ext cx="997170" cy="408794"/>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Stream</a:t>
            </a:r>
          </a:p>
        </p:txBody>
      </p:sp>
      <p:sp>
        <p:nvSpPr>
          <p:cNvPr id="14" name="Rounded Rectangle 13">
            <a:extLst>
              <a:ext uri="{FF2B5EF4-FFF2-40B4-BE49-F238E27FC236}">
                <a16:creationId xmlns:a16="http://schemas.microsoft.com/office/drawing/2014/main" id="{FC287C3D-67D1-295B-0C3E-2C6E5ACFC761}"/>
              </a:ext>
            </a:extLst>
          </p:cNvPr>
          <p:cNvSpPr/>
          <p:nvPr/>
        </p:nvSpPr>
        <p:spPr>
          <a:xfrm>
            <a:off x="4212487" y="1849881"/>
            <a:ext cx="1061875" cy="408794"/>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Stream</a:t>
            </a:r>
          </a:p>
          <a:p>
            <a:pPr algn="ctr"/>
            <a:r>
              <a:rPr lang="en-SE" sz="1200" dirty="0"/>
              <a:t>Processor</a:t>
            </a:r>
          </a:p>
        </p:txBody>
      </p:sp>
      <p:sp>
        <p:nvSpPr>
          <p:cNvPr id="16" name="Rounded Rectangle 15">
            <a:extLst>
              <a:ext uri="{FF2B5EF4-FFF2-40B4-BE49-F238E27FC236}">
                <a16:creationId xmlns:a16="http://schemas.microsoft.com/office/drawing/2014/main" id="{3E76C1E2-1379-8E40-B80B-63B74BC588C1}"/>
              </a:ext>
            </a:extLst>
          </p:cNvPr>
          <p:cNvSpPr/>
          <p:nvPr/>
        </p:nvSpPr>
        <p:spPr>
          <a:xfrm>
            <a:off x="6130066" y="1849881"/>
            <a:ext cx="997170" cy="408794"/>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Data Store</a:t>
            </a:r>
          </a:p>
        </p:txBody>
      </p:sp>
      <p:sp>
        <p:nvSpPr>
          <p:cNvPr id="17" name="Rounded Rectangle 16">
            <a:extLst>
              <a:ext uri="{FF2B5EF4-FFF2-40B4-BE49-F238E27FC236}">
                <a16:creationId xmlns:a16="http://schemas.microsoft.com/office/drawing/2014/main" id="{86234CD8-C4F3-5C80-E32E-C80B924894FB}"/>
              </a:ext>
            </a:extLst>
          </p:cNvPr>
          <p:cNvSpPr/>
          <p:nvPr/>
        </p:nvSpPr>
        <p:spPr>
          <a:xfrm>
            <a:off x="8475929" y="1849881"/>
            <a:ext cx="997170" cy="408794"/>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Event Bus</a:t>
            </a:r>
          </a:p>
        </p:txBody>
      </p:sp>
      <p:sp>
        <p:nvSpPr>
          <p:cNvPr id="18" name="Rounded Rectangle 17">
            <a:extLst>
              <a:ext uri="{FF2B5EF4-FFF2-40B4-BE49-F238E27FC236}">
                <a16:creationId xmlns:a16="http://schemas.microsoft.com/office/drawing/2014/main" id="{FAEF35DB-5317-9915-24D7-4B583F19B5DB}"/>
              </a:ext>
            </a:extLst>
          </p:cNvPr>
          <p:cNvSpPr/>
          <p:nvPr/>
        </p:nvSpPr>
        <p:spPr>
          <a:xfrm>
            <a:off x="8461783" y="3802035"/>
            <a:ext cx="997170" cy="408794"/>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ETL</a:t>
            </a:r>
          </a:p>
        </p:txBody>
      </p:sp>
      <p:cxnSp>
        <p:nvCxnSpPr>
          <p:cNvPr id="20" name="Straight Arrow Connector 19">
            <a:extLst>
              <a:ext uri="{FF2B5EF4-FFF2-40B4-BE49-F238E27FC236}">
                <a16:creationId xmlns:a16="http://schemas.microsoft.com/office/drawing/2014/main" id="{50036A0C-1B20-94EA-5E2A-7FE5F7F5AB37}"/>
              </a:ext>
            </a:extLst>
          </p:cNvPr>
          <p:cNvCxnSpPr/>
          <p:nvPr/>
        </p:nvCxnSpPr>
        <p:spPr>
          <a:xfrm>
            <a:off x="3009436" y="2054278"/>
            <a:ext cx="1203051"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57045B8-B910-AE39-0E14-02AEE7B514FC}"/>
              </a:ext>
            </a:extLst>
          </p:cNvPr>
          <p:cNvCxnSpPr>
            <a:cxnSpLocks/>
          </p:cNvCxnSpPr>
          <p:nvPr/>
        </p:nvCxnSpPr>
        <p:spPr>
          <a:xfrm>
            <a:off x="5284611" y="2054278"/>
            <a:ext cx="845455"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CBF644EC-540C-C8A8-D9C1-1B3C4269C779}"/>
              </a:ext>
            </a:extLst>
          </p:cNvPr>
          <p:cNvCxnSpPr>
            <a:cxnSpLocks/>
          </p:cNvCxnSpPr>
          <p:nvPr/>
        </p:nvCxnSpPr>
        <p:spPr>
          <a:xfrm>
            <a:off x="5283089" y="1983197"/>
            <a:ext cx="855704" cy="1950749"/>
          </a:xfrm>
          <a:prstGeom prst="bentConnector3">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E197470-C63C-DE1D-781F-A92A64BC925C}"/>
              </a:ext>
            </a:extLst>
          </p:cNvPr>
          <p:cNvCxnSpPr>
            <a:stCxn id="16" idx="3"/>
            <a:endCxn id="17" idx="1"/>
          </p:cNvCxnSpPr>
          <p:nvPr/>
        </p:nvCxnSpPr>
        <p:spPr>
          <a:xfrm>
            <a:off x="7127236" y="2054278"/>
            <a:ext cx="1348693"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32FF2E0-ECE9-402E-BD7A-9164C19F93B7}"/>
              </a:ext>
            </a:extLst>
          </p:cNvPr>
          <p:cNvCxnSpPr>
            <a:cxnSpLocks/>
          </p:cNvCxnSpPr>
          <p:nvPr/>
        </p:nvCxnSpPr>
        <p:spPr>
          <a:xfrm>
            <a:off x="9473099" y="2049907"/>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396A7CE-0CC4-1029-18BA-29401EAC8263}"/>
              </a:ext>
            </a:extLst>
          </p:cNvPr>
          <p:cNvSpPr txBox="1"/>
          <p:nvPr/>
        </p:nvSpPr>
        <p:spPr>
          <a:xfrm>
            <a:off x="10187388" y="1911407"/>
            <a:ext cx="742013" cy="276999"/>
          </a:xfrm>
          <a:prstGeom prst="rect">
            <a:avLst/>
          </a:prstGeom>
          <a:noFill/>
        </p:spPr>
        <p:txBody>
          <a:bodyPr wrap="square" lIns="0" rIns="0" rtlCol="0">
            <a:spAutoFit/>
          </a:bodyPr>
          <a:lstStyle/>
          <a:p>
            <a:pPr algn="ctr"/>
            <a:r>
              <a:rPr lang="en-SE" sz="1200" dirty="0">
                <a:solidFill>
                  <a:schemeClr val="lt1"/>
                </a:solidFill>
              </a:rPr>
              <a:t>Event</a:t>
            </a:r>
          </a:p>
        </p:txBody>
      </p:sp>
      <p:cxnSp>
        <p:nvCxnSpPr>
          <p:cNvPr id="31" name="Straight Arrow Connector 30">
            <a:extLst>
              <a:ext uri="{FF2B5EF4-FFF2-40B4-BE49-F238E27FC236}">
                <a16:creationId xmlns:a16="http://schemas.microsoft.com/office/drawing/2014/main" id="{2740E568-7BAA-B4F5-C976-1320573EE9F3}"/>
              </a:ext>
            </a:extLst>
          </p:cNvPr>
          <p:cNvCxnSpPr>
            <a:cxnSpLocks/>
          </p:cNvCxnSpPr>
          <p:nvPr/>
        </p:nvCxnSpPr>
        <p:spPr>
          <a:xfrm>
            <a:off x="1386103" y="2049906"/>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E31E830-B6F7-4E4C-2AE4-01C1D634C710}"/>
              </a:ext>
            </a:extLst>
          </p:cNvPr>
          <p:cNvSpPr txBox="1"/>
          <p:nvPr/>
        </p:nvSpPr>
        <p:spPr>
          <a:xfrm>
            <a:off x="570261" y="1911407"/>
            <a:ext cx="742013" cy="276999"/>
          </a:xfrm>
          <a:prstGeom prst="rect">
            <a:avLst/>
          </a:prstGeom>
          <a:noFill/>
        </p:spPr>
        <p:txBody>
          <a:bodyPr wrap="square" lIns="0" rIns="0" rtlCol="0">
            <a:spAutoFit/>
          </a:bodyPr>
          <a:lstStyle/>
          <a:p>
            <a:pPr algn="ctr"/>
            <a:r>
              <a:rPr lang="en-SE" sz="1200" dirty="0">
                <a:solidFill>
                  <a:schemeClr val="lt1"/>
                </a:solidFill>
              </a:rPr>
              <a:t>Data In</a:t>
            </a:r>
          </a:p>
        </p:txBody>
      </p:sp>
      <p:cxnSp>
        <p:nvCxnSpPr>
          <p:cNvPr id="36" name="Straight Arrow Connector 35">
            <a:extLst>
              <a:ext uri="{FF2B5EF4-FFF2-40B4-BE49-F238E27FC236}">
                <a16:creationId xmlns:a16="http://schemas.microsoft.com/office/drawing/2014/main" id="{286FE526-ACB6-F28B-1F61-5866D6C9D76B}"/>
              </a:ext>
            </a:extLst>
          </p:cNvPr>
          <p:cNvCxnSpPr/>
          <p:nvPr/>
        </p:nvCxnSpPr>
        <p:spPr>
          <a:xfrm>
            <a:off x="7127236" y="4005027"/>
            <a:ext cx="1348693"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2D009B4-08BA-8C8A-ACF0-3EECA2F20073}"/>
              </a:ext>
            </a:extLst>
          </p:cNvPr>
          <p:cNvCxnSpPr>
            <a:cxnSpLocks/>
          </p:cNvCxnSpPr>
          <p:nvPr/>
        </p:nvCxnSpPr>
        <p:spPr>
          <a:xfrm>
            <a:off x="9473098" y="3988089"/>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9E873E4-16B3-E42D-C632-15D3169E0217}"/>
              </a:ext>
            </a:extLst>
          </p:cNvPr>
          <p:cNvSpPr txBox="1"/>
          <p:nvPr/>
        </p:nvSpPr>
        <p:spPr>
          <a:xfrm>
            <a:off x="10087452" y="3866527"/>
            <a:ext cx="742013" cy="276999"/>
          </a:xfrm>
          <a:prstGeom prst="rect">
            <a:avLst/>
          </a:prstGeom>
          <a:noFill/>
        </p:spPr>
        <p:txBody>
          <a:bodyPr wrap="square" lIns="0" rIns="0" rtlCol="0">
            <a:spAutoFit/>
          </a:bodyPr>
          <a:lstStyle/>
          <a:p>
            <a:pPr algn="ctr"/>
            <a:r>
              <a:rPr lang="en-SE" sz="1200" dirty="0">
                <a:solidFill>
                  <a:schemeClr val="lt1"/>
                </a:solidFill>
              </a:rPr>
              <a:t>Bulk Data</a:t>
            </a:r>
          </a:p>
        </p:txBody>
      </p:sp>
      <p:sp>
        <p:nvSpPr>
          <p:cNvPr id="47" name="Rounded Rectangle 46">
            <a:extLst>
              <a:ext uri="{FF2B5EF4-FFF2-40B4-BE49-F238E27FC236}">
                <a16:creationId xmlns:a16="http://schemas.microsoft.com/office/drawing/2014/main" id="{A41E66BC-BE7E-733D-A4AC-D772BDC061F2}"/>
              </a:ext>
            </a:extLst>
          </p:cNvPr>
          <p:cNvSpPr/>
          <p:nvPr/>
        </p:nvSpPr>
        <p:spPr>
          <a:xfrm>
            <a:off x="2035042" y="3827065"/>
            <a:ext cx="997170" cy="408794"/>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File Upload</a:t>
            </a:r>
          </a:p>
        </p:txBody>
      </p:sp>
      <p:cxnSp>
        <p:nvCxnSpPr>
          <p:cNvPr id="48" name="Straight Arrow Connector 47">
            <a:extLst>
              <a:ext uri="{FF2B5EF4-FFF2-40B4-BE49-F238E27FC236}">
                <a16:creationId xmlns:a16="http://schemas.microsoft.com/office/drawing/2014/main" id="{87E53FDC-83B8-2728-0174-3074E0A850D2}"/>
              </a:ext>
            </a:extLst>
          </p:cNvPr>
          <p:cNvCxnSpPr>
            <a:cxnSpLocks/>
          </p:cNvCxnSpPr>
          <p:nvPr/>
        </p:nvCxnSpPr>
        <p:spPr>
          <a:xfrm>
            <a:off x="1386103" y="4051798"/>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52EBA29-39AE-D039-7C40-691D2CF698A9}"/>
              </a:ext>
            </a:extLst>
          </p:cNvPr>
          <p:cNvSpPr txBox="1"/>
          <p:nvPr/>
        </p:nvSpPr>
        <p:spPr>
          <a:xfrm>
            <a:off x="570261" y="3913299"/>
            <a:ext cx="742013" cy="276999"/>
          </a:xfrm>
          <a:prstGeom prst="rect">
            <a:avLst/>
          </a:prstGeom>
          <a:noFill/>
        </p:spPr>
        <p:txBody>
          <a:bodyPr wrap="square" lIns="0" rIns="0" rtlCol="0">
            <a:spAutoFit/>
          </a:bodyPr>
          <a:lstStyle/>
          <a:p>
            <a:pPr algn="ctr"/>
            <a:r>
              <a:rPr lang="en-SE" sz="1200" dirty="0">
                <a:solidFill>
                  <a:schemeClr val="lt1"/>
                </a:solidFill>
              </a:rPr>
              <a:t>File In</a:t>
            </a:r>
          </a:p>
        </p:txBody>
      </p:sp>
      <p:cxnSp>
        <p:nvCxnSpPr>
          <p:cNvPr id="50" name="Straight Arrow Connector 49">
            <a:extLst>
              <a:ext uri="{FF2B5EF4-FFF2-40B4-BE49-F238E27FC236}">
                <a16:creationId xmlns:a16="http://schemas.microsoft.com/office/drawing/2014/main" id="{241FF120-55F3-BD9E-F3C7-075C1BB9E99E}"/>
              </a:ext>
            </a:extLst>
          </p:cNvPr>
          <p:cNvCxnSpPr>
            <a:cxnSpLocks/>
          </p:cNvCxnSpPr>
          <p:nvPr/>
        </p:nvCxnSpPr>
        <p:spPr>
          <a:xfrm>
            <a:off x="3032212" y="4051798"/>
            <a:ext cx="3097854"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5D91DEF-2F22-B9ED-37FF-6CF7F80A9720}"/>
              </a:ext>
            </a:extLst>
          </p:cNvPr>
          <p:cNvCxnSpPr>
            <a:cxnSpLocks/>
            <a:endCxn id="16" idx="2"/>
          </p:cNvCxnSpPr>
          <p:nvPr/>
        </p:nvCxnSpPr>
        <p:spPr>
          <a:xfrm flipV="1">
            <a:off x="6628651" y="2258675"/>
            <a:ext cx="0" cy="1541955"/>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056CCCA-9423-8630-E93D-A27CC48872C1}"/>
              </a:ext>
            </a:extLst>
          </p:cNvPr>
          <p:cNvCxnSpPr>
            <a:cxnSpLocks/>
          </p:cNvCxnSpPr>
          <p:nvPr/>
        </p:nvCxnSpPr>
        <p:spPr>
          <a:xfrm>
            <a:off x="2815650" y="5783158"/>
            <a:ext cx="776122" cy="11108"/>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22D60E02-DD19-02B0-2251-49F49E1FD1FD}"/>
              </a:ext>
            </a:extLst>
          </p:cNvPr>
          <p:cNvCxnSpPr>
            <a:cxnSpLocks/>
            <a:stCxn id="57" idx="0"/>
            <a:endCxn id="15" idx="2"/>
          </p:cNvCxnSpPr>
          <p:nvPr/>
        </p:nvCxnSpPr>
        <p:spPr>
          <a:xfrm rot="5400000" flipH="1" flipV="1">
            <a:off x="3905722" y="2792356"/>
            <a:ext cx="1305860" cy="4139997"/>
          </a:xfrm>
          <a:prstGeom prst="bentConnector3">
            <a:avLst>
              <a:gd name="adj1" fmla="val 23598"/>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descr="Icon&#10;&#10;Description automatically generated">
            <a:extLst>
              <a:ext uri="{FF2B5EF4-FFF2-40B4-BE49-F238E27FC236}">
                <a16:creationId xmlns:a16="http://schemas.microsoft.com/office/drawing/2014/main" id="{0159DC3B-E6E8-800E-EC81-F94A7E944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0007" y="5459115"/>
            <a:ext cx="683145" cy="683145"/>
          </a:xfrm>
          <a:prstGeom prst="rect">
            <a:avLst/>
          </a:prstGeom>
        </p:spPr>
      </p:pic>
      <p:cxnSp>
        <p:nvCxnSpPr>
          <p:cNvPr id="55" name="Straight Arrow Connector 54">
            <a:extLst>
              <a:ext uri="{FF2B5EF4-FFF2-40B4-BE49-F238E27FC236}">
                <a16:creationId xmlns:a16="http://schemas.microsoft.com/office/drawing/2014/main" id="{7884A07E-07A3-C83C-5756-C0B603CC661E}"/>
              </a:ext>
            </a:extLst>
          </p:cNvPr>
          <p:cNvCxnSpPr>
            <a:cxnSpLocks/>
          </p:cNvCxnSpPr>
          <p:nvPr/>
        </p:nvCxnSpPr>
        <p:spPr>
          <a:xfrm>
            <a:off x="4181689" y="5800688"/>
            <a:ext cx="776122" cy="11108"/>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7" name="Graphic 56">
            <a:extLst>
              <a:ext uri="{FF2B5EF4-FFF2-40B4-BE49-F238E27FC236}">
                <a16:creationId xmlns:a16="http://schemas.microsoft.com/office/drawing/2014/main" id="{E322C5E1-17FF-D3A8-85BF-A1940D586D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47081" y="5515284"/>
            <a:ext cx="683146" cy="683146"/>
          </a:xfrm>
          <a:prstGeom prst="rect">
            <a:avLst/>
          </a:prstGeom>
        </p:spPr>
      </p:pic>
      <p:pic>
        <p:nvPicPr>
          <p:cNvPr id="59" name="Graphic 58">
            <a:extLst>
              <a:ext uri="{FF2B5EF4-FFF2-40B4-BE49-F238E27FC236}">
                <a16:creationId xmlns:a16="http://schemas.microsoft.com/office/drawing/2014/main" id="{D05457EE-E46A-90FA-BCC3-EC21A5CA36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53663" y="5453581"/>
            <a:ext cx="683145" cy="683145"/>
          </a:xfrm>
          <a:prstGeom prst="rect">
            <a:avLst/>
          </a:prstGeom>
        </p:spPr>
      </p:pic>
      <p:pic>
        <p:nvPicPr>
          <p:cNvPr id="63" name="Picture 62" descr="Icon&#10;&#10;Description automatically generated">
            <a:extLst>
              <a:ext uri="{FF2B5EF4-FFF2-40B4-BE49-F238E27FC236}">
                <a16:creationId xmlns:a16="http://schemas.microsoft.com/office/drawing/2014/main" id="{4377BE49-6C4E-972D-3383-CB5E00B048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6690" y="5460219"/>
            <a:ext cx="665555" cy="665555"/>
          </a:xfrm>
          <a:prstGeom prst="rect">
            <a:avLst/>
          </a:prstGeom>
        </p:spPr>
      </p:pic>
      <p:cxnSp>
        <p:nvCxnSpPr>
          <p:cNvPr id="65" name="Straight Arrow Connector 64">
            <a:extLst>
              <a:ext uri="{FF2B5EF4-FFF2-40B4-BE49-F238E27FC236}">
                <a16:creationId xmlns:a16="http://schemas.microsoft.com/office/drawing/2014/main" id="{8D0514E1-0A94-E171-86E1-CFA371E3D1BC}"/>
              </a:ext>
            </a:extLst>
          </p:cNvPr>
          <p:cNvCxnSpPr>
            <a:cxnSpLocks/>
          </p:cNvCxnSpPr>
          <p:nvPr/>
        </p:nvCxnSpPr>
        <p:spPr>
          <a:xfrm flipV="1">
            <a:off x="6787215" y="4209424"/>
            <a:ext cx="0" cy="123950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68" name="Graphic 67">
            <a:extLst>
              <a:ext uri="{FF2B5EF4-FFF2-40B4-BE49-F238E27FC236}">
                <a16:creationId xmlns:a16="http://schemas.microsoft.com/office/drawing/2014/main" id="{BE3B3E56-3853-CBCC-C270-201EA44C21D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94909" y="5503291"/>
            <a:ext cx="609600" cy="609600"/>
          </a:xfrm>
          <a:prstGeom prst="rect">
            <a:avLst/>
          </a:prstGeom>
        </p:spPr>
      </p:pic>
      <p:pic>
        <p:nvPicPr>
          <p:cNvPr id="70" name="Picture 69" descr="Icon&#10;&#10;Description automatically generated">
            <a:extLst>
              <a:ext uri="{FF2B5EF4-FFF2-40B4-BE49-F238E27FC236}">
                <a16:creationId xmlns:a16="http://schemas.microsoft.com/office/drawing/2014/main" id="{B466CBBD-310F-012D-EF19-58891CAD45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51703" y="5495887"/>
            <a:ext cx="609600" cy="609600"/>
          </a:xfrm>
          <a:prstGeom prst="rect">
            <a:avLst/>
          </a:prstGeom>
        </p:spPr>
      </p:pic>
      <p:cxnSp>
        <p:nvCxnSpPr>
          <p:cNvPr id="71" name="Straight Arrow Connector 70">
            <a:extLst>
              <a:ext uri="{FF2B5EF4-FFF2-40B4-BE49-F238E27FC236}">
                <a16:creationId xmlns:a16="http://schemas.microsoft.com/office/drawing/2014/main" id="{A4046173-A811-2292-F6FC-C01F9D11C408}"/>
              </a:ext>
            </a:extLst>
          </p:cNvPr>
          <p:cNvCxnSpPr>
            <a:cxnSpLocks/>
            <a:endCxn id="70" idx="1"/>
          </p:cNvCxnSpPr>
          <p:nvPr/>
        </p:nvCxnSpPr>
        <p:spPr>
          <a:xfrm flipV="1">
            <a:off x="8247081" y="5800687"/>
            <a:ext cx="404622" cy="185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Elbow Connector 96">
            <a:extLst>
              <a:ext uri="{FF2B5EF4-FFF2-40B4-BE49-F238E27FC236}">
                <a16:creationId xmlns:a16="http://schemas.microsoft.com/office/drawing/2014/main" id="{AD379E08-5E7B-B932-4F51-C8BF162C7436}"/>
              </a:ext>
            </a:extLst>
          </p:cNvPr>
          <p:cNvCxnSpPr>
            <a:cxnSpLocks/>
          </p:cNvCxnSpPr>
          <p:nvPr/>
        </p:nvCxnSpPr>
        <p:spPr>
          <a:xfrm rot="16200000" flipV="1">
            <a:off x="6314491" y="2885969"/>
            <a:ext cx="3237212" cy="1982624"/>
          </a:xfrm>
          <a:prstGeom prst="bentConnector3">
            <a:avLst>
              <a:gd name="adj1" fmla="val 8556"/>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279ED84E-F608-E609-D587-9D615209BC2B}"/>
              </a:ext>
            </a:extLst>
          </p:cNvPr>
          <p:cNvSpPr/>
          <p:nvPr/>
        </p:nvSpPr>
        <p:spPr>
          <a:xfrm>
            <a:off x="6130066" y="3800630"/>
            <a:ext cx="997170" cy="408794"/>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Object Store</a:t>
            </a:r>
          </a:p>
        </p:txBody>
      </p:sp>
      <p:sp>
        <p:nvSpPr>
          <p:cNvPr id="12" name="Pass Row 1, Column 5">
            <a:extLst>
              <a:ext uri="{FF2B5EF4-FFF2-40B4-BE49-F238E27FC236}">
                <a16:creationId xmlns:a16="http://schemas.microsoft.com/office/drawing/2014/main" id="{5487DF0B-F5A4-A0CE-2DB4-9D130E98E878}"/>
              </a:ext>
            </a:extLst>
          </p:cNvPr>
          <p:cNvSpPr/>
          <p:nvPr/>
        </p:nvSpPr>
        <p:spPr>
          <a:xfrm>
            <a:off x="2107630" y="6121874"/>
            <a:ext cx="722597" cy="340735"/>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AWS Glue </a:t>
            </a:r>
          </a:p>
          <a:p>
            <a:pPr algn="ctr"/>
            <a:r>
              <a:rPr lang="en-US" sz="1100" dirty="0">
                <a:solidFill>
                  <a:schemeClr val="bg1"/>
                </a:solidFill>
              </a:rPr>
              <a:t>Crawler</a:t>
            </a:r>
          </a:p>
        </p:txBody>
      </p:sp>
      <p:sp>
        <p:nvSpPr>
          <p:cNvPr id="22" name="Pass Row 1, Column 5">
            <a:extLst>
              <a:ext uri="{FF2B5EF4-FFF2-40B4-BE49-F238E27FC236}">
                <a16:creationId xmlns:a16="http://schemas.microsoft.com/office/drawing/2014/main" id="{5FB562E3-B4AC-B099-A77F-4291A2378309}"/>
              </a:ext>
            </a:extLst>
          </p:cNvPr>
          <p:cNvSpPr/>
          <p:nvPr/>
        </p:nvSpPr>
        <p:spPr>
          <a:xfrm>
            <a:off x="3506396" y="6125774"/>
            <a:ext cx="848578" cy="340735"/>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AWS Glue </a:t>
            </a:r>
          </a:p>
          <a:p>
            <a:pPr algn="ctr"/>
            <a:r>
              <a:rPr lang="en-US" sz="1100" dirty="0">
                <a:solidFill>
                  <a:schemeClr val="bg1"/>
                </a:solidFill>
              </a:rPr>
              <a:t>Data Catalog</a:t>
            </a:r>
          </a:p>
        </p:txBody>
      </p:sp>
      <p:sp>
        <p:nvSpPr>
          <p:cNvPr id="23" name="Pass Row 1, Column 5">
            <a:extLst>
              <a:ext uri="{FF2B5EF4-FFF2-40B4-BE49-F238E27FC236}">
                <a16:creationId xmlns:a16="http://schemas.microsoft.com/office/drawing/2014/main" id="{0892B0AB-577C-6B91-D1D8-739A6AC38F81}"/>
              </a:ext>
            </a:extLst>
          </p:cNvPr>
          <p:cNvSpPr/>
          <p:nvPr/>
        </p:nvSpPr>
        <p:spPr>
          <a:xfrm>
            <a:off x="4858800" y="6121873"/>
            <a:ext cx="848578" cy="340735"/>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a:t>
            </a:r>
          </a:p>
          <a:p>
            <a:pPr algn="ctr"/>
            <a:r>
              <a:rPr lang="en-US" sz="1100" dirty="0">
                <a:solidFill>
                  <a:schemeClr val="bg1"/>
                </a:solidFill>
              </a:rPr>
              <a:t>Athena</a:t>
            </a:r>
          </a:p>
        </p:txBody>
      </p:sp>
      <p:sp>
        <p:nvSpPr>
          <p:cNvPr id="27" name="Pass Row 1, Column 5">
            <a:extLst>
              <a:ext uri="{FF2B5EF4-FFF2-40B4-BE49-F238E27FC236}">
                <a16:creationId xmlns:a16="http://schemas.microsoft.com/office/drawing/2014/main" id="{6F60409F-2014-C843-58A4-59BEE319C4FD}"/>
              </a:ext>
            </a:extLst>
          </p:cNvPr>
          <p:cNvSpPr/>
          <p:nvPr/>
        </p:nvSpPr>
        <p:spPr>
          <a:xfrm>
            <a:off x="6378795" y="6125774"/>
            <a:ext cx="848578" cy="340735"/>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AWS Lake</a:t>
            </a:r>
          </a:p>
          <a:p>
            <a:pPr algn="ctr"/>
            <a:r>
              <a:rPr lang="en-US" sz="1100" dirty="0">
                <a:solidFill>
                  <a:schemeClr val="bg1"/>
                </a:solidFill>
              </a:rPr>
              <a:t>Formation</a:t>
            </a:r>
          </a:p>
        </p:txBody>
      </p:sp>
      <p:sp>
        <p:nvSpPr>
          <p:cNvPr id="35" name="Pass Row 1, Column 5">
            <a:extLst>
              <a:ext uri="{FF2B5EF4-FFF2-40B4-BE49-F238E27FC236}">
                <a16:creationId xmlns:a16="http://schemas.microsoft.com/office/drawing/2014/main" id="{0F8CD77A-4EA8-805B-8268-5849227E7C85}"/>
              </a:ext>
            </a:extLst>
          </p:cNvPr>
          <p:cNvSpPr/>
          <p:nvPr/>
        </p:nvSpPr>
        <p:spPr>
          <a:xfrm>
            <a:off x="7449279" y="6130061"/>
            <a:ext cx="910234" cy="340734"/>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 API </a:t>
            </a:r>
          </a:p>
          <a:p>
            <a:pPr algn="ctr"/>
            <a:r>
              <a:rPr lang="en-US" sz="1100" dirty="0">
                <a:solidFill>
                  <a:schemeClr val="bg1"/>
                </a:solidFill>
              </a:rPr>
              <a:t>Gateway</a:t>
            </a:r>
          </a:p>
        </p:txBody>
      </p:sp>
      <p:sp>
        <p:nvSpPr>
          <p:cNvPr id="37" name="Pass Row 1, Column 5">
            <a:extLst>
              <a:ext uri="{FF2B5EF4-FFF2-40B4-BE49-F238E27FC236}">
                <a16:creationId xmlns:a16="http://schemas.microsoft.com/office/drawing/2014/main" id="{E33BC7F0-2AB4-D0F9-9CC6-A295291B611C}"/>
              </a:ext>
            </a:extLst>
          </p:cNvPr>
          <p:cNvSpPr/>
          <p:nvPr/>
        </p:nvSpPr>
        <p:spPr>
          <a:xfrm>
            <a:off x="8519660" y="6171388"/>
            <a:ext cx="911805" cy="193064"/>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AWS Lambda</a:t>
            </a:r>
          </a:p>
        </p:txBody>
      </p:sp>
    </p:spTree>
    <p:extLst>
      <p:ext uri="{BB962C8B-B14F-4D97-AF65-F5344CB8AC3E}">
        <p14:creationId xmlns:p14="http://schemas.microsoft.com/office/powerpoint/2010/main" val="413181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P spid="23" grpId="0" animBg="1"/>
      <p:bldP spid="27" grpId="0" animBg="1"/>
      <p:bldP spid="35" grpId="0"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216E3F1-8EA6-4AB4-A18D-E1C53D42F7B8}"/>
              </a:ext>
            </a:extLst>
          </p:cNvPr>
          <p:cNvSpPr>
            <a:spLocks noGrp="1"/>
          </p:cNvSpPr>
          <p:nvPr>
            <p:ph type="title"/>
          </p:nvPr>
        </p:nvSpPr>
        <p:spPr>
          <a:xfrm>
            <a:off x="304800" y="62305"/>
            <a:ext cx="10515600" cy="1325563"/>
          </a:xfrm>
        </p:spPr>
        <p:txBody>
          <a:bodyPr/>
          <a:lstStyle/>
          <a:p>
            <a:r>
              <a:rPr lang="en-US" dirty="0">
                <a:solidFill>
                  <a:schemeClr val="bg1"/>
                </a:solidFill>
              </a:rPr>
              <a:t>Challenge</a:t>
            </a:r>
            <a:r>
              <a:rPr lang="en-SE" dirty="0">
                <a:solidFill>
                  <a:schemeClr val="bg1"/>
                </a:solidFill>
              </a:rPr>
              <a:t> # 3</a:t>
            </a:r>
            <a:endParaRPr lang="en-US" dirty="0">
              <a:solidFill>
                <a:schemeClr val="bg1"/>
              </a:solidFill>
            </a:endParaRPr>
          </a:p>
        </p:txBody>
      </p:sp>
      <p:graphicFrame>
        <p:nvGraphicFramePr>
          <p:cNvPr id="12" name="Table 11">
            <a:extLst>
              <a:ext uri="{FF2B5EF4-FFF2-40B4-BE49-F238E27FC236}">
                <a16:creationId xmlns:a16="http://schemas.microsoft.com/office/drawing/2014/main" id="{75BB7133-9F70-4ED0-80D5-36773C898663}"/>
              </a:ext>
            </a:extLst>
          </p:cNvPr>
          <p:cNvGraphicFramePr>
            <a:graphicFrameLocks noGrp="1"/>
          </p:cNvGraphicFramePr>
          <p:nvPr>
            <p:extLst>
              <p:ext uri="{D42A27DB-BD31-4B8C-83A1-F6EECF244321}">
                <p14:modId xmlns:p14="http://schemas.microsoft.com/office/powerpoint/2010/main" val="1609426494"/>
              </p:ext>
            </p:extLst>
          </p:nvPr>
        </p:nvGraphicFramePr>
        <p:xfrm>
          <a:off x="304800" y="1773031"/>
          <a:ext cx="11578431" cy="2746075"/>
        </p:xfrm>
        <a:graphic>
          <a:graphicData uri="http://schemas.openxmlformats.org/drawingml/2006/table">
            <a:tbl>
              <a:tblPr firstRow="1" bandRow="1">
                <a:tableStyleId>{69012ECD-51FC-41F1-AA8D-1B2483CD663E}</a:tableStyleId>
              </a:tblPr>
              <a:tblGrid>
                <a:gridCol w="2466369">
                  <a:extLst>
                    <a:ext uri="{9D8B030D-6E8A-4147-A177-3AD203B41FA5}">
                      <a16:colId xmlns:a16="http://schemas.microsoft.com/office/drawing/2014/main" val="20000"/>
                    </a:ext>
                  </a:extLst>
                </a:gridCol>
                <a:gridCol w="4562601">
                  <a:extLst>
                    <a:ext uri="{9D8B030D-6E8A-4147-A177-3AD203B41FA5}">
                      <a16:colId xmlns:a16="http://schemas.microsoft.com/office/drawing/2014/main" val="20001"/>
                    </a:ext>
                  </a:extLst>
                </a:gridCol>
                <a:gridCol w="4549461">
                  <a:extLst>
                    <a:ext uri="{9D8B030D-6E8A-4147-A177-3AD203B41FA5}">
                      <a16:colId xmlns:a16="http://schemas.microsoft.com/office/drawing/2014/main" val="20002"/>
                    </a:ext>
                  </a:extLst>
                </a:gridCol>
              </a:tblGrid>
              <a:tr h="475285">
                <a:tc>
                  <a:txBody>
                    <a:bodyPr/>
                    <a:lstStyle/>
                    <a:p>
                      <a:r>
                        <a:rPr lang="en-US" sz="2300" b="1" dirty="0">
                          <a:solidFill>
                            <a:schemeClr val="accent1"/>
                          </a:solidFill>
                        </a:rPr>
                        <a:t>Source</a:t>
                      </a:r>
                    </a:p>
                  </a:txBody>
                  <a:tcPr marL="152400" marR="76200" marT="38105" marB="38105"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r>
                        <a:rPr lang="en-US" sz="2000" b="1" kern="1200" dirty="0">
                          <a:solidFill>
                            <a:schemeClr val="accent1"/>
                          </a:solidFill>
                          <a:latin typeface="+mn-lt"/>
                          <a:ea typeface="+mn-ea"/>
                          <a:cs typeface="+mn-cs"/>
                        </a:rPr>
                        <a:t>Challenge</a:t>
                      </a:r>
                    </a:p>
                  </a:txBody>
                  <a:tcPr marL="152400" marR="76200" marT="38105" marB="38105" anchor="ctr">
                    <a:noFill/>
                  </a:tcPr>
                </a:tc>
                <a:tc>
                  <a:txBody>
                    <a:bodyPr/>
                    <a:lstStyle/>
                    <a:p>
                      <a:r>
                        <a:rPr lang="en-US" sz="2000" b="1" kern="1200" dirty="0">
                          <a:solidFill>
                            <a:schemeClr val="accent1"/>
                          </a:solidFill>
                        </a:rPr>
                        <a:t>Remediation</a:t>
                      </a:r>
                      <a:endParaRPr lang="en-US" sz="2000" b="1" kern="1200" dirty="0">
                        <a:solidFill>
                          <a:schemeClr val="accent1"/>
                        </a:solidFill>
                        <a:latin typeface="+mn-lt"/>
                        <a:ea typeface="+mn-ea"/>
                        <a:cs typeface="+mn-cs"/>
                      </a:endParaRPr>
                    </a:p>
                  </a:txBody>
                  <a:tcPr marL="152400" marR="76200" marT="38105" marB="38105" anchor="ctr">
                    <a:lnR w="12700" cap="flat" cmpd="sng" algn="ctr">
                      <a:noFill/>
                      <a:prstDash val="solid"/>
                      <a:round/>
                      <a:headEnd type="none" w="med" len="med"/>
                      <a:tailEnd type="none" w="med" len="med"/>
                    </a:lnR>
                    <a:noFill/>
                  </a:tcPr>
                </a:tc>
                <a:extLst>
                  <a:ext uri="{0D108BD9-81ED-4DB2-BD59-A6C34878D82A}">
                    <a16:rowId xmlns:a16="http://schemas.microsoft.com/office/drawing/2014/main" val="10000"/>
                  </a:ext>
                </a:extLst>
              </a:tr>
              <a:tr h="475285">
                <a:tc>
                  <a:txBody>
                    <a:bodyPr/>
                    <a:lstStyle/>
                    <a:p>
                      <a:pPr marL="0" algn="l" defTabSz="1097278" rtl="0" eaLnBrk="1" latinLnBrk="0" hangingPunct="1"/>
                      <a:r>
                        <a:rPr lang="en-US" sz="2000" b="1" kern="1200" dirty="0">
                          <a:solidFill>
                            <a:schemeClr val="bg1">
                              <a:lumMod val="50000"/>
                            </a:schemeClr>
                          </a:solidFill>
                          <a:latin typeface="+mn-lt"/>
                          <a:ea typeface="+mn-ea"/>
                          <a:cs typeface="+mn-cs"/>
                        </a:rPr>
                        <a:t>Legacy Systems</a:t>
                      </a:r>
                    </a:p>
                  </a:txBody>
                  <a:tcPr marL="152400" marR="76200" marT="38105" marB="38105" anchor="ctr">
                    <a:lnL w="12700" cap="flat" cmpd="sng" algn="ctr">
                      <a:noFill/>
                      <a:prstDash val="solid"/>
                      <a:round/>
                      <a:headEnd type="none" w="med" len="med"/>
                      <a:tailEnd type="none" w="med" len="med"/>
                    </a:lnL>
                    <a:noFill/>
                  </a:tcPr>
                </a:tc>
                <a:tc>
                  <a:txBody>
                    <a:bodyPr/>
                    <a:lstStyle/>
                    <a:p>
                      <a:pPr marL="0" algn="l" defTabSz="1097278" rtl="0" eaLnBrk="1" latinLnBrk="0" hangingPunct="1"/>
                      <a:r>
                        <a:rPr lang="en-US" sz="2000" b="1" kern="1200" dirty="0">
                          <a:solidFill>
                            <a:schemeClr val="bg1">
                              <a:lumMod val="50000"/>
                            </a:schemeClr>
                          </a:solidFill>
                          <a:latin typeface="+mn-lt"/>
                          <a:ea typeface="+mn-ea"/>
                          <a:cs typeface="+mn-cs"/>
                        </a:rPr>
                        <a:t>Could Not use STS </a:t>
                      </a:r>
                    </a:p>
                  </a:txBody>
                  <a:tcPr marL="152400" marR="76200" marT="38105" marB="38105" anchor="ctr"/>
                </a:tc>
                <a:tc>
                  <a:txBody>
                    <a:bodyPr/>
                    <a:lstStyle/>
                    <a:p>
                      <a:pPr marL="0" algn="l" defTabSz="1097278" rtl="0" eaLnBrk="1" latinLnBrk="0" hangingPunct="1"/>
                      <a:r>
                        <a:rPr lang="en-US" sz="2000" b="1" kern="1200" dirty="0">
                          <a:solidFill>
                            <a:schemeClr val="bg1">
                              <a:lumMod val="50000"/>
                            </a:schemeClr>
                          </a:solidFill>
                          <a:latin typeface="+mn-lt"/>
                          <a:ea typeface="+mn-ea"/>
                          <a:cs typeface="+mn-cs"/>
                        </a:rPr>
                        <a:t>AWS Users + APIGW façade to Kinesis</a:t>
                      </a:r>
                    </a:p>
                  </a:txBody>
                  <a:tcPr marL="152400" marR="76200" marT="38105" marB="38105"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475285">
                <a:tc>
                  <a:txBody>
                    <a:bodyPr/>
                    <a:lstStyle/>
                    <a:p>
                      <a:pPr marL="0" algn="l" defTabSz="1097278" rtl="0" eaLnBrk="1" latinLnBrk="0" hangingPunct="1"/>
                      <a:r>
                        <a:rPr lang="en-US" sz="2000" b="1" kern="1200" dirty="0">
                          <a:solidFill>
                            <a:schemeClr val="accent1"/>
                          </a:solidFill>
                          <a:latin typeface="+mn-lt"/>
                          <a:ea typeface="+mn-ea"/>
                          <a:cs typeface="+mn-cs"/>
                        </a:rPr>
                        <a:t>Glue</a:t>
                      </a:r>
                      <a:r>
                        <a:rPr lang="en-US" sz="2000" b="1" kern="1200" dirty="0">
                          <a:solidFill>
                            <a:schemeClr val="bg1">
                              <a:lumMod val="50000"/>
                            </a:schemeClr>
                          </a:solidFill>
                          <a:latin typeface="+mn-lt"/>
                          <a:ea typeface="+mn-ea"/>
                          <a:cs typeface="+mn-cs"/>
                        </a:rPr>
                        <a:t> </a:t>
                      </a:r>
                      <a:r>
                        <a:rPr lang="en-US" sz="2000" b="1" kern="1200" dirty="0">
                          <a:solidFill>
                            <a:schemeClr val="accent1"/>
                          </a:solidFill>
                          <a:latin typeface="+mn-lt"/>
                          <a:ea typeface="+mn-ea"/>
                          <a:cs typeface="+mn-cs"/>
                        </a:rPr>
                        <a:t>Crawler</a:t>
                      </a:r>
                    </a:p>
                  </a:txBody>
                  <a:tcPr marL="152400" marR="76200" marT="38105" marB="38105" anchor="ctr">
                    <a:lnL w="12700" cap="flat" cmpd="sng" algn="ctr">
                      <a:noFill/>
                      <a:prstDash val="solid"/>
                      <a:round/>
                      <a:headEnd type="none" w="med" len="med"/>
                      <a:tailEnd type="none" w="med" len="med"/>
                    </a:lnL>
                    <a:noFill/>
                  </a:tcPr>
                </a:tc>
                <a:tc>
                  <a:txBody>
                    <a:bodyPr/>
                    <a:lstStyle/>
                    <a:p>
                      <a:pPr marL="0" algn="l" defTabSz="914400" rtl="0" eaLnBrk="1" latinLnBrk="0" hangingPunct="1"/>
                      <a:r>
                        <a:rPr lang="sv-SE" sz="1800" kern="1200" dirty="0">
                          <a:solidFill>
                            <a:schemeClr val="bg1"/>
                          </a:solidFill>
                          <a:latin typeface="+mn-lt"/>
                          <a:ea typeface="+mn-ea"/>
                          <a:cs typeface="+mn-cs"/>
                        </a:rPr>
                        <a:t>D</a:t>
                      </a:r>
                      <a:r>
                        <a:rPr lang="en-SE" sz="1800" kern="1200" dirty="0" err="1">
                          <a:solidFill>
                            <a:schemeClr val="bg1"/>
                          </a:solidFill>
                          <a:latin typeface="+mn-lt"/>
                          <a:ea typeface="+mn-ea"/>
                          <a:cs typeface="+mn-cs"/>
                        </a:rPr>
                        <a:t>efault</a:t>
                      </a:r>
                      <a:r>
                        <a:rPr lang="en-SE" sz="1800" kern="1200" dirty="0">
                          <a:solidFill>
                            <a:schemeClr val="bg1"/>
                          </a:solidFill>
                          <a:latin typeface="+mn-lt"/>
                          <a:ea typeface="+mn-ea"/>
                          <a:cs typeface="+mn-cs"/>
                        </a:rPr>
                        <a:t> partition into S3 by year, month, date and hour did not work well for crawler</a:t>
                      </a:r>
                      <a:endParaRPr lang="en-US" sz="1800" kern="1200" dirty="0">
                        <a:solidFill>
                          <a:schemeClr val="bg1"/>
                        </a:solidFill>
                        <a:latin typeface="+mn-lt"/>
                        <a:ea typeface="+mn-ea"/>
                        <a:cs typeface="+mn-cs"/>
                      </a:endParaRPr>
                    </a:p>
                  </a:txBody>
                  <a:tcPr marL="152400" marR="76200" marT="38105" marB="38105" anchor="ctr"/>
                </a:tc>
                <a:tc>
                  <a:txBody>
                    <a:bodyPr/>
                    <a:lstStyle/>
                    <a:p>
                      <a:pPr marL="0" algn="l" defTabSz="914400" rtl="0" eaLnBrk="1" latinLnBrk="0" hangingPunct="1"/>
                      <a:r>
                        <a:rPr lang="en-US" sz="1800" kern="1200" dirty="0">
                          <a:solidFill>
                            <a:schemeClr val="bg1"/>
                          </a:solidFill>
                          <a:latin typeface="+mn-lt"/>
                          <a:ea typeface="+mn-ea"/>
                          <a:cs typeface="+mn-cs"/>
                        </a:rPr>
                        <a:t>Enforce input message format, transform to CSV</a:t>
                      </a:r>
                      <a:r>
                        <a:rPr lang="en-SE" sz="1800" kern="1200" dirty="0">
                          <a:solidFill>
                            <a:schemeClr val="bg1"/>
                          </a:solidFill>
                          <a:latin typeface="+mn-lt"/>
                          <a:ea typeface="+mn-ea"/>
                          <a:cs typeface="+mn-cs"/>
                        </a:rPr>
                        <a:t>/Parquet</a:t>
                      </a:r>
                      <a:r>
                        <a:rPr lang="en-US" sz="1800" kern="1200" dirty="0">
                          <a:solidFill>
                            <a:schemeClr val="bg1"/>
                          </a:solidFill>
                          <a:latin typeface="+mn-lt"/>
                          <a:ea typeface="+mn-ea"/>
                          <a:cs typeface="+mn-cs"/>
                        </a:rPr>
                        <a:t> using Firehose Delivery Stream</a:t>
                      </a:r>
                    </a:p>
                  </a:txBody>
                  <a:tcPr marL="152400" marR="76200" marT="38105" marB="38105"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475285">
                <a:tc>
                  <a:txBody>
                    <a:bodyPr/>
                    <a:lstStyle/>
                    <a:p>
                      <a:pPr marL="0" algn="l" defTabSz="1097278" rtl="0" eaLnBrk="1" latinLnBrk="0" hangingPunct="1"/>
                      <a:r>
                        <a:rPr lang="en-US" sz="2000" b="1" kern="1200" dirty="0">
                          <a:solidFill>
                            <a:schemeClr val="bg1">
                              <a:lumMod val="50000"/>
                            </a:schemeClr>
                          </a:solidFill>
                        </a:rPr>
                        <a:t>Message Size Limit</a:t>
                      </a:r>
                      <a:endParaRPr lang="en-US" sz="2000" b="1" kern="1200" dirty="0">
                        <a:solidFill>
                          <a:schemeClr val="bg1">
                            <a:lumMod val="50000"/>
                          </a:schemeClr>
                        </a:solidFill>
                        <a:latin typeface="+mn-lt"/>
                        <a:ea typeface="+mn-ea"/>
                        <a:cs typeface="+mn-cs"/>
                      </a:endParaRPr>
                    </a:p>
                  </a:txBody>
                  <a:tcPr marL="152400" marR="76200" marT="38105" marB="38105" anchor="ctr">
                    <a:lnL w="12700" cap="flat" cmpd="sng" algn="ctr">
                      <a:noFill/>
                      <a:prstDash val="solid"/>
                      <a:round/>
                      <a:headEnd type="none" w="med" len="med"/>
                      <a:tailEnd type="none" w="med" len="med"/>
                    </a:lnL>
                    <a:noFill/>
                  </a:tcPr>
                </a:tc>
                <a:tc>
                  <a:txBody>
                    <a:bodyPr/>
                    <a:lstStyle/>
                    <a:p>
                      <a:r>
                        <a:rPr lang="en-US" sz="1800" kern="1200" dirty="0">
                          <a:solidFill>
                            <a:schemeClr val="bg1">
                              <a:lumMod val="50000"/>
                            </a:schemeClr>
                          </a:solidFill>
                          <a:latin typeface="+mn-lt"/>
                          <a:ea typeface="+mn-ea"/>
                          <a:cs typeface="+mn-cs"/>
                        </a:rPr>
                        <a:t>Limited to 256 KB message size</a:t>
                      </a:r>
                    </a:p>
                  </a:txBody>
                  <a:tcPr marL="152400" marR="76200" marT="38105" marB="38105" anchor="ctr"/>
                </a:tc>
                <a:tc>
                  <a:txBody>
                    <a:bodyPr/>
                    <a:lstStyle/>
                    <a:p>
                      <a:r>
                        <a:rPr lang="en-US" sz="1800" dirty="0">
                          <a:solidFill>
                            <a:schemeClr val="bg1">
                              <a:lumMod val="50000"/>
                            </a:schemeClr>
                          </a:solidFill>
                        </a:rPr>
                        <a:t>Use Pre-signed URL and emit event notification </a:t>
                      </a:r>
                    </a:p>
                  </a:txBody>
                  <a:tcPr marL="152400" marR="76200" marT="38105" marB="38105"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07411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0913-ECBE-406E-8428-E67AC009A461}"/>
              </a:ext>
            </a:extLst>
          </p:cNvPr>
          <p:cNvSpPr>
            <a:spLocks noGrp="1"/>
          </p:cNvSpPr>
          <p:nvPr>
            <p:ph type="title"/>
          </p:nvPr>
        </p:nvSpPr>
        <p:spPr/>
        <p:txBody>
          <a:bodyPr/>
          <a:lstStyle/>
          <a:p>
            <a:r>
              <a:rPr lang="en-US" dirty="0">
                <a:solidFill>
                  <a:schemeClr val="bg1"/>
                </a:solidFill>
              </a:rPr>
              <a:t>Default S3 way of storing</a:t>
            </a:r>
            <a:endParaRPr lang="en-SE" dirty="0">
              <a:solidFill>
                <a:schemeClr val="bg1"/>
              </a:solidFill>
            </a:endParaRPr>
          </a:p>
        </p:txBody>
      </p:sp>
      <p:sp>
        <p:nvSpPr>
          <p:cNvPr id="3" name="TextBox 2">
            <a:extLst>
              <a:ext uri="{FF2B5EF4-FFF2-40B4-BE49-F238E27FC236}">
                <a16:creationId xmlns:a16="http://schemas.microsoft.com/office/drawing/2014/main" id="{ABDE5170-A322-4B0E-A58C-1DEDF4CEEDC2}"/>
              </a:ext>
            </a:extLst>
          </p:cNvPr>
          <p:cNvSpPr txBox="1"/>
          <p:nvPr/>
        </p:nvSpPr>
        <p:spPr>
          <a:xfrm>
            <a:off x="1847850" y="1829187"/>
            <a:ext cx="3473744" cy="5078313"/>
          </a:xfrm>
          <a:prstGeom prst="rect">
            <a:avLst/>
          </a:prstGeom>
          <a:noFill/>
        </p:spPr>
        <p:txBody>
          <a:bodyPr wrap="square" rtlCol="0">
            <a:spAutoFit/>
          </a:bodyPr>
          <a:lstStyle/>
          <a:p>
            <a:r>
              <a:rPr lang="en-US" dirty="0">
                <a:solidFill>
                  <a:schemeClr val="bg1"/>
                </a:solidFill>
              </a:rPr>
              <a:t>Date=2024-10-03</a:t>
            </a:r>
          </a:p>
          <a:p>
            <a:pPr marL="285750" indent="-285750">
              <a:buFont typeface="Arial" panose="020B0604020202020204" pitchFamily="34" charset="0"/>
              <a:buChar char="•"/>
            </a:pPr>
            <a:r>
              <a:rPr lang="en-US" dirty="0">
                <a:solidFill>
                  <a:schemeClr val="bg1"/>
                </a:solidFill>
              </a:rPr>
              <a:t>Hour=10</a:t>
            </a:r>
          </a:p>
          <a:p>
            <a:pPr marL="742950" lvl="1" indent="-285750">
              <a:buFont typeface="Arial" panose="020B0604020202020204" pitchFamily="34" charset="0"/>
              <a:buChar char="•"/>
            </a:pPr>
            <a:r>
              <a:rPr lang="en-US" dirty="0">
                <a:solidFill>
                  <a:schemeClr val="bg1"/>
                </a:solidFill>
              </a:rPr>
              <a:t>Source 1</a:t>
            </a:r>
          </a:p>
          <a:p>
            <a:pPr marL="1200150" lvl="2" indent="-285750">
              <a:buFont typeface="Arial" panose="020B0604020202020204" pitchFamily="34" charset="0"/>
              <a:buChar char="•"/>
            </a:pPr>
            <a:r>
              <a:rPr lang="en-US" dirty="0" err="1">
                <a:solidFill>
                  <a:schemeClr val="bg1"/>
                </a:solidFill>
              </a:rPr>
              <a:t>data_file</a:t>
            </a: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Source 2</a:t>
            </a:r>
          </a:p>
          <a:p>
            <a:pPr marL="1200150" lvl="2" indent="-285750">
              <a:buFont typeface="Arial" panose="020B0604020202020204" pitchFamily="34" charset="0"/>
              <a:buChar char="•"/>
            </a:pPr>
            <a:r>
              <a:rPr lang="en-US" dirty="0" err="1">
                <a:solidFill>
                  <a:schemeClr val="bg1"/>
                </a:solidFill>
              </a:rPr>
              <a:t>data_file</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Hour=11</a:t>
            </a:r>
          </a:p>
          <a:p>
            <a:pPr marL="742950" lvl="1" indent="-285750">
              <a:buFont typeface="Arial" panose="020B0604020202020204" pitchFamily="34" charset="0"/>
              <a:buChar char="•"/>
            </a:pPr>
            <a:r>
              <a:rPr lang="en-US" dirty="0">
                <a:solidFill>
                  <a:schemeClr val="bg1"/>
                </a:solidFill>
              </a:rPr>
              <a:t>Source 3</a:t>
            </a:r>
          </a:p>
          <a:p>
            <a:pPr marL="1200150" lvl="2" indent="-285750">
              <a:buFont typeface="Arial" panose="020B0604020202020204" pitchFamily="34" charset="0"/>
              <a:buChar char="•"/>
            </a:pPr>
            <a:r>
              <a:rPr lang="en-US" dirty="0" err="1">
                <a:solidFill>
                  <a:schemeClr val="bg1"/>
                </a:solidFill>
              </a:rPr>
              <a:t>data_file</a:t>
            </a: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Source 4</a:t>
            </a:r>
          </a:p>
          <a:p>
            <a:pPr marL="1200150" lvl="2" indent="-285750">
              <a:buFont typeface="Arial" panose="020B0604020202020204" pitchFamily="34" charset="0"/>
              <a:buChar char="•"/>
            </a:pPr>
            <a:r>
              <a:rPr lang="en-US" dirty="0" err="1">
                <a:solidFill>
                  <a:schemeClr val="bg1"/>
                </a:solidFill>
              </a:rPr>
              <a:t>data_file</a:t>
            </a:r>
            <a:endParaRPr lang="en-US" dirty="0">
              <a:solidFill>
                <a:schemeClr val="bg1"/>
              </a:solidFill>
            </a:endParaRPr>
          </a:p>
          <a:p>
            <a:pPr marL="1200150" lvl="2" indent="-285750">
              <a:buFont typeface="Arial" panose="020B0604020202020204" pitchFamily="34" charset="0"/>
              <a:buChar char="•"/>
            </a:pPr>
            <a:r>
              <a:rPr lang="en-US" dirty="0" err="1">
                <a:solidFill>
                  <a:schemeClr val="bg1"/>
                </a:solidFill>
              </a:rPr>
              <a:t>data_file</a:t>
            </a: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Source 1</a:t>
            </a:r>
          </a:p>
          <a:p>
            <a:pPr marL="1200150" lvl="2" indent="-285750">
              <a:buFont typeface="Arial" panose="020B0604020202020204" pitchFamily="34" charset="0"/>
              <a:buChar char="•"/>
            </a:pPr>
            <a:r>
              <a:rPr lang="en-US" dirty="0" err="1">
                <a:solidFill>
                  <a:schemeClr val="bg1"/>
                </a:solidFill>
              </a:rPr>
              <a:t>data_file</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Hour=12</a:t>
            </a:r>
          </a:p>
          <a:p>
            <a:pPr marL="742950" lvl="1" indent="-285750">
              <a:buFont typeface="Arial" panose="020B0604020202020204" pitchFamily="34" charset="0"/>
              <a:buChar char="•"/>
            </a:pPr>
            <a:r>
              <a:rPr lang="en-US" dirty="0">
                <a:solidFill>
                  <a:schemeClr val="bg1"/>
                </a:solidFill>
              </a:rPr>
              <a:t>Source 4</a:t>
            </a:r>
          </a:p>
          <a:p>
            <a:pPr marL="742950" lvl="1" indent="-285750">
              <a:buFont typeface="Arial" panose="020B0604020202020204" pitchFamily="34" charset="0"/>
              <a:buChar char="•"/>
            </a:pPr>
            <a:r>
              <a:rPr lang="en-US" dirty="0">
                <a:solidFill>
                  <a:schemeClr val="bg1"/>
                </a:solidFill>
              </a:rPr>
              <a:t>Source 2</a:t>
            </a:r>
          </a:p>
          <a:p>
            <a:pPr marL="742950" lvl="1" indent="-285750">
              <a:buFont typeface="Arial" panose="020B0604020202020204" pitchFamily="34" charset="0"/>
              <a:buChar char="•"/>
            </a:pPr>
            <a:endParaRPr lang="en-US" dirty="0">
              <a:solidFill>
                <a:schemeClr val="bg1"/>
              </a:solidFill>
            </a:endParaRPr>
          </a:p>
        </p:txBody>
      </p:sp>
      <p:sp>
        <p:nvSpPr>
          <p:cNvPr id="8" name="TextBox 7">
            <a:extLst>
              <a:ext uri="{FF2B5EF4-FFF2-40B4-BE49-F238E27FC236}">
                <a16:creationId xmlns:a16="http://schemas.microsoft.com/office/drawing/2014/main" id="{D93A2D1B-1ED3-40B7-8DBC-4606536AD346}"/>
              </a:ext>
            </a:extLst>
          </p:cNvPr>
          <p:cNvSpPr txBox="1"/>
          <p:nvPr/>
        </p:nvSpPr>
        <p:spPr>
          <a:xfrm>
            <a:off x="7229475" y="1829187"/>
            <a:ext cx="3473744" cy="4801314"/>
          </a:xfrm>
          <a:prstGeom prst="rect">
            <a:avLst/>
          </a:prstGeom>
          <a:noFill/>
        </p:spPr>
        <p:txBody>
          <a:bodyPr wrap="square" rtlCol="0">
            <a:spAutoFit/>
          </a:bodyPr>
          <a:lstStyle/>
          <a:p>
            <a:r>
              <a:rPr lang="en-US" dirty="0">
                <a:solidFill>
                  <a:schemeClr val="bg1"/>
                </a:solidFill>
              </a:rPr>
              <a:t>Source 1</a:t>
            </a:r>
          </a:p>
          <a:p>
            <a:pPr marL="285750" indent="-285750">
              <a:buFont typeface="Arial" panose="020B0604020202020204" pitchFamily="34" charset="0"/>
              <a:buChar char="•"/>
            </a:pPr>
            <a:r>
              <a:rPr lang="en-US" dirty="0">
                <a:solidFill>
                  <a:schemeClr val="bg1"/>
                </a:solidFill>
              </a:rPr>
              <a:t>Date=2024-10-03</a:t>
            </a:r>
          </a:p>
          <a:p>
            <a:pPr marL="742950" lvl="1" indent="-285750">
              <a:buFont typeface="Arial" panose="020B0604020202020204" pitchFamily="34" charset="0"/>
              <a:buChar char="•"/>
            </a:pPr>
            <a:r>
              <a:rPr lang="en-US" dirty="0">
                <a:solidFill>
                  <a:schemeClr val="bg1"/>
                </a:solidFill>
              </a:rPr>
              <a:t>Hour=10</a:t>
            </a:r>
          </a:p>
          <a:p>
            <a:pPr marL="1200150" lvl="2" indent="-285750">
              <a:buFont typeface="Arial" panose="020B0604020202020204" pitchFamily="34" charset="0"/>
              <a:buChar char="•"/>
            </a:pPr>
            <a:r>
              <a:rPr lang="en-US" dirty="0" err="1">
                <a:solidFill>
                  <a:schemeClr val="bg1"/>
                </a:solidFill>
              </a:rPr>
              <a:t>data_file</a:t>
            </a:r>
            <a:endParaRPr lang="en-US" dirty="0">
              <a:solidFill>
                <a:schemeClr val="bg1"/>
              </a:solidFill>
            </a:endParaRPr>
          </a:p>
          <a:p>
            <a:pPr marL="1200150" lvl="2" indent="-285750">
              <a:buFont typeface="Arial" panose="020B0604020202020204" pitchFamily="34" charset="0"/>
              <a:buChar char="•"/>
            </a:pPr>
            <a:r>
              <a:rPr lang="en-US" dirty="0" err="1">
                <a:solidFill>
                  <a:schemeClr val="bg1"/>
                </a:solidFill>
              </a:rPr>
              <a:t>data_file</a:t>
            </a: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Hour=11</a:t>
            </a:r>
          </a:p>
          <a:p>
            <a:pPr marL="1200150" lvl="2" indent="-285750">
              <a:buFont typeface="Arial" panose="020B0604020202020204" pitchFamily="34" charset="0"/>
              <a:buChar char="•"/>
            </a:pPr>
            <a:r>
              <a:rPr lang="en-US" dirty="0" err="1">
                <a:solidFill>
                  <a:schemeClr val="bg1"/>
                </a:solidFill>
              </a:rPr>
              <a:t>data_file</a:t>
            </a:r>
            <a:endParaRPr lang="en-US" dirty="0">
              <a:solidFill>
                <a:schemeClr val="bg1"/>
              </a:solidFill>
            </a:endParaRPr>
          </a:p>
          <a:p>
            <a:pPr marL="1200150" lvl="2" indent="-285750">
              <a:buFont typeface="Arial" panose="020B0604020202020204" pitchFamily="34" charset="0"/>
              <a:buChar char="•"/>
            </a:pPr>
            <a:r>
              <a:rPr lang="en-US" dirty="0" err="1">
                <a:solidFill>
                  <a:schemeClr val="bg1"/>
                </a:solidFill>
              </a:rPr>
              <a:t>data_file</a:t>
            </a:r>
            <a:endParaRPr lang="en-US" dirty="0">
              <a:solidFill>
                <a:schemeClr val="bg1"/>
              </a:solidFill>
            </a:endParaRPr>
          </a:p>
          <a:p>
            <a:r>
              <a:rPr lang="en-US" dirty="0">
                <a:solidFill>
                  <a:schemeClr val="bg1"/>
                </a:solidFill>
              </a:rPr>
              <a:t>Source 2</a:t>
            </a:r>
          </a:p>
          <a:p>
            <a:pPr marL="285750" indent="-285750">
              <a:buFont typeface="Arial" panose="020B0604020202020204" pitchFamily="34" charset="0"/>
              <a:buChar char="•"/>
            </a:pPr>
            <a:r>
              <a:rPr lang="en-US" dirty="0">
                <a:solidFill>
                  <a:schemeClr val="bg1"/>
                </a:solidFill>
              </a:rPr>
              <a:t>Date=2024-11-03</a:t>
            </a:r>
          </a:p>
          <a:p>
            <a:pPr marL="742950" lvl="1" indent="-285750">
              <a:buFont typeface="Arial" panose="020B0604020202020204" pitchFamily="34" charset="0"/>
              <a:buChar char="•"/>
            </a:pPr>
            <a:r>
              <a:rPr lang="en-US" dirty="0">
                <a:solidFill>
                  <a:schemeClr val="bg1"/>
                </a:solidFill>
              </a:rPr>
              <a:t>Hour=16</a:t>
            </a:r>
          </a:p>
          <a:p>
            <a:pPr marL="1200150" lvl="2" indent="-285750">
              <a:buFont typeface="Arial" panose="020B0604020202020204" pitchFamily="34" charset="0"/>
              <a:buChar char="•"/>
            </a:pPr>
            <a:r>
              <a:rPr lang="en-US" dirty="0" err="1">
                <a:solidFill>
                  <a:schemeClr val="bg1"/>
                </a:solidFill>
              </a:rPr>
              <a:t>data_file</a:t>
            </a:r>
            <a:endParaRPr lang="en-US" dirty="0">
              <a:solidFill>
                <a:schemeClr val="bg1"/>
              </a:solidFill>
            </a:endParaRPr>
          </a:p>
          <a:p>
            <a:pPr marL="1200150" lvl="2" indent="-285750">
              <a:buFont typeface="Arial" panose="020B0604020202020204" pitchFamily="34" charset="0"/>
              <a:buChar char="•"/>
            </a:pPr>
            <a:r>
              <a:rPr lang="en-US" dirty="0" err="1">
                <a:solidFill>
                  <a:schemeClr val="bg1"/>
                </a:solidFill>
              </a:rPr>
              <a:t>data_file</a:t>
            </a: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Hour=18</a:t>
            </a:r>
          </a:p>
          <a:p>
            <a:pPr marL="1200150" lvl="2" indent="-285750">
              <a:buFont typeface="Arial" panose="020B0604020202020204" pitchFamily="34" charset="0"/>
              <a:buChar char="•"/>
            </a:pPr>
            <a:r>
              <a:rPr lang="en-US" dirty="0" err="1">
                <a:solidFill>
                  <a:schemeClr val="bg1"/>
                </a:solidFill>
              </a:rPr>
              <a:t>data_file</a:t>
            </a:r>
            <a:endParaRPr lang="en-US" dirty="0">
              <a:solidFill>
                <a:schemeClr val="bg1"/>
              </a:solidFill>
            </a:endParaRPr>
          </a:p>
          <a:p>
            <a:pPr marL="1200150" lvl="2" indent="-285750">
              <a:buFont typeface="Arial" panose="020B0604020202020204" pitchFamily="34" charset="0"/>
              <a:buChar char="•"/>
            </a:pPr>
            <a:r>
              <a:rPr lang="en-US" dirty="0" err="1">
                <a:solidFill>
                  <a:schemeClr val="bg1"/>
                </a:solidFill>
              </a:rPr>
              <a:t>data_file</a:t>
            </a: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
        <p:nvSpPr>
          <p:cNvPr id="10" name="Rectangle 9">
            <a:extLst>
              <a:ext uri="{FF2B5EF4-FFF2-40B4-BE49-F238E27FC236}">
                <a16:creationId xmlns:a16="http://schemas.microsoft.com/office/drawing/2014/main" id="{C4823004-60D5-4B13-A72A-ADDEF425D812}"/>
              </a:ext>
            </a:extLst>
          </p:cNvPr>
          <p:cNvSpPr/>
          <p:nvPr/>
        </p:nvSpPr>
        <p:spPr>
          <a:xfrm>
            <a:off x="1847850" y="1829187"/>
            <a:ext cx="2076450" cy="352038"/>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SE"/>
          </a:p>
        </p:txBody>
      </p:sp>
      <p:sp>
        <p:nvSpPr>
          <p:cNvPr id="11" name="Rectangle 10">
            <a:extLst>
              <a:ext uri="{FF2B5EF4-FFF2-40B4-BE49-F238E27FC236}">
                <a16:creationId xmlns:a16="http://schemas.microsoft.com/office/drawing/2014/main" id="{9F94FFF5-BB81-4EC6-A432-0A8AE0582DAD}"/>
              </a:ext>
            </a:extLst>
          </p:cNvPr>
          <p:cNvSpPr/>
          <p:nvPr/>
        </p:nvSpPr>
        <p:spPr>
          <a:xfrm>
            <a:off x="2114550" y="3518118"/>
            <a:ext cx="1114425" cy="294144"/>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SE"/>
          </a:p>
        </p:txBody>
      </p:sp>
      <p:sp>
        <p:nvSpPr>
          <p:cNvPr id="12" name="Rectangle 11">
            <a:extLst>
              <a:ext uri="{FF2B5EF4-FFF2-40B4-BE49-F238E27FC236}">
                <a16:creationId xmlns:a16="http://schemas.microsoft.com/office/drawing/2014/main" id="{E7E7B9E6-7E1A-4C3D-8242-850A38D33FF5}"/>
              </a:ext>
            </a:extLst>
          </p:cNvPr>
          <p:cNvSpPr/>
          <p:nvPr/>
        </p:nvSpPr>
        <p:spPr>
          <a:xfrm>
            <a:off x="2552700" y="3812262"/>
            <a:ext cx="1257300" cy="283488"/>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SE"/>
          </a:p>
        </p:txBody>
      </p:sp>
      <p:sp>
        <p:nvSpPr>
          <p:cNvPr id="13" name="Rectangle 12">
            <a:extLst>
              <a:ext uri="{FF2B5EF4-FFF2-40B4-BE49-F238E27FC236}">
                <a16:creationId xmlns:a16="http://schemas.microsoft.com/office/drawing/2014/main" id="{99A5FCE7-1E16-44EF-BA29-0538722A224B}"/>
              </a:ext>
            </a:extLst>
          </p:cNvPr>
          <p:cNvSpPr/>
          <p:nvPr/>
        </p:nvSpPr>
        <p:spPr>
          <a:xfrm>
            <a:off x="7239001" y="1857375"/>
            <a:ext cx="1219200" cy="32385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SE"/>
          </a:p>
        </p:txBody>
      </p:sp>
      <p:sp>
        <p:nvSpPr>
          <p:cNvPr id="14" name="Rectangle 13">
            <a:extLst>
              <a:ext uri="{FF2B5EF4-FFF2-40B4-BE49-F238E27FC236}">
                <a16:creationId xmlns:a16="http://schemas.microsoft.com/office/drawing/2014/main" id="{A7D5E77D-2843-45EC-898E-71F52F31E72F}"/>
              </a:ext>
            </a:extLst>
          </p:cNvPr>
          <p:cNvSpPr/>
          <p:nvPr/>
        </p:nvSpPr>
        <p:spPr>
          <a:xfrm>
            <a:off x="7515226" y="2181225"/>
            <a:ext cx="2028824" cy="295275"/>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SE"/>
          </a:p>
        </p:txBody>
      </p:sp>
      <p:sp>
        <p:nvSpPr>
          <p:cNvPr id="15" name="Rectangle 14">
            <a:extLst>
              <a:ext uri="{FF2B5EF4-FFF2-40B4-BE49-F238E27FC236}">
                <a16:creationId xmlns:a16="http://schemas.microsoft.com/office/drawing/2014/main" id="{BCA1ED4B-4FC9-4CF9-B7C9-D6447612E2A7}"/>
              </a:ext>
            </a:extLst>
          </p:cNvPr>
          <p:cNvSpPr/>
          <p:nvPr/>
        </p:nvSpPr>
        <p:spPr>
          <a:xfrm>
            <a:off x="7229475" y="4029463"/>
            <a:ext cx="1219200" cy="295275"/>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SE"/>
          </a:p>
        </p:txBody>
      </p:sp>
      <p:sp>
        <p:nvSpPr>
          <p:cNvPr id="16" name="Rectangle 15">
            <a:extLst>
              <a:ext uri="{FF2B5EF4-FFF2-40B4-BE49-F238E27FC236}">
                <a16:creationId xmlns:a16="http://schemas.microsoft.com/office/drawing/2014/main" id="{F76A8119-7FAA-4918-B2F3-3D4FC22A2912}"/>
              </a:ext>
            </a:extLst>
          </p:cNvPr>
          <p:cNvSpPr/>
          <p:nvPr/>
        </p:nvSpPr>
        <p:spPr>
          <a:xfrm>
            <a:off x="7505700" y="4324738"/>
            <a:ext cx="2028824" cy="352038"/>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SE"/>
          </a:p>
        </p:txBody>
      </p:sp>
    </p:spTree>
    <p:extLst>
      <p:ext uri="{BB962C8B-B14F-4D97-AF65-F5344CB8AC3E}">
        <p14:creationId xmlns:p14="http://schemas.microsoft.com/office/powerpoint/2010/main" val="250439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animBg="1"/>
      <p:bldP spid="11" grpId="0" animBg="1"/>
      <p:bldP spid="12" grpId="0" animBg="1"/>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22B1687-45B5-3181-B31E-9E190ED56AED}"/>
              </a:ext>
            </a:extLst>
          </p:cNvPr>
          <p:cNvSpPr>
            <a:spLocks noGrp="1"/>
          </p:cNvSpPr>
          <p:nvPr>
            <p:ph type="title"/>
          </p:nvPr>
        </p:nvSpPr>
        <p:spPr>
          <a:xfrm>
            <a:off x="363187" y="117736"/>
            <a:ext cx="10515600" cy="1006476"/>
          </a:xfrm>
        </p:spPr>
        <p:txBody>
          <a:bodyPr/>
          <a:lstStyle/>
          <a:p>
            <a:r>
              <a:rPr lang="en-US" dirty="0">
                <a:solidFill>
                  <a:schemeClr val="bg1"/>
                </a:solidFill>
              </a:rPr>
              <a:t>Input message format</a:t>
            </a:r>
          </a:p>
        </p:txBody>
      </p:sp>
      <p:sp>
        <p:nvSpPr>
          <p:cNvPr id="3" name="TextBox 2">
            <a:extLst>
              <a:ext uri="{FF2B5EF4-FFF2-40B4-BE49-F238E27FC236}">
                <a16:creationId xmlns:a16="http://schemas.microsoft.com/office/drawing/2014/main" id="{AA10B65F-7A3B-807C-563B-8488FD07F25B}"/>
              </a:ext>
            </a:extLst>
          </p:cNvPr>
          <p:cNvSpPr txBox="1"/>
          <p:nvPr/>
        </p:nvSpPr>
        <p:spPr>
          <a:xfrm>
            <a:off x="2642447" y="989046"/>
            <a:ext cx="5957080" cy="5632311"/>
          </a:xfrm>
          <a:prstGeom prst="rect">
            <a:avLst/>
          </a:prstGeom>
          <a:noFill/>
        </p:spPr>
        <p:txBody>
          <a:bodyPr wrap="none" rtlCol="0">
            <a:spAutoFit/>
          </a:bodyPr>
          <a:lstStyle/>
          <a:p>
            <a:r>
              <a:rPr lang="en-SE" dirty="0">
                <a:solidFill>
                  <a:schemeClr val="bg1"/>
                </a:solidFill>
              </a:rPr>
              <a:t>{ </a:t>
            </a:r>
          </a:p>
          <a:p>
            <a:r>
              <a:rPr lang="en-SE" dirty="0">
                <a:solidFill>
                  <a:schemeClr val="bg1"/>
                </a:solidFill>
              </a:rPr>
              <a:t>  </a:t>
            </a:r>
          </a:p>
          <a:p>
            <a:r>
              <a:rPr lang="en-SE" dirty="0">
                <a:solidFill>
                  <a:schemeClr val="bg1"/>
                </a:solidFill>
              </a:rPr>
              <a:t>	metadata:{</a:t>
            </a:r>
          </a:p>
          <a:p>
            <a:r>
              <a:rPr lang="en-SE" dirty="0">
                <a:solidFill>
                  <a:schemeClr val="bg1"/>
                </a:solidFill>
              </a:rPr>
              <a:t>		//required</a:t>
            </a:r>
          </a:p>
          <a:p>
            <a:r>
              <a:rPr lang="en-SE" dirty="0">
                <a:solidFill>
                  <a:schemeClr val="bg1"/>
                </a:solidFill>
              </a:rPr>
              <a:t>		“id”: “</a:t>
            </a:r>
            <a:r>
              <a:rPr lang="en-SE" dirty="0" err="1">
                <a:solidFill>
                  <a:schemeClr val="bg1"/>
                </a:solidFill>
              </a:rPr>
              <a:t>uuid</a:t>
            </a:r>
            <a:r>
              <a:rPr lang="en-SE" dirty="0">
                <a:solidFill>
                  <a:schemeClr val="bg1"/>
                </a:solidFill>
              </a:rPr>
              <a:t>”,</a:t>
            </a:r>
          </a:p>
          <a:p>
            <a:r>
              <a:rPr lang="en-SE" dirty="0">
                <a:solidFill>
                  <a:schemeClr val="bg1"/>
                </a:solidFill>
              </a:rPr>
              <a:t>		“timestamp”: “1549389747972”,</a:t>
            </a:r>
          </a:p>
          <a:p>
            <a:r>
              <a:rPr lang="en-SE" dirty="0">
                <a:solidFill>
                  <a:schemeClr val="bg1"/>
                </a:solidFill>
              </a:rPr>
              <a:t>		“source”: “</a:t>
            </a:r>
            <a:r>
              <a:rPr lang="en-SE" dirty="0" err="1">
                <a:solidFill>
                  <a:schemeClr val="bg1"/>
                </a:solidFill>
              </a:rPr>
              <a:t>PaymentSaas</a:t>
            </a:r>
            <a:r>
              <a:rPr lang="en-SE" dirty="0">
                <a:solidFill>
                  <a:schemeClr val="bg1"/>
                </a:solidFill>
              </a:rPr>
              <a:t>”,</a:t>
            </a:r>
          </a:p>
          <a:p>
            <a:r>
              <a:rPr lang="en-SE" dirty="0">
                <a:solidFill>
                  <a:schemeClr val="bg1"/>
                </a:solidFill>
              </a:rPr>
              <a:t>		“resource”: “/</a:t>
            </a:r>
            <a:r>
              <a:rPr lang="en-SE" dirty="0" err="1">
                <a:solidFill>
                  <a:schemeClr val="bg1"/>
                </a:solidFill>
              </a:rPr>
              <a:t>gettxnid</a:t>
            </a:r>
            <a:r>
              <a:rPr lang="en-SE" dirty="0">
                <a:solidFill>
                  <a:schemeClr val="bg1"/>
                </a:solidFill>
              </a:rPr>
              <a:t>”,</a:t>
            </a:r>
          </a:p>
          <a:p>
            <a:r>
              <a:rPr lang="en-SE" dirty="0">
                <a:solidFill>
                  <a:schemeClr val="bg1"/>
                </a:solidFill>
              </a:rPr>
              <a:t>		“</a:t>
            </a:r>
            <a:r>
              <a:rPr lang="en-SE" dirty="0" err="1">
                <a:solidFill>
                  <a:schemeClr val="bg1"/>
                </a:solidFill>
              </a:rPr>
              <a:t>eventtype</a:t>
            </a:r>
            <a:r>
              <a:rPr lang="en-SE" dirty="0">
                <a:solidFill>
                  <a:schemeClr val="bg1"/>
                </a:solidFill>
              </a:rPr>
              <a:t>” : “</a:t>
            </a:r>
            <a:r>
              <a:rPr lang="en-SE" dirty="0" err="1">
                <a:solidFill>
                  <a:schemeClr val="bg1"/>
                </a:solidFill>
              </a:rPr>
              <a:t>IntegraionEvent</a:t>
            </a:r>
            <a:r>
              <a:rPr lang="en-SE" dirty="0">
                <a:solidFill>
                  <a:schemeClr val="bg1"/>
                </a:solidFill>
              </a:rPr>
              <a:t>”</a:t>
            </a:r>
          </a:p>
          <a:p>
            <a:r>
              <a:rPr lang="en-SE" dirty="0">
                <a:solidFill>
                  <a:schemeClr val="bg1"/>
                </a:solidFill>
              </a:rPr>
              <a:t>		</a:t>
            </a:r>
          </a:p>
          <a:p>
            <a:r>
              <a:rPr lang="en-SE" dirty="0">
                <a:solidFill>
                  <a:schemeClr val="bg1"/>
                </a:solidFill>
              </a:rPr>
              <a:t>		//optional</a:t>
            </a:r>
          </a:p>
          <a:p>
            <a:r>
              <a:rPr lang="en-SE" dirty="0">
                <a:solidFill>
                  <a:schemeClr val="bg1"/>
                </a:solidFill>
              </a:rPr>
              <a:t>		“version” : “1”,</a:t>
            </a:r>
          </a:p>
          <a:p>
            <a:r>
              <a:rPr lang="en-SE" dirty="0">
                <a:solidFill>
                  <a:schemeClr val="bg1"/>
                </a:solidFill>
              </a:rPr>
              <a:t>		“jurisdiction” : “EU”,</a:t>
            </a:r>
          </a:p>
          <a:p>
            <a:r>
              <a:rPr lang="en-SE" dirty="0">
                <a:solidFill>
                  <a:schemeClr val="bg1"/>
                </a:solidFill>
              </a:rPr>
              <a:t>		“tags” : [“”],</a:t>
            </a:r>
          </a:p>
          <a:p>
            <a:r>
              <a:rPr lang="en-SE" dirty="0">
                <a:solidFill>
                  <a:schemeClr val="bg1"/>
                </a:solidFill>
              </a:rPr>
              <a:t>		“</a:t>
            </a:r>
            <a:r>
              <a:rPr lang="en-SE" dirty="0" err="1">
                <a:solidFill>
                  <a:schemeClr val="bg1"/>
                </a:solidFill>
              </a:rPr>
              <a:t>datasensitivity</a:t>
            </a:r>
            <a:r>
              <a:rPr lang="en-SE" dirty="0">
                <a:solidFill>
                  <a:schemeClr val="bg1"/>
                </a:solidFill>
              </a:rPr>
              <a:t>” : “public”</a:t>
            </a:r>
          </a:p>
          <a:p>
            <a:r>
              <a:rPr lang="en-SE" dirty="0">
                <a:solidFill>
                  <a:schemeClr val="bg1"/>
                </a:solidFill>
              </a:rPr>
              <a:t>  	},</a:t>
            </a:r>
          </a:p>
          <a:p>
            <a:r>
              <a:rPr lang="en-SE" dirty="0">
                <a:solidFill>
                  <a:schemeClr val="bg1"/>
                </a:solidFill>
              </a:rPr>
              <a:t>	data:{</a:t>
            </a:r>
          </a:p>
          <a:p>
            <a:r>
              <a:rPr lang="en-SE" dirty="0">
                <a:solidFill>
                  <a:schemeClr val="bg1"/>
                </a:solidFill>
              </a:rPr>
              <a:t>		// custom data</a:t>
            </a:r>
          </a:p>
          <a:p>
            <a:r>
              <a:rPr lang="en-SE" dirty="0">
                <a:solidFill>
                  <a:schemeClr val="bg1"/>
                </a:solidFill>
              </a:rPr>
              <a:t>	}</a:t>
            </a:r>
          </a:p>
          <a:p>
            <a:r>
              <a:rPr lang="en-SE" dirty="0">
                <a:solidFill>
                  <a:schemeClr val="bg1"/>
                </a:solidFill>
              </a:rPr>
              <a:t>}</a:t>
            </a:r>
          </a:p>
        </p:txBody>
      </p:sp>
      <p:sp>
        <p:nvSpPr>
          <p:cNvPr id="6" name="Rectangle 5">
            <a:extLst>
              <a:ext uri="{FF2B5EF4-FFF2-40B4-BE49-F238E27FC236}">
                <a16:creationId xmlns:a16="http://schemas.microsoft.com/office/drawing/2014/main" id="{9EC7552E-3B1F-40CF-B907-9B46ACEEECAE}"/>
              </a:ext>
            </a:extLst>
          </p:cNvPr>
          <p:cNvSpPr/>
          <p:nvPr/>
        </p:nvSpPr>
        <p:spPr>
          <a:xfrm>
            <a:off x="4505325" y="2666999"/>
            <a:ext cx="3067050" cy="314325"/>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SE"/>
          </a:p>
        </p:txBody>
      </p:sp>
    </p:spTree>
    <p:extLst>
      <p:ext uri="{BB962C8B-B14F-4D97-AF65-F5344CB8AC3E}">
        <p14:creationId xmlns:p14="http://schemas.microsoft.com/office/powerpoint/2010/main" val="25992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5E49-B66B-7583-3754-DFC35B8413D6}"/>
              </a:ext>
            </a:extLst>
          </p:cNvPr>
          <p:cNvSpPr>
            <a:spLocks noGrp="1"/>
          </p:cNvSpPr>
          <p:nvPr>
            <p:ph type="title"/>
          </p:nvPr>
        </p:nvSpPr>
        <p:spPr>
          <a:xfrm>
            <a:off x="570261" y="158004"/>
            <a:ext cx="10515600" cy="690208"/>
          </a:xfrm>
        </p:spPr>
        <p:txBody>
          <a:bodyPr>
            <a:normAutofit fontScale="90000"/>
          </a:bodyPr>
          <a:lstStyle/>
          <a:p>
            <a:r>
              <a:rPr lang="en-US" dirty="0">
                <a:solidFill>
                  <a:schemeClr val="bg1"/>
                </a:solidFill>
              </a:rPr>
              <a:t>Component design: File Upload</a:t>
            </a:r>
            <a:endParaRPr lang="en-SE" dirty="0">
              <a:solidFill>
                <a:schemeClr val="bg1"/>
              </a:solidFill>
            </a:endParaRPr>
          </a:p>
        </p:txBody>
      </p:sp>
      <p:sp>
        <p:nvSpPr>
          <p:cNvPr id="3" name="Rectangle 2">
            <a:extLst>
              <a:ext uri="{FF2B5EF4-FFF2-40B4-BE49-F238E27FC236}">
                <a16:creationId xmlns:a16="http://schemas.microsoft.com/office/drawing/2014/main" id="{F880F5BC-0003-45C3-7D60-EBFCE412C34A}"/>
              </a:ext>
            </a:extLst>
          </p:cNvPr>
          <p:cNvSpPr/>
          <p:nvPr/>
        </p:nvSpPr>
        <p:spPr>
          <a:xfrm>
            <a:off x="1821303" y="1152837"/>
            <a:ext cx="1379096"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solidFill>
                <a:schemeClr val="bg1"/>
              </a:solidFill>
            </a:endParaRPr>
          </a:p>
        </p:txBody>
      </p:sp>
      <p:sp>
        <p:nvSpPr>
          <p:cNvPr id="5" name="Rectangle 4">
            <a:extLst>
              <a:ext uri="{FF2B5EF4-FFF2-40B4-BE49-F238E27FC236}">
                <a16:creationId xmlns:a16="http://schemas.microsoft.com/office/drawing/2014/main" id="{E4BE187A-E515-F9EC-B59B-CDC74B7CC084}"/>
              </a:ext>
            </a:extLst>
          </p:cNvPr>
          <p:cNvSpPr/>
          <p:nvPr/>
        </p:nvSpPr>
        <p:spPr>
          <a:xfrm>
            <a:off x="6344724" y="1152837"/>
            <a:ext cx="3510476"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solidFill>
                <a:schemeClr val="bg1"/>
              </a:solidFill>
            </a:endParaRPr>
          </a:p>
        </p:txBody>
      </p:sp>
      <p:sp>
        <p:nvSpPr>
          <p:cNvPr id="13" name="Rounded Rectangle 12">
            <a:extLst>
              <a:ext uri="{FF2B5EF4-FFF2-40B4-BE49-F238E27FC236}">
                <a16:creationId xmlns:a16="http://schemas.microsoft.com/office/drawing/2014/main" id="{BC45E23E-2C4D-1BAD-4A86-DE63C35AB5A9}"/>
              </a:ext>
            </a:extLst>
          </p:cNvPr>
          <p:cNvSpPr/>
          <p:nvPr/>
        </p:nvSpPr>
        <p:spPr>
          <a:xfrm>
            <a:off x="2012266" y="1849881"/>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Stream</a:t>
            </a:r>
          </a:p>
        </p:txBody>
      </p:sp>
      <p:cxnSp>
        <p:nvCxnSpPr>
          <p:cNvPr id="20" name="Straight Arrow Connector 19">
            <a:extLst>
              <a:ext uri="{FF2B5EF4-FFF2-40B4-BE49-F238E27FC236}">
                <a16:creationId xmlns:a16="http://schemas.microsoft.com/office/drawing/2014/main" id="{50036A0C-1B20-94EA-5E2A-7FE5F7F5AB37}"/>
              </a:ext>
            </a:extLst>
          </p:cNvPr>
          <p:cNvCxnSpPr/>
          <p:nvPr/>
        </p:nvCxnSpPr>
        <p:spPr>
          <a:xfrm>
            <a:off x="3009436" y="2054278"/>
            <a:ext cx="1203051"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740E568-7BAA-B4F5-C976-1320573EE9F3}"/>
              </a:ext>
            </a:extLst>
          </p:cNvPr>
          <p:cNvCxnSpPr>
            <a:cxnSpLocks/>
          </p:cNvCxnSpPr>
          <p:nvPr/>
        </p:nvCxnSpPr>
        <p:spPr>
          <a:xfrm>
            <a:off x="1386103" y="2049906"/>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E31E830-B6F7-4E4C-2AE4-01C1D634C710}"/>
              </a:ext>
            </a:extLst>
          </p:cNvPr>
          <p:cNvSpPr txBox="1"/>
          <p:nvPr/>
        </p:nvSpPr>
        <p:spPr>
          <a:xfrm>
            <a:off x="570261" y="1911407"/>
            <a:ext cx="742013" cy="276999"/>
          </a:xfrm>
          <a:prstGeom prst="rect">
            <a:avLst/>
          </a:prstGeom>
          <a:noFill/>
        </p:spPr>
        <p:txBody>
          <a:bodyPr wrap="square" lIns="0" rIns="0" rtlCol="0">
            <a:spAutoFit/>
          </a:bodyPr>
          <a:lstStyle/>
          <a:p>
            <a:pPr algn="ctr"/>
            <a:r>
              <a:rPr lang="en-SE" sz="1200" dirty="0">
                <a:solidFill>
                  <a:schemeClr val="bg1"/>
                </a:solidFill>
              </a:rPr>
              <a:t>Data In</a:t>
            </a:r>
          </a:p>
        </p:txBody>
      </p:sp>
      <p:sp>
        <p:nvSpPr>
          <p:cNvPr id="47" name="Rounded Rectangle 46">
            <a:extLst>
              <a:ext uri="{FF2B5EF4-FFF2-40B4-BE49-F238E27FC236}">
                <a16:creationId xmlns:a16="http://schemas.microsoft.com/office/drawing/2014/main" id="{A41E66BC-BE7E-733D-A4AC-D772BDC061F2}"/>
              </a:ext>
            </a:extLst>
          </p:cNvPr>
          <p:cNvSpPr/>
          <p:nvPr/>
        </p:nvSpPr>
        <p:spPr>
          <a:xfrm>
            <a:off x="2035042" y="3827065"/>
            <a:ext cx="997170" cy="408794"/>
          </a:xfrm>
          <a:prstGeom prst="roundRect">
            <a:avLst/>
          </a:prstGeom>
          <a:solidFill>
            <a:srgbClr val="002060"/>
          </a:solidFill>
          <a:ln>
            <a:solidFill>
              <a:srgbClr val="00206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SE" sz="1200" dirty="0"/>
              <a:t>File Upload</a:t>
            </a:r>
          </a:p>
        </p:txBody>
      </p:sp>
      <p:cxnSp>
        <p:nvCxnSpPr>
          <p:cNvPr id="48" name="Straight Arrow Connector 47">
            <a:extLst>
              <a:ext uri="{FF2B5EF4-FFF2-40B4-BE49-F238E27FC236}">
                <a16:creationId xmlns:a16="http://schemas.microsoft.com/office/drawing/2014/main" id="{87E53FDC-83B8-2728-0174-3074E0A850D2}"/>
              </a:ext>
            </a:extLst>
          </p:cNvPr>
          <p:cNvCxnSpPr>
            <a:cxnSpLocks/>
          </p:cNvCxnSpPr>
          <p:nvPr/>
        </p:nvCxnSpPr>
        <p:spPr>
          <a:xfrm>
            <a:off x="1386103" y="4051798"/>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52EBA29-39AE-D039-7C40-691D2CF698A9}"/>
              </a:ext>
            </a:extLst>
          </p:cNvPr>
          <p:cNvSpPr txBox="1"/>
          <p:nvPr/>
        </p:nvSpPr>
        <p:spPr>
          <a:xfrm>
            <a:off x="570261" y="3913299"/>
            <a:ext cx="742013" cy="276999"/>
          </a:xfrm>
          <a:prstGeom prst="rect">
            <a:avLst/>
          </a:prstGeom>
          <a:noFill/>
        </p:spPr>
        <p:txBody>
          <a:bodyPr wrap="square" lIns="0" rIns="0" rtlCol="0">
            <a:spAutoFit/>
          </a:bodyPr>
          <a:lstStyle/>
          <a:p>
            <a:pPr algn="ctr"/>
            <a:r>
              <a:rPr lang="en-SE" sz="1200" dirty="0">
                <a:solidFill>
                  <a:schemeClr val="bg1"/>
                </a:solidFill>
              </a:rPr>
              <a:t>File In</a:t>
            </a:r>
          </a:p>
        </p:txBody>
      </p:sp>
      <p:cxnSp>
        <p:nvCxnSpPr>
          <p:cNvPr id="50" name="Straight Arrow Connector 49">
            <a:extLst>
              <a:ext uri="{FF2B5EF4-FFF2-40B4-BE49-F238E27FC236}">
                <a16:creationId xmlns:a16="http://schemas.microsoft.com/office/drawing/2014/main" id="{241FF120-55F3-BD9E-F3C7-075C1BB9E99E}"/>
              </a:ext>
            </a:extLst>
          </p:cNvPr>
          <p:cNvCxnSpPr>
            <a:cxnSpLocks/>
          </p:cNvCxnSpPr>
          <p:nvPr/>
        </p:nvCxnSpPr>
        <p:spPr>
          <a:xfrm>
            <a:off x="3032212" y="4051798"/>
            <a:ext cx="1180275"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60E6B6ED-7097-31E4-BE6A-BE779FE301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99326" y="1757579"/>
            <a:ext cx="609600" cy="609600"/>
          </a:xfrm>
          <a:prstGeom prst="rect">
            <a:avLst/>
          </a:prstGeom>
        </p:spPr>
      </p:pic>
      <p:cxnSp>
        <p:nvCxnSpPr>
          <p:cNvPr id="22" name="Straight Arrow Connector 21">
            <a:extLst>
              <a:ext uri="{FF2B5EF4-FFF2-40B4-BE49-F238E27FC236}">
                <a16:creationId xmlns:a16="http://schemas.microsoft.com/office/drawing/2014/main" id="{69B1E379-7D05-1FEB-F0B8-202BB4AC5CA0}"/>
              </a:ext>
            </a:extLst>
          </p:cNvPr>
          <p:cNvCxnSpPr>
            <a:cxnSpLocks/>
            <a:endCxn id="19" idx="1"/>
          </p:cNvCxnSpPr>
          <p:nvPr/>
        </p:nvCxnSpPr>
        <p:spPr>
          <a:xfrm>
            <a:off x="6025499" y="2062379"/>
            <a:ext cx="1773827"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3837735-D13D-E574-C790-7A6482841AC6}"/>
              </a:ext>
            </a:extLst>
          </p:cNvPr>
          <p:cNvSpPr txBox="1"/>
          <p:nvPr/>
        </p:nvSpPr>
        <p:spPr>
          <a:xfrm>
            <a:off x="5209657" y="1923880"/>
            <a:ext cx="742013" cy="276999"/>
          </a:xfrm>
          <a:prstGeom prst="rect">
            <a:avLst/>
          </a:prstGeom>
          <a:noFill/>
        </p:spPr>
        <p:txBody>
          <a:bodyPr wrap="square" lIns="0" rIns="0" rtlCol="0">
            <a:spAutoFit/>
          </a:bodyPr>
          <a:lstStyle/>
          <a:p>
            <a:pPr algn="ctr"/>
            <a:r>
              <a:rPr lang="en-SE" sz="1200" dirty="0">
                <a:solidFill>
                  <a:schemeClr val="bg1"/>
                </a:solidFill>
              </a:rPr>
              <a:t>Data In</a:t>
            </a:r>
          </a:p>
        </p:txBody>
      </p:sp>
      <p:cxnSp>
        <p:nvCxnSpPr>
          <p:cNvPr id="27" name="Straight Arrow Connector 26">
            <a:extLst>
              <a:ext uri="{FF2B5EF4-FFF2-40B4-BE49-F238E27FC236}">
                <a16:creationId xmlns:a16="http://schemas.microsoft.com/office/drawing/2014/main" id="{8F42EE6A-58DC-3F72-1791-DE020DD69FA1}"/>
              </a:ext>
            </a:extLst>
          </p:cNvPr>
          <p:cNvCxnSpPr>
            <a:cxnSpLocks/>
          </p:cNvCxnSpPr>
          <p:nvPr/>
        </p:nvCxnSpPr>
        <p:spPr>
          <a:xfrm flipV="1">
            <a:off x="8408926" y="2049906"/>
            <a:ext cx="3311297" cy="12473"/>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0EEC7D82-B4C0-9385-8F5C-70E1DAFF5E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7612" y="3522265"/>
            <a:ext cx="609600" cy="609600"/>
          </a:xfrm>
          <a:prstGeom prst="rect">
            <a:avLst/>
          </a:prstGeom>
        </p:spPr>
      </p:pic>
      <p:pic>
        <p:nvPicPr>
          <p:cNvPr id="57" name="Picture 56" descr="Icon&#10;&#10;Description automatically generated">
            <a:extLst>
              <a:ext uri="{FF2B5EF4-FFF2-40B4-BE49-F238E27FC236}">
                <a16:creationId xmlns:a16="http://schemas.microsoft.com/office/drawing/2014/main" id="{C0B6C086-E576-02C6-3A11-319E439B40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1040" y="4186020"/>
            <a:ext cx="609601" cy="609601"/>
          </a:xfrm>
          <a:prstGeom prst="rect">
            <a:avLst/>
          </a:prstGeom>
        </p:spPr>
      </p:pic>
      <p:pic>
        <p:nvPicPr>
          <p:cNvPr id="59" name="Picture 58" descr="Icon&#10;&#10;Description automatically generated">
            <a:extLst>
              <a:ext uri="{FF2B5EF4-FFF2-40B4-BE49-F238E27FC236}">
                <a16:creationId xmlns:a16="http://schemas.microsoft.com/office/drawing/2014/main" id="{0DCBB817-95F5-31A4-BDA7-64F9A2093C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5160" y="4190298"/>
            <a:ext cx="609601" cy="609601"/>
          </a:xfrm>
          <a:prstGeom prst="rect">
            <a:avLst/>
          </a:prstGeom>
        </p:spPr>
      </p:pic>
      <p:cxnSp>
        <p:nvCxnSpPr>
          <p:cNvPr id="60" name="Straight Arrow Connector 59">
            <a:extLst>
              <a:ext uri="{FF2B5EF4-FFF2-40B4-BE49-F238E27FC236}">
                <a16:creationId xmlns:a16="http://schemas.microsoft.com/office/drawing/2014/main" id="{3621114C-E146-9F44-45C6-6CFCCDB61165}"/>
              </a:ext>
            </a:extLst>
          </p:cNvPr>
          <p:cNvCxnSpPr>
            <a:cxnSpLocks/>
          </p:cNvCxnSpPr>
          <p:nvPr/>
        </p:nvCxnSpPr>
        <p:spPr>
          <a:xfrm>
            <a:off x="5992331" y="3924615"/>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006063C-2133-D228-74DA-469113C253DD}"/>
              </a:ext>
            </a:extLst>
          </p:cNvPr>
          <p:cNvSpPr txBox="1"/>
          <p:nvPr/>
        </p:nvSpPr>
        <p:spPr>
          <a:xfrm>
            <a:off x="5679450" y="3786115"/>
            <a:ext cx="212512" cy="276999"/>
          </a:xfrm>
          <a:prstGeom prst="rect">
            <a:avLst/>
          </a:prstGeom>
          <a:noFill/>
        </p:spPr>
        <p:txBody>
          <a:bodyPr wrap="square" lIns="0" rIns="0" rtlCol="0">
            <a:spAutoFit/>
          </a:bodyPr>
          <a:lstStyle/>
          <a:p>
            <a:pPr algn="ctr"/>
            <a:r>
              <a:rPr lang="en-SE" sz="1200" dirty="0">
                <a:solidFill>
                  <a:schemeClr val="bg1"/>
                </a:solidFill>
              </a:rPr>
              <a:t>1</a:t>
            </a:r>
          </a:p>
        </p:txBody>
      </p:sp>
      <p:pic>
        <p:nvPicPr>
          <p:cNvPr id="63" name="Picture 62" descr="Icon&#10;&#10;Description automatically generated">
            <a:extLst>
              <a:ext uri="{FF2B5EF4-FFF2-40B4-BE49-F238E27FC236}">
                <a16:creationId xmlns:a16="http://schemas.microsoft.com/office/drawing/2014/main" id="{388AD132-92AB-0378-48E9-A89D080FC5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4900" y="2991884"/>
            <a:ext cx="609600" cy="609600"/>
          </a:xfrm>
          <a:prstGeom prst="rect">
            <a:avLst/>
          </a:prstGeom>
        </p:spPr>
      </p:pic>
      <p:pic>
        <p:nvPicPr>
          <p:cNvPr id="65" name="Picture 64" descr="A picture containing basketball, sport&#10;&#10;Description automatically generated">
            <a:extLst>
              <a:ext uri="{FF2B5EF4-FFF2-40B4-BE49-F238E27FC236}">
                <a16:creationId xmlns:a16="http://schemas.microsoft.com/office/drawing/2014/main" id="{6DDAEABF-A579-53AE-B230-EA907445C1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64592" y="2991884"/>
            <a:ext cx="609601" cy="609601"/>
          </a:xfrm>
          <a:prstGeom prst="rect">
            <a:avLst/>
          </a:prstGeom>
        </p:spPr>
      </p:pic>
      <p:cxnSp>
        <p:nvCxnSpPr>
          <p:cNvPr id="67" name="Elbow Connector 66">
            <a:extLst>
              <a:ext uri="{FF2B5EF4-FFF2-40B4-BE49-F238E27FC236}">
                <a16:creationId xmlns:a16="http://schemas.microsoft.com/office/drawing/2014/main" id="{3C7A35F0-35E2-260A-C7E1-4EB5F8B82577}"/>
              </a:ext>
            </a:extLst>
          </p:cNvPr>
          <p:cNvCxnSpPr>
            <a:cxnSpLocks/>
          </p:cNvCxnSpPr>
          <p:nvPr/>
        </p:nvCxnSpPr>
        <p:spPr>
          <a:xfrm>
            <a:off x="6928238" y="4134391"/>
            <a:ext cx="866924" cy="356431"/>
          </a:xfrm>
          <a:prstGeom prst="bentConnector3">
            <a:avLst>
              <a:gd name="adj1" fmla="val 192"/>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F9C5D21-F638-CB28-1315-7D655AA60FE0}"/>
              </a:ext>
            </a:extLst>
          </p:cNvPr>
          <p:cNvSpPr txBox="1"/>
          <p:nvPr/>
        </p:nvSpPr>
        <p:spPr>
          <a:xfrm>
            <a:off x="7174202" y="4459612"/>
            <a:ext cx="291976" cy="276999"/>
          </a:xfrm>
          <a:prstGeom prst="rect">
            <a:avLst/>
          </a:prstGeom>
          <a:noFill/>
        </p:spPr>
        <p:txBody>
          <a:bodyPr wrap="square" lIns="0" rIns="0" rtlCol="0">
            <a:spAutoFit/>
          </a:bodyPr>
          <a:lstStyle/>
          <a:p>
            <a:pPr algn="ctr"/>
            <a:r>
              <a:rPr lang="en-SE" sz="1200" dirty="0">
                <a:solidFill>
                  <a:schemeClr val="bg1"/>
                </a:solidFill>
              </a:rPr>
              <a:t>2a</a:t>
            </a:r>
          </a:p>
        </p:txBody>
      </p:sp>
      <p:cxnSp>
        <p:nvCxnSpPr>
          <p:cNvPr id="71" name="Straight Arrow Connector 70">
            <a:extLst>
              <a:ext uri="{FF2B5EF4-FFF2-40B4-BE49-F238E27FC236}">
                <a16:creationId xmlns:a16="http://schemas.microsoft.com/office/drawing/2014/main" id="{9599E768-DB2C-92A6-AFA1-10E7FD8A066C}"/>
              </a:ext>
            </a:extLst>
          </p:cNvPr>
          <p:cNvCxnSpPr>
            <a:cxnSpLocks/>
          </p:cNvCxnSpPr>
          <p:nvPr/>
        </p:nvCxnSpPr>
        <p:spPr>
          <a:xfrm>
            <a:off x="8404761" y="4490820"/>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23D1E983-69A7-97CF-3639-940B34D6C69D}"/>
              </a:ext>
            </a:extLst>
          </p:cNvPr>
          <p:cNvSpPr txBox="1"/>
          <p:nvPr/>
        </p:nvSpPr>
        <p:spPr>
          <a:xfrm>
            <a:off x="8528549" y="4459611"/>
            <a:ext cx="291976" cy="276999"/>
          </a:xfrm>
          <a:prstGeom prst="rect">
            <a:avLst/>
          </a:prstGeom>
          <a:noFill/>
        </p:spPr>
        <p:txBody>
          <a:bodyPr wrap="square" lIns="0" rIns="0" rtlCol="0">
            <a:spAutoFit/>
          </a:bodyPr>
          <a:lstStyle/>
          <a:p>
            <a:pPr algn="ctr"/>
            <a:r>
              <a:rPr lang="en-SE" sz="1200" dirty="0">
                <a:solidFill>
                  <a:schemeClr val="bg1"/>
                </a:solidFill>
              </a:rPr>
              <a:t>2b</a:t>
            </a:r>
          </a:p>
        </p:txBody>
      </p:sp>
      <p:cxnSp>
        <p:nvCxnSpPr>
          <p:cNvPr id="74" name="Elbow Connector 73">
            <a:extLst>
              <a:ext uri="{FF2B5EF4-FFF2-40B4-BE49-F238E27FC236}">
                <a16:creationId xmlns:a16="http://schemas.microsoft.com/office/drawing/2014/main" id="{BF6E9EEA-3222-1DCA-13E9-F590BF36A9E7}"/>
              </a:ext>
            </a:extLst>
          </p:cNvPr>
          <p:cNvCxnSpPr>
            <a:cxnSpLocks/>
            <a:stCxn id="52" idx="0"/>
          </p:cNvCxnSpPr>
          <p:nvPr/>
        </p:nvCxnSpPr>
        <p:spPr>
          <a:xfrm rot="5400000" flipH="1" flipV="1">
            <a:off x="7209411" y="2936610"/>
            <a:ext cx="288656" cy="882654"/>
          </a:xfrm>
          <a:prstGeom prst="bentConnector2">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E1394DF-B234-D0EA-089E-B31E0CF969C5}"/>
              </a:ext>
            </a:extLst>
          </p:cNvPr>
          <p:cNvCxnSpPr>
            <a:cxnSpLocks/>
          </p:cNvCxnSpPr>
          <p:nvPr/>
        </p:nvCxnSpPr>
        <p:spPr>
          <a:xfrm>
            <a:off x="8412343" y="3238510"/>
            <a:ext cx="2155666" cy="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6419BF2-D72B-8721-39C2-B622BB6D2FC4}"/>
              </a:ext>
            </a:extLst>
          </p:cNvPr>
          <p:cNvSpPr txBox="1"/>
          <p:nvPr/>
        </p:nvSpPr>
        <p:spPr>
          <a:xfrm>
            <a:off x="7142583" y="2985394"/>
            <a:ext cx="291976" cy="276999"/>
          </a:xfrm>
          <a:prstGeom prst="rect">
            <a:avLst/>
          </a:prstGeom>
          <a:noFill/>
        </p:spPr>
        <p:txBody>
          <a:bodyPr wrap="square" lIns="0" rIns="0" rtlCol="0">
            <a:spAutoFit/>
          </a:bodyPr>
          <a:lstStyle/>
          <a:p>
            <a:pPr algn="ctr"/>
            <a:r>
              <a:rPr lang="en-SE" sz="1200" dirty="0">
                <a:solidFill>
                  <a:schemeClr val="lt1"/>
                </a:solidFill>
              </a:rPr>
              <a:t>3a</a:t>
            </a:r>
          </a:p>
        </p:txBody>
      </p:sp>
      <p:sp>
        <p:nvSpPr>
          <p:cNvPr id="82" name="TextBox 81">
            <a:extLst>
              <a:ext uri="{FF2B5EF4-FFF2-40B4-BE49-F238E27FC236}">
                <a16:creationId xmlns:a16="http://schemas.microsoft.com/office/drawing/2014/main" id="{AAD84CAD-840B-02FA-0320-BA6225AF8263}"/>
              </a:ext>
            </a:extLst>
          </p:cNvPr>
          <p:cNvSpPr txBox="1"/>
          <p:nvPr/>
        </p:nvSpPr>
        <p:spPr>
          <a:xfrm>
            <a:off x="9144641" y="2964430"/>
            <a:ext cx="291976" cy="276999"/>
          </a:xfrm>
          <a:prstGeom prst="rect">
            <a:avLst/>
          </a:prstGeom>
          <a:noFill/>
        </p:spPr>
        <p:txBody>
          <a:bodyPr wrap="square" lIns="0" rIns="0" rtlCol="0">
            <a:spAutoFit/>
          </a:bodyPr>
          <a:lstStyle/>
          <a:p>
            <a:pPr algn="ctr"/>
            <a:r>
              <a:rPr lang="en-SE" sz="1200" dirty="0">
                <a:solidFill>
                  <a:schemeClr val="lt1"/>
                </a:solidFill>
              </a:rPr>
              <a:t>3b</a:t>
            </a:r>
          </a:p>
        </p:txBody>
      </p:sp>
      <p:cxnSp>
        <p:nvCxnSpPr>
          <p:cNvPr id="83" name="Straight Arrow Connector 82">
            <a:extLst>
              <a:ext uri="{FF2B5EF4-FFF2-40B4-BE49-F238E27FC236}">
                <a16:creationId xmlns:a16="http://schemas.microsoft.com/office/drawing/2014/main" id="{0AE28524-FBD5-8162-2513-ACE362551B4C}"/>
              </a:ext>
            </a:extLst>
          </p:cNvPr>
          <p:cNvCxnSpPr>
            <a:cxnSpLocks/>
          </p:cNvCxnSpPr>
          <p:nvPr/>
        </p:nvCxnSpPr>
        <p:spPr>
          <a:xfrm flipH="1" flipV="1">
            <a:off x="8394500" y="3415135"/>
            <a:ext cx="2160811" cy="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249FEF93-0872-B1F5-AB1D-7527F8570864}"/>
              </a:ext>
            </a:extLst>
          </p:cNvPr>
          <p:cNvSpPr txBox="1"/>
          <p:nvPr/>
        </p:nvSpPr>
        <p:spPr>
          <a:xfrm>
            <a:off x="9149852" y="3415949"/>
            <a:ext cx="291976" cy="276999"/>
          </a:xfrm>
          <a:prstGeom prst="rect">
            <a:avLst/>
          </a:prstGeom>
          <a:noFill/>
        </p:spPr>
        <p:txBody>
          <a:bodyPr wrap="square" lIns="0" rIns="0" rtlCol="0">
            <a:spAutoFit/>
          </a:bodyPr>
          <a:lstStyle/>
          <a:p>
            <a:pPr algn="ctr"/>
            <a:r>
              <a:rPr lang="en-SE" sz="1200" dirty="0">
                <a:solidFill>
                  <a:schemeClr val="lt1"/>
                </a:solidFill>
              </a:rPr>
              <a:t>4a</a:t>
            </a:r>
          </a:p>
        </p:txBody>
      </p:sp>
      <p:cxnSp>
        <p:nvCxnSpPr>
          <p:cNvPr id="89" name="Elbow Connector 88">
            <a:extLst>
              <a:ext uri="{FF2B5EF4-FFF2-40B4-BE49-F238E27FC236}">
                <a16:creationId xmlns:a16="http://schemas.microsoft.com/office/drawing/2014/main" id="{B0613C3E-A2C8-D012-A3AB-9A0F7C741579}"/>
              </a:ext>
            </a:extLst>
          </p:cNvPr>
          <p:cNvCxnSpPr>
            <a:cxnSpLocks/>
          </p:cNvCxnSpPr>
          <p:nvPr/>
        </p:nvCxnSpPr>
        <p:spPr>
          <a:xfrm rot="10800000" flipV="1">
            <a:off x="7222342" y="3425004"/>
            <a:ext cx="553700" cy="378389"/>
          </a:xfrm>
          <a:prstGeom prst="bentConnector3">
            <a:avLst>
              <a:gd name="adj1" fmla="val 50000"/>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9060EA9E-5FA1-6CA7-4EED-E08B1CD5A26A}"/>
              </a:ext>
            </a:extLst>
          </p:cNvPr>
          <p:cNvSpPr txBox="1"/>
          <p:nvPr/>
        </p:nvSpPr>
        <p:spPr>
          <a:xfrm>
            <a:off x="7207215" y="3374519"/>
            <a:ext cx="291976" cy="276999"/>
          </a:xfrm>
          <a:prstGeom prst="rect">
            <a:avLst/>
          </a:prstGeom>
          <a:noFill/>
        </p:spPr>
        <p:txBody>
          <a:bodyPr wrap="square" lIns="0" rIns="0" rtlCol="0">
            <a:spAutoFit/>
          </a:bodyPr>
          <a:lstStyle/>
          <a:p>
            <a:pPr algn="ctr"/>
            <a:r>
              <a:rPr lang="en-SE" sz="1200" dirty="0">
                <a:solidFill>
                  <a:schemeClr val="lt1"/>
                </a:solidFill>
              </a:rPr>
              <a:t>4b</a:t>
            </a:r>
          </a:p>
        </p:txBody>
      </p:sp>
      <p:cxnSp>
        <p:nvCxnSpPr>
          <p:cNvPr id="92" name="Straight Arrow Connector 91">
            <a:extLst>
              <a:ext uri="{FF2B5EF4-FFF2-40B4-BE49-F238E27FC236}">
                <a16:creationId xmlns:a16="http://schemas.microsoft.com/office/drawing/2014/main" id="{8B83467A-2682-73BB-F71D-9962FA072D15}"/>
              </a:ext>
            </a:extLst>
          </p:cNvPr>
          <p:cNvCxnSpPr>
            <a:cxnSpLocks/>
          </p:cNvCxnSpPr>
          <p:nvPr/>
        </p:nvCxnSpPr>
        <p:spPr>
          <a:xfrm flipH="1">
            <a:off x="5907011" y="3688564"/>
            <a:ext cx="691809" cy="0"/>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5222CC11-DF86-8EC5-787D-0F09DE71144D}"/>
              </a:ext>
            </a:extLst>
          </p:cNvPr>
          <p:cNvSpPr txBox="1"/>
          <p:nvPr/>
        </p:nvSpPr>
        <p:spPr>
          <a:xfrm>
            <a:off x="5657019" y="3550065"/>
            <a:ext cx="258854" cy="276999"/>
          </a:xfrm>
          <a:prstGeom prst="rect">
            <a:avLst/>
          </a:prstGeom>
          <a:noFill/>
        </p:spPr>
        <p:txBody>
          <a:bodyPr wrap="square" lIns="0" rIns="0" rtlCol="0">
            <a:spAutoFit/>
          </a:bodyPr>
          <a:lstStyle/>
          <a:p>
            <a:pPr algn="ctr"/>
            <a:r>
              <a:rPr lang="en-SE" sz="1200" dirty="0">
                <a:solidFill>
                  <a:schemeClr val="bg1"/>
                </a:solidFill>
              </a:rPr>
              <a:t>5</a:t>
            </a:r>
          </a:p>
        </p:txBody>
      </p:sp>
      <p:cxnSp>
        <p:nvCxnSpPr>
          <p:cNvPr id="98" name="Elbow Connector 97">
            <a:extLst>
              <a:ext uri="{FF2B5EF4-FFF2-40B4-BE49-F238E27FC236}">
                <a16:creationId xmlns:a16="http://schemas.microsoft.com/office/drawing/2014/main" id="{A044E8CA-811D-BB01-4C65-6DE7548B1735}"/>
              </a:ext>
            </a:extLst>
          </p:cNvPr>
          <p:cNvCxnSpPr>
            <a:cxnSpLocks/>
          </p:cNvCxnSpPr>
          <p:nvPr/>
        </p:nvCxnSpPr>
        <p:spPr>
          <a:xfrm flipV="1">
            <a:off x="5992331" y="3610900"/>
            <a:ext cx="4843894" cy="1723571"/>
          </a:xfrm>
          <a:prstGeom prst="bentConnector2">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717F3A9C-D740-4242-C787-0F078CAF9F2F}"/>
              </a:ext>
            </a:extLst>
          </p:cNvPr>
          <p:cNvSpPr txBox="1"/>
          <p:nvPr/>
        </p:nvSpPr>
        <p:spPr>
          <a:xfrm>
            <a:off x="5679450" y="5195971"/>
            <a:ext cx="212512" cy="276999"/>
          </a:xfrm>
          <a:prstGeom prst="rect">
            <a:avLst/>
          </a:prstGeom>
          <a:noFill/>
        </p:spPr>
        <p:txBody>
          <a:bodyPr wrap="square" lIns="0" rIns="0" rtlCol="0">
            <a:spAutoFit/>
          </a:bodyPr>
          <a:lstStyle/>
          <a:p>
            <a:pPr algn="ctr"/>
            <a:r>
              <a:rPr lang="en-SE" sz="1200" dirty="0">
                <a:solidFill>
                  <a:schemeClr val="bg1"/>
                </a:solidFill>
              </a:rPr>
              <a:t>6</a:t>
            </a:r>
          </a:p>
        </p:txBody>
      </p:sp>
      <p:cxnSp>
        <p:nvCxnSpPr>
          <p:cNvPr id="102" name="Straight Arrow Connector 101">
            <a:extLst>
              <a:ext uri="{FF2B5EF4-FFF2-40B4-BE49-F238E27FC236}">
                <a16:creationId xmlns:a16="http://schemas.microsoft.com/office/drawing/2014/main" id="{235AB7FF-77A6-128F-869A-70DC255342AC}"/>
              </a:ext>
            </a:extLst>
          </p:cNvPr>
          <p:cNvCxnSpPr>
            <a:cxnSpLocks/>
          </p:cNvCxnSpPr>
          <p:nvPr/>
        </p:nvCxnSpPr>
        <p:spPr>
          <a:xfrm>
            <a:off x="11174193" y="3271773"/>
            <a:ext cx="615281" cy="4371"/>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53C78C36-84C6-E8C3-A7E9-CF0724668941}"/>
              </a:ext>
            </a:extLst>
          </p:cNvPr>
          <p:cNvSpPr txBox="1"/>
          <p:nvPr/>
        </p:nvSpPr>
        <p:spPr>
          <a:xfrm>
            <a:off x="11777329" y="3133273"/>
            <a:ext cx="212512" cy="276999"/>
          </a:xfrm>
          <a:prstGeom prst="rect">
            <a:avLst/>
          </a:prstGeom>
          <a:noFill/>
        </p:spPr>
        <p:txBody>
          <a:bodyPr wrap="square" lIns="0" rIns="0" rtlCol="0">
            <a:spAutoFit/>
          </a:bodyPr>
          <a:lstStyle/>
          <a:p>
            <a:pPr algn="ctr"/>
            <a:r>
              <a:rPr lang="en-SE" sz="1200" dirty="0">
                <a:solidFill>
                  <a:schemeClr val="lt1"/>
                </a:solidFill>
              </a:rPr>
              <a:t>7a</a:t>
            </a:r>
          </a:p>
        </p:txBody>
      </p:sp>
      <p:cxnSp>
        <p:nvCxnSpPr>
          <p:cNvPr id="109" name="Elbow Connector 108">
            <a:extLst>
              <a:ext uri="{FF2B5EF4-FFF2-40B4-BE49-F238E27FC236}">
                <a16:creationId xmlns:a16="http://schemas.microsoft.com/office/drawing/2014/main" id="{47371688-ADA8-BE25-6527-6CAD654EDB48}"/>
              </a:ext>
            </a:extLst>
          </p:cNvPr>
          <p:cNvCxnSpPr/>
          <p:nvPr/>
        </p:nvCxnSpPr>
        <p:spPr>
          <a:xfrm flipV="1">
            <a:off x="9600641" y="3425004"/>
            <a:ext cx="2176688" cy="1047681"/>
          </a:xfrm>
          <a:prstGeom prst="bentConnector3">
            <a:avLst>
              <a:gd name="adj1" fmla="val 76666"/>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0CECE1B-EB98-7E1A-5827-00F89EBA56CA}"/>
              </a:ext>
            </a:extLst>
          </p:cNvPr>
          <p:cNvSpPr txBox="1"/>
          <p:nvPr/>
        </p:nvSpPr>
        <p:spPr>
          <a:xfrm>
            <a:off x="11777329" y="3302431"/>
            <a:ext cx="212512" cy="276999"/>
          </a:xfrm>
          <a:prstGeom prst="rect">
            <a:avLst/>
          </a:prstGeom>
          <a:noFill/>
        </p:spPr>
        <p:txBody>
          <a:bodyPr wrap="square" lIns="0" rIns="0" rtlCol="0">
            <a:spAutoFit/>
          </a:bodyPr>
          <a:lstStyle/>
          <a:p>
            <a:pPr algn="ctr"/>
            <a:r>
              <a:rPr lang="en-SE" sz="1200" dirty="0">
                <a:solidFill>
                  <a:schemeClr val="lt1"/>
                </a:solidFill>
              </a:rPr>
              <a:t>7b</a:t>
            </a:r>
          </a:p>
        </p:txBody>
      </p:sp>
      <p:sp>
        <p:nvSpPr>
          <p:cNvPr id="9" name="Pass Row 1, Column 5">
            <a:extLst>
              <a:ext uri="{FF2B5EF4-FFF2-40B4-BE49-F238E27FC236}">
                <a16:creationId xmlns:a16="http://schemas.microsoft.com/office/drawing/2014/main" id="{B05FF55F-F1B0-03DB-E18D-042BF7ABEC54}"/>
              </a:ext>
            </a:extLst>
          </p:cNvPr>
          <p:cNvSpPr/>
          <p:nvPr/>
        </p:nvSpPr>
        <p:spPr>
          <a:xfrm>
            <a:off x="7166592" y="2417664"/>
            <a:ext cx="1853450" cy="217217"/>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 Kinesis Firehose</a:t>
            </a:r>
          </a:p>
        </p:txBody>
      </p:sp>
      <p:sp>
        <p:nvSpPr>
          <p:cNvPr id="10" name="Pass Row 1, Column 5">
            <a:extLst>
              <a:ext uri="{FF2B5EF4-FFF2-40B4-BE49-F238E27FC236}">
                <a16:creationId xmlns:a16="http://schemas.microsoft.com/office/drawing/2014/main" id="{B66D6048-C49F-611C-D1A5-51193F91F812}"/>
              </a:ext>
            </a:extLst>
          </p:cNvPr>
          <p:cNvSpPr/>
          <p:nvPr/>
        </p:nvSpPr>
        <p:spPr>
          <a:xfrm>
            <a:off x="6456317" y="4183401"/>
            <a:ext cx="922958" cy="279462"/>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fontScale="92500" lnSpcReduction="10000"/>
          </a:bodyPr>
          <a:lstStyle/>
          <a:p>
            <a:pPr algn="ctr"/>
            <a:r>
              <a:rPr lang="en-US" sz="1100" dirty="0">
                <a:solidFill>
                  <a:schemeClr val="bg1"/>
                </a:solidFill>
              </a:rPr>
              <a:t>Amazon API </a:t>
            </a:r>
          </a:p>
          <a:p>
            <a:pPr algn="ctr"/>
            <a:r>
              <a:rPr lang="en-US" sz="1100" dirty="0">
                <a:solidFill>
                  <a:schemeClr val="bg1"/>
                </a:solidFill>
              </a:rPr>
              <a:t>Gateway</a:t>
            </a:r>
          </a:p>
        </p:txBody>
      </p:sp>
      <p:sp>
        <p:nvSpPr>
          <p:cNvPr id="11" name="Pass Row 1, Column 5">
            <a:extLst>
              <a:ext uri="{FF2B5EF4-FFF2-40B4-BE49-F238E27FC236}">
                <a16:creationId xmlns:a16="http://schemas.microsoft.com/office/drawing/2014/main" id="{539B7950-897B-A8C8-6D4A-E90B2F23ACFF}"/>
              </a:ext>
            </a:extLst>
          </p:cNvPr>
          <p:cNvSpPr/>
          <p:nvPr/>
        </p:nvSpPr>
        <p:spPr>
          <a:xfrm>
            <a:off x="7617038" y="4839660"/>
            <a:ext cx="967746" cy="204491"/>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 SQS</a:t>
            </a:r>
          </a:p>
        </p:txBody>
      </p:sp>
      <p:sp>
        <p:nvSpPr>
          <p:cNvPr id="12" name="Pass Row 1, Column 5">
            <a:extLst>
              <a:ext uri="{FF2B5EF4-FFF2-40B4-BE49-F238E27FC236}">
                <a16:creationId xmlns:a16="http://schemas.microsoft.com/office/drawing/2014/main" id="{0E3D5564-1949-EBDC-934B-22D252A2BFC2}"/>
              </a:ext>
            </a:extLst>
          </p:cNvPr>
          <p:cNvSpPr/>
          <p:nvPr/>
        </p:nvSpPr>
        <p:spPr>
          <a:xfrm>
            <a:off x="7628446" y="3632251"/>
            <a:ext cx="911805" cy="1930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AWS Lambda</a:t>
            </a:r>
          </a:p>
        </p:txBody>
      </p:sp>
      <p:sp>
        <p:nvSpPr>
          <p:cNvPr id="14" name="Pass Row 1, Column 5">
            <a:extLst>
              <a:ext uri="{FF2B5EF4-FFF2-40B4-BE49-F238E27FC236}">
                <a16:creationId xmlns:a16="http://schemas.microsoft.com/office/drawing/2014/main" id="{14E597B3-F507-4194-EB8B-7648C2CC8369}"/>
              </a:ext>
            </a:extLst>
          </p:cNvPr>
          <p:cNvSpPr/>
          <p:nvPr/>
        </p:nvSpPr>
        <p:spPr>
          <a:xfrm>
            <a:off x="8689203" y="4828268"/>
            <a:ext cx="1292834" cy="208864"/>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a:solidFill>
                  <a:schemeClr val="bg1"/>
                </a:solidFill>
              </a:rPr>
              <a:t>Amazon</a:t>
            </a:r>
            <a:r>
              <a:rPr lang="en-US" sz="1100" dirty="0">
                <a:solidFill>
                  <a:schemeClr val="bg1"/>
                </a:solidFill>
              </a:rPr>
              <a:t> DynamoDB</a:t>
            </a:r>
          </a:p>
        </p:txBody>
      </p:sp>
      <p:sp>
        <p:nvSpPr>
          <p:cNvPr id="15" name="Pass Row 1, Column 5">
            <a:extLst>
              <a:ext uri="{FF2B5EF4-FFF2-40B4-BE49-F238E27FC236}">
                <a16:creationId xmlns:a16="http://schemas.microsoft.com/office/drawing/2014/main" id="{F38C664A-A4D4-CAB9-9C4B-4F1A39B963BC}"/>
              </a:ext>
            </a:extLst>
          </p:cNvPr>
          <p:cNvSpPr/>
          <p:nvPr/>
        </p:nvSpPr>
        <p:spPr>
          <a:xfrm>
            <a:off x="10464801" y="3774357"/>
            <a:ext cx="851528" cy="181548"/>
          </a:xfrm>
          <a:prstGeom prst="rect">
            <a:avLst/>
          </a:prstGeom>
          <a:solidFill>
            <a:schemeClr val="accent4">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 S3</a:t>
            </a:r>
          </a:p>
        </p:txBody>
      </p:sp>
      <p:sp>
        <p:nvSpPr>
          <p:cNvPr id="4" name="Rectangle 3">
            <a:extLst>
              <a:ext uri="{FF2B5EF4-FFF2-40B4-BE49-F238E27FC236}">
                <a16:creationId xmlns:a16="http://schemas.microsoft.com/office/drawing/2014/main" id="{A5F03F06-290C-4B75-8C08-5D9F76BC162F}"/>
              </a:ext>
            </a:extLst>
          </p:cNvPr>
          <p:cNvSpPr/>
          <p:nvPr/>
        </p:nvSpPr>
        <p:spPr>
          <a:xfrm>
            <a:off x="7379275" y="2850052"/>
            <a:ext cx="1357205" cy="1181290"/>
          </a:xfrm>
          <a:prstGeom prst="rect">
            <a:avLst/>
          </a:prstGeom>
          <a:noFill/>
          <a:ln w="28575">
            <a:solidFill>
              <a:srgbClr val="00B0F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059237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A175-FF5F-14BE-7C95-093834B3A9DD}"/>
              </a:ext>
            </a:extLst>
          </p:cNvPr>
          <p:cNvSpPr>
            <a:spLocks noGrp="1"/>
          </p:cNvSpPr>
          <p:nvPr>
            <p:ph type="title"/>
          </p:nvPr>
        </p:nvSpPr>
        <p:spPr>
          <a:xfrm>
            <a:off x="416303" y="24296"/>
            <a:ext cx="10515600" cy="963693"/>
          </a:xfrm>
        </p:spPr>
        <p:txBody>
          <a:bodyPr/>
          <a:lstStyle/>
          <a:p>
            <a:r>
              <a:rPr lang="en-SE" dirty="0"/>
              <a:t>The outcome</a:t>
            </a:r>
          </a:p>
        </p:txBody>
      </p:sp>
      <p:sp>
        <p:nvSpPr>
          <p:cNvPr id="34" name="Rectangle 33">
            <a:extLst>
              <a:ext uri="{FF2B5EF4-FFF2-40B4-BE49-F238E27FC236}">
                <a16:creationId xmlns:a16="http://schemas.microsoft.com/office/drawing/2014/main" id="{36A95F70-470E-88A0-C1AA-9FFBE465C3E1}"/>
              </a:ext>
            </a:extLst>
          </p:cNvPr>
          <p:cNvSpPr/>
          <p:nvPr/>
        </p:nvSpPr>
        <p:spPr>
          <a:xfrm>
            <a:off x="1101292" y="1161303"/>
            <a:ext cx="2476569"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pic>
        <p:nvPicPr>
          <p:cNvPr id="35" name="Graphic 34">
            <a:extLst>
              <a:ext uri="{FF2B5EF4-FFF2-40B4-BE49-F238E27FC236}">
                <a16:creationId xmlns:a16="http://schemas.microsoft.com/office/drawing/2014/main" id="{C11AE839-E2E0-9621-125C-D4E7CED917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5894" y="1766045"/>
            <a:ext cx="609600" cy="609600"/>
          </a:xfrm>
          <a:prstGeom prst="rect">
            <a:avLst/>
          </a:prstGeom>
        </p:spPr>
      </p:pic>
      <p:cxnSp>
        <p:nvCxnSpPr>
          <p:cNvPr id="36" name="Straight Arrow Connector 35">
            <a:extLst>
              <a:ext uri="{FF2B5EF4-FFF2-40B4-BE49-F238E27FC236}">
                <a16:creationId xmlns:a16="http://schemas.microsoft.com/office/drawing/2014/main" id="{DDA72F46-5DE2-C4AD-E344-A5A616969C71}"/>
              </a:ext>
            </a:extLst>
          </p:cNvPr>
          <p:cNvCxnSpPr>
            <a:cxnSpLocks/>
            <a:endCxn id="35" idx="1"/>
          </p:cNvCxnSpPr>
          <p:nvPr/>
        </p:nvCxnSpPr>
        <p:spPr>
          <a:xfrm>
            <a:off x="782067" y="2070845"/>
            <a:ext cx="1773827" cy="0"/>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5C3A0F9-C320-0113-F26E-4333CD39D0DB}"/>
              </a:ext>
            </a:extLst>
          </p:cNvPr>
          <p:cNvSpPr txBox="1"/>
          <p:nvPr/>
        </p:nvSpPr>
        <p:spPr>
          <a:xfrm>
            <a:off x="-33775" y="1932346"/>
            <a:ext cx="742013" cy="276999"/>
          </a:xfrm>
          <a:prstGeom prst="rect">
            <a:avLst/>
          </a:prstGeom>
          <a:noFill/>
        </p:spPr>
        <p:txBody>
          <a:bodyPr wrap="square" lIns="0" rIns="0" rtlCol="0">
            <a:spAutoFit/>
          </a:bodyPr>
          <a:lstStyle/>
          <a:p>
            <a:pPr algn="ctr"/>
            <a:r>
              <a:rPr lang="en-SE" sz="1200" dirty="0">
                <a:solidFill>
                  <a:schemeClr val="lt1"/>
                </a:solidFill>
              </a:rPr>
              <a:t>Data In</a:t>
            </a:r>
          </a:p>
        </p:txBody>
      </p:sp>
      <p:pic>
        <p:nvPicPr>
          <p:cNvPr id="39" name="Graphic 38">
            <a:extLst>
              <a:ext uri="{FF2B5EF4-FFF2-40B4-BE49-F238E27FC236}">
                <a16:creationId xmlns:a16="http://schemas.microsoft.com/office/drawing/2014/main" id="{A5433C4D-541D-D295-4DB2-69E46B4138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64180" y="3530731"/>
            <a:ext cx="609600" cy="609600"/>
          </a:xfrm>
          <a:prstGeom prst="rect">
            <a:avLst/>
          </a:prstGeom>
        </p:spPr>
      </p:pic>
      <p:pic>
        <p:nvPicPr>
          <p:cNvPr id="40" name="Picture 39" descr="Icon&#10;&#10;Description automatically generated">
            <a:extLst>
              <a:ext uri="{FF2B5EF4-FFF2-40B4-BE49-F238E27FC236}">
                <a16:creationId xmlns:a16="http://schemas.microsoft.com/office/drawing/2014/main" id="{4D3FEFBA-54B2-7FD3-0A0D-2558CB00B9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5562" y="3304779"/>
            <a:ext cx="609601" cy="609601"/>
          </a:xfrm>
          <a:prstGeom prst="rect">
            <a:avLst/>
          </a:prstGeom>
        </p:spPr>
      </p:pic>
      <p:pic>
        <p:nvPicPr>
          <p:cNvPr id="41" name="Picture 40" descr="Icon&#10;&#10;Description automatically generated">
            <a:extLst>
              <a:ext uri="{FF2B5EF4-FFF2-40B4-BE49-F238E27FC236}">
                <a16:creationId xmlns:a16="http://schemas.microsoft.com/office/drawing/2014/main" id="{62FAE521-DB6E-C79D-E9DB-A11EAEF843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9781" y="2755008"/>
            <a:ext cx="609601" cy="609601"/>
          </a:xfrm>
          <a:prstGeom prst="rect">
            <a:avLst/>
          </a:prstGeom>
        </p:spPr>
      </p:pic>
      <p:cxnSp>
        <p:nvCxnSpPr>
          <p:cNvPr id="42" name="Straight Arrow Connector 41">
            <a:extLst>
              <a:ext uri="{FF2B5EF4-FFF2-40B4-BE49-F238E27FC236}">
                <a16:creationId xmlns:a16="http://schemas.microsoft.com/office/drawing/2014/main" id="{4AFF6448-4C19-EEF4-8BAA-81ABA3523B4F}"/>
              </a:ext>
            </a:extLst>
          </p:cNvPr>
          <p:cNvCxnSpPr>
            <a:cxnSpLocks/>
          </p:cNvCxnSpPr>
          <p:nvPr/>
        </p:nvCxnSpPr>
        <p:spPr>
          <a:xfrm>
            <a:off x="748899" y="3933081"/>
            <a:ext cx="615281" cy="4371"/>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descr="Icon&#10;&#10;Description automatically generated">
            <a:extLst>
              <a:ext uri="{FF2B5EF4-FFF2-40B4-BE49-F238E27FC236}">
                <a16:creationId xmlns:a16="http://schemas.microsoft.com/office/drawing/2014/main" id="{D2C15542-5542-83F9-4712-E4AD6C63C8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7407" y="4161953"/>
            <a:ext cx="609600" cy="609600"/>
          </a:xfrm>
          <a:prstGeom prst="rect">
            <a:avLst/>
          </a:prstGeom>
        </p:spPr>
      </p:pic>
      <p:cxnSp>
        <p:nvCxnSpPr>
          <p:cNvPr id="46" name="Elbow Connector 45">
            <a:extLst>
              <a:ext uri="{FF2B5EF4-FFF2-40B4-BE49-F238E27FC236}">
                <a16:creationId xmlns:a16="http://schemas.microsoft.com/office/drawing/2014/main" id="{E66CCB4A-DB30-ED25-2A3D-EB2561231CF0}"/>
              </a:ext>
            </a:extLst>
          </p:cNvPr>
          <p:cNvCxnSpPr>
            <a:cxnSpLocks/>
            <a:stCxn id="39" idx="0"/>
          </p:cNvCxnSpPr>
          <p:nvPr/>
        </p:nvCxnSpPr>
        <p:spPr>
          <a:xfrm rot="5400000" flipH="1" flipV="1">
            <a:off x="1695007" y="3040846"/>
            <a:ext cx="463858" cy="515912"/>
          </a:xfrm>
          <a:prstGeom prst="bentConnector2">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2DBDA16-D220-C878-06BD-4CF1EADE48A7}"/>
              </a:ext>
            </a:extLst>
          </p:cNvPr>
          <p:cNvCxnSpPr>
            <a:cxnSpLocks/>
            <a:endCxn id="40" idx="1"/>
          </p:cNvCxnSpPr>
          <p:nvPr/>
        </p:nvCxnSpPr>
        <p:spPr>
          <a:xfrm>
            <a:off x="2471842" y="3364609"/>
            <a:ext cx="373720" cy="244971"/>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610E3E82-72D2-CC6C-A2A6-0D3B82F22CD0}"/>
              </a:ext>
            </a:extLst>
          </p:cNvPr>
          <p:cNvCxnSpPr>
            <a:cxnSpLocks/>
          </p:cNvCxnSpPr>
          <p:nvPr/>
        </p:nvCxnSpPr>
        <p:spPr>
          <a:xfrm>
            <a:off x="1784740" y="4143403"/>
            <a:ext cx="771153" cy="210898"/>
          </a:xfrm>
          <a:prstGeom prst="bentConnector3">
            <a:avLst>
              <a:gd name="adj1" fmla="val 594"/>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B91AE41E-572B-D0C3-4784-B6E14BAEB030}"/>
              </a:ext>
            </a:extLst>
          </p:cNvPr>
          <p:cNvCxnSpPr>
            <a:cxnSpLocks/>
            <a:endCxn id="39" idx="2"/>
          </p:cNvCxnSpPr>
          <p:nvPr/>
        </p:nvCxnSpPr>
        <p:spPr>
          <a:xfrm rot="10800000">
            <a:off x="1668980" y="4140331"/>
            <a:ext cx="825602" cy="402262"/>
          </a:xfrm>
          <a:prstGeom prst="bentConnector2">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EECA976-6648-9422-5D27-094FD90C5ED9}"/>
              </a:ext>
            </a:extLst>
          </p:cNvPr>
          <p:cNvCxnSpPr>
            <a:cxnSpLocks/>
          </p:cNvCxnSpPr>
          <p:nvPr/>
        </p:nvCxnSpPr>
        <p:spPr>
          <a:xfrm flipH="1">
            <a:off x="748899" y="3697030"/>
            <a:ext cx="606489" cy="0"/>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8BFD6EE-2329-B8F0-0E58-C90A6EB8764B}"/>
              </a:ext>
            </a:extLst>
          </p:cNvPr>
          <p:cNvSpPr txBox="1"/>
          <p:nvPr/>
        </p:nvSpPr>
        <p:spPr>
          <a:xfrm>
            <a:off x="4811994" y="7642168"/>
            <a:ext cx="212512" cy="276999"/>
          </a:xfrm>
          <a:prstGeom prst="rect">
            <a:avLst/>
          </a:prstGeom>
          <a:noFill/>
        </p:spPr>
        <p:txBody>
          <a:bodyPr wrap="square" lIns="0" rIns="0" rtlCol="0">
            <a:spAutoFit/>
          </a:bodyPr>
          <a:lstStyle/>
          <a:p>
            <a:pPr algn="ctr"/>
            <a:r>
              <a:rPr lang="en-SE" sz="1200" dirty="0">
                <a:solidFill>
                  <a:schemeClr val="lt1"/>
                </a:solidFill>
              </a:rPr>
              <a:t>6</a:t>
            </a:r>
          </a:p>
        </p:txBody>
      </p:sp>
      <p:sp>
        <p:nvSpPr>
          <p:cNvPr id="84" name="Rectangle 83">
            <a:extLst>
              <a:ext uri="{FF2B5EF4-FFF2-40B4-BE49-F238E27FC236}">
                <a16:creationId xmlns:a16="http://schemas.microsoft.com/office/drawing/2014/main" id="{89E267DF-BBAC-B73D-2A19-219DE060EDE6}"/>
              </a:ext>
            </a:extLst>
          </p:cNvPr>
          <p:cNvSpPr/>
          <p:nvPr/>
        </p:nvSpPr>
        <p:spPr>
          <a:xfrm>
            <a:off x="4451215" y="1153059"/>
            <a:ext cx="3430251"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85" name="Pass Row 2, Column 1">
            <a:extLst>
              <a:ext uri="{FF2B5EF4-FFF2-40B4-BE49-F238E27FC236}">
                <a16:creationId xmlns:a16="http://schemas.microsoft.com/office/drawing/2014/main" id="{244E81CB-79F4-7EAF-F040-6ED113BB343E}"/>
              </a:ext>
            </a:extLst>
          </p:cNvPr>
          <p:cNvSpPr/>
          <p:nvPr/>
        </p:nvSpPr>
        <p:spPr>
          <a:xfrm>
            <a:off x="5295125" y="1185880"/>
            <a:ext cx="1730351" cy="18846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rPr>
              <a:t>Processing and Storage</a:t>
            </a:r>
          </a:p>
        </p:txBody>
      </p:sp>
      <p:cxnSp>
        <p:nvCxnSpPr>
          <p:cNvPr id="86" name="Straight Arrow Connector 85">
            <a:extLst>
              <a:ext uri="{FF2B5EF4-FFF2-40B4-BE49-F238E27FC236}">
                <a16:creationId xmlns:a16="http://schemas.microsoft.com/office/drawing/2014/main" id="{81CDE4D9-C1CD-420E-3A0D-6A0B8AD3A654}"/>
              </a:ext>
            </a:extLst>
          </p:cNvPr>
          <p:cNvCxnSpPr>
            <a:cxnSpLocks/>
          </p:cNvCxnSpPr>
          <p:nvPr/>
        </p:nvCxnSpPr>
        <p:spPr>
          <a:xfrm>
            <a:off x="5953301" y="4207853"/>
            <a:ext cx="1107662" cy="0"/>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9" name="Picture 88" descr="Icon&#10;&#10;Description automatically generated">
            <a:extLst>
              <a:ext uri="{FF2B5EF4-FFF2-40B4-BE49-F238E27FC236}">
                <a16:creationId xmlns:a16="http://schemas.microsoft.com/office/drawing/2014/main" id="{93714F48-249A-FF5C-64CD-11DA9D4963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1707" y="1787027"/>
            <a:ext cx="609600" cy="609600"/>
          </a:xfrm>
          <a:prstGeom prst="rect">
            <a:avLst/>
          </a:prstGeom>
        </p:spPr>
      </p:pic>
      <p:pic>
        <p:nvPicPr>
          <p:cNvPr id="90" name="Picture 89" descr="Icon&#10;&#10;Description automatically generated">
            <a:extLst>
              <a:ext uri="{FF2B5EF4-FFF2-40B4-BE49-F238E27FC236}">
                <a16:creationId xmlns:a16="http://schemas.microsoft.com/office/drawing/2014/main" id="{49F7D964-38F0-AD5F-70C3-FDA582957D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9303" y="2819544"/>
            <a:ext cx="609601" cy="609601"/>
          </a:xfrm>
          <a:prstGeom prst="rect">
            <a:avLst/>
          </a:prstGeom>
        </p:spPr>
      </p:pic>
      <p:pic>
        <p:nvPicPr>
          <p:cNvPr id="91" name="Picture 90" descr="Icon&#10;&#10;Description automatically generated">
            <a:extLst>
              <a:ext uri="{FF2B5EF4-FFF2-40B4-BE49-F238E27FC236}">
                <a16:creationId xmlns:a16="http://schemas.microsoft.com/office/drawing/2014/main" id="{442168A4-E9E4-41C4-B364-54D60E690C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3974" y="1741616"/>
            <a:ext cx="609600" cy="609600"/>
          </a:xfrm>
          <a:prstGeom prst="rect">
            <a:avLst/>
          </a:prstGeom>
        </p:spPr>
      </p:pic>
      <p:cxnSp>
        <p:nvCxnSpPr>
          <p:cNvPr id="92" name="Straight Arrow Connector 91">
            <a:extLst>
              <a:ext uri="{FF2B5EF4-FFF2-40B4-BE49-F238E27FC236}">
                <a16:creationId xmlns:a16="http://schemas.microsoft.com/office/drawing/2014/main" id="{63556C2A-F11F-62C3-8BD9-F82DC2C6ADBB}"/>
              </a:ext>
            </a:extLst>
          </p:cNvPr>
          <p:cNvCxnSpPr>
            <a:cxnSpLocks/>
          </p:cNvCxnSpPr>
          <p:nvPr/>
        </p:nvCxnSpPr>
        <p:spPr>
          <a:xfrm>
            <a:off x="5343700" y="2039997"/>
            <a:ext cx="503328" cy="0"/>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DECF114-46EA-DF55-10CA-49BB0A1B7009}"/>
              </a:ext>
            </a:extLst>
          </p:cNvPr>
          <p:cNvCxnSpPr>
            <a:cxnSpLocks/>
          </p:cNvCxnSpPr>
          <p:nvPr/>
        </p:nvCxnSpPr>
        <p:spPr>
          <a:xfrm>
            <a:off x="6456629" y="2046416"/>
            <a:ext cx="607345" cy="0"/>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4" name="Picture 93" descr="A picture containing basketball, sport&#10;&#10;Description automatically generated">
            <a:extLst>
              <a:ext uri="{FF2B5EF4-FFF2-40B4-BE49-F238E27FC236}">
                <a16:creationId xmlns:a16="http://schemas.microsoft.com/office/drawing/2014/main" id="{E877D5FE-15C1-D053-B463-5007D94A60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43700" y="4117865"/>
            <a:ext cx="609601" cy="609601"/>
          </a:xfrm>
          <a:prstGeom prst="rect">
            <a:avLst/>
          </a:prstGeom>
        </p:spPr>
      </p:pic>
      <p:cxnSp>
        <p:nvCxnSpPr>
          <p:cNvPr id="95" name="Elbow Connector 94">
            <a:extLst>
              <a:ext uri="{FF2B5EF4-FFF2-40B4-BE49-F238E27FC236}">
                <a16:creationId xmlns:a16="http://schemas.microsoft.com/office/drawing/2014/main" id="{7A4FF261-899F-6E89-499C-A168D153F269}"/>
              </a:ext>
            </a:extLst>
          </p:cNvPr>
          <p:cNvCxnSpPr>
            <a:cxnSpLocks/>
            <a:stCxn id="89" idx="2"/>
          </p:cNvCxnSpPr>
          <p:nvPr/>
        </p:nvCxnSpPr>
        <p:spPr>
          <a:xfrm rot="16200000" flipH="1">
            <a:off x="4371363" y="3081771"/>
            <a:ext cx="1805825" cy="435536"/>
          </a:xfrm>
          <a:prstGeom prst="bentConnector3">
            <a:avLst>
              <a:gd name="adj1" fmla="val 68779"/>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6" name="Picture 95" descr="Icon&#10;&#10;Description automatically generated">
            <a:extLst>
              <a:ext uri="{FF2B5EF4-FFF2-40B4-BE49-F238E27FC236}">
                <a16:creationId xmlns:a16="http://schemas.microsoft.com/office/drawing/2014/main" id="{E7B39223-5DBF-D41D-B3D8-110A0E114B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7028" y="1735196"/>
            <a:ext cx="609601" cy="609601"/>
          </a:xfrm>
          <a:prstGeom prst="rect">
            <a:avLst/>
          </a:prstGeom>
        </p:spPr>
      </p:pic>
      <p:pic>
        <p:nvPicPr>
          <p:cNvPr id="97" name="Picture 96" descr="Icon&#10;&#10;Description automatically generated">
            <a:extLst>
              <a:ext uri="{FF2B5EF4-FFF2-40B4-BE49-F238E27FC236}">
                <a16:creationId xmlns:a16="http://schemas.microsoft.com/office/drawing/2014/main" id="{4A05559C-775D-6A4C-D773-A58A3D718D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3974" y="2791393"/>
            <a:ext cx="609600" cy="609600"/>
          </a:xfrm>
          <a:prstGeom prst="rect">
            <a:avLst/>
          </a:prstGeom>
        </p:spPr>
      </p:pic>
      <p:cxnSp>
        <p:nvCxnSpPr>
          <p:cNvPr id="98" name="Straight Arrow Connector 97">
            <a:extLst>
              <a:ext uri="{FF2B5EF4-FFF2-40B4-BE49-F238E27FC236}">
                <a16:creationId xmlns:a16="http://schemas.microsoft.com/office/drawing/2014/main" id="{3205D881-7D94-E31D-25A2-A74AA124AD0B}"/>
              </a:ext>
            </a:extLst>
          </p:cNvPr>
          <p:cNvCxnSpPr>
            <a:cxnSpLocks/>
          </p:cNvCxnSpPr>
          <p:nvPr/>
        </p:nvCxnSpPr>
        <p:spPr>
          <a:xfrm>
            <a:off x="5978904" y="3152973"/>
            <a:ext cx="1085070" cy="0"/>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Elbow Connector 98">
            <a:extLst>
              <a:ext uri="{FF2B5EF4-FFF2-40B4-BE49-F238E27FC236}">
                <a16:creationId xmlns:a16="http://schemas.microsoft.com/office/drawing/2014/main" id="{2859F7E1-2A83-285F-12FC-CAB8C61FB5FD}"/>
              </a:ext>
            </a:extLst>
          </p:cNvPr>
          <p:cNvCxnSpPr>
            <a:cxnSpLocks/>
            <a:stCxn id="91" idx="2"/>
            <a:endCxn id="90" idx="0"/>
          </p:cNvCxnSpPr>
          <p:nvPr/>
        </p:nvCxnSpPr>
        <p:spPr>
          <a:xfrm rot="5400000">
            <a:off x="6287275" y="1738045"/>
            <a:ext cx="468328" cy="1694670"/>
          </a:xfrm>
          <a:prstGeom prst="bentConnector3">
            <a:avLst>
              <a:gd name="adj1" fmla="val 50000"/>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0" name="Picture 99" descr="Icon&#10;&#10;Description automatically generated">
            <a:extLst>
              <a:ext uri="{FF2B5EF4-FFF2-40B4-BE49-F238E27FC236}">
                <a16:creationId xmlns:a16="http://schemas.microsoft.com/office/drawing/2014/main" id="{91433F02-6A4B-FBC2-5E6B-7DE115BCD2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0963" y="3708230"/>
            <a:ext cx="609600" cy="609600"/>
          </a:xfrm>
          <a:prstGeom prst="rect">
            <a:avLst/>
          </a:prstGeom>
        </p:spPr>
      </p:pic>
      <p:cxnSp>
        <p:nvCxnSpPr>
          <p:cNvPr id="101" name="Elbow Connector 100">
            <a:extLst>
              <a:ext uri="{FF2B5EF4-FFF2-40B4-BE49-F238E27FC236}">
                <a16:creationId xmlns:a16="http://schemas.microsoft.com/office/drawing/2014/main" id="{08DF8706-B75E-9A98-0872-31D9EA5AF717}"/>
              </a:ext>
            </a:extLst>
          </p:cNvPr>
          <p:cNvCxnSpPr>
            <a:cxnSpLocks/>
          </p:cNvCxnSpPr>
          <p:nvPr/>
        </p:nvCxnSpPr>
        <p:spPr>
          <a:xfrm rot="16200000" flipV="1">
            <a:off x="6063937" y="2413825"/>
            <a:ext cx="1357014" cy="1213933"/>
          </a:xfrm>
          <a:prstGeom prst="bentConnector3">
            <a:avLst>
              <a:gd name="adj1" fmla="val 14746"/>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3F481D2-17E7-567E-3DAF-6863FE15B601}"/>
              </a:ext>
            </a:extLst>
          </p:cNvPr>
          <p:cNvCxnSpPr>
            <a:cxnSpLocks/>
            <a:endCxn id="89" idx="1"/>
          </p:cNvCxnSpPr>
          <p:nvPr/>
        </p:nvCxnSpPr>
        <p:spPr>
          <a:xfrm>
            <a:off x="3165494" y="2070845"/>
            <a:ext cx="1586213" cy="20982"/>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7036406-0A4F-295A-A5B2-C45A9B115CDB}"/>
              </a:ext>
            </a:extLst>
          </p:cNvPr>
          <p:cNvCxnSpPr>
            <a:cxnSpLocks/>
          </p:cNvCxnSpPr>
          <p:nvPr/>
        </p:nvCxnSpPr>
        <p:spPr>
          <a:xfrm>
            <a:off x="3150363" y="4365839"/>
            <a:ext cx="2193337" cy="19503"/>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5163679-4404-FC39-770D-FBA1D249ABE8}"/>
              </a:ext>
            </a:extLst>
          </p:cNvPr>
          <p:cNvCxnSpPr>
            <a:cxnSpLocks/>
          </p:cNvCxnSpPr>
          <p:nvPr/>
        </p:nvCxnSpPr>
        <p:spPr>
          <a:xfrm flipH="1" flipV="1">
            <a:off x="3132520" y="4542464"/>
            <a:ext cx="2211180" cy="18835"/>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C371F12C-E3CF-40B9-EF71-1C5362B407D9}"/>
              </a:ext>
            </a:extLst>
          </p:cNvPr>
          <p:cNvCxnSpPr>
            <a:cxnSpLocks/>
          </p:cNvCxnSpPr>
          <p:nvPr/>
        </p:nvCxnSpPr>
        <p:spPr>
          <a:xfrm>
            <a:off x="3469636" y="3709745"/>
            <a:ext cx="3542387" cy="309298"/>
          </a:xfrm>
          <a:prstGeom prst="bentConnector3">
            <a:avLst>
              <a:gd name="adj1" fmla="val 50000"/>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a:extLst>
              <a:ext uri="{FF2B5EF4-FFF2-40B4-BE49-F238E27FC236}">
                <a16:creationId xmlns:a16="http://schemas.microsoft.com/office/drawing/2014/main" id="{1929B4C1-8C84-CFDF-F571-3A341AAA74BD}"/>
              </a:ext>
            </a:extLst>
          </p:cNvPr>
          <p:cNvCxnSpPr>
            <a:cxnSpLocks/>
            <a:endCxn id="94" idx="2"/>
          </p:cNvCxnSpPr>
          <p:nvPr/>
        </p:nvCxnSpPr>
        <p:spPr>
          <a:xfrm flipV="1">
            <a:off x="679375" y="4727466"/>
            <a:ext cx="4969126" cy="445114"/>
          </a:xfrm>
          <a:prstGeom prst="bentConnector2">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Pass Row 2, Column 1">
            <a:extLst>
              <a:ext uri="{FF2B5EF4-FFF2-40B4-BE49-F238E27FC236}">
                <a16:creationId xmlns:a16="http://schemas.microsoft.com/office/drawing/2014/main" id="{82E04BA2-98BF-E7F0-95A7-3EED1873ACBB}"/>
              </a:ext>
            </a:extLst>
          </p:cNvPr>
          <p:cNvSpPr/>
          <p:nvPr/>
        </p:nvSpPr>
        <p:spPr>
          <a:xfrm>
            <a:off x="1824133" y="1154873"/>
            <a:ext cx="997171" cy="18846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rPr>
              <a:t>Landing Zone</a:t>
            </a:r>
          </a:p>
        </p:txBody>
      </p:sp>
      <p:sp>
        <p:nvSpPr>
          <p:cNvPr id="133" name="Rectangle 132">
            <a:extLst>
              <a:ext uri="{FF2B5EF4-FFF2-40B4-BE49-F238E27FC236}">
                <a16:creationId xmlns:a16="http://schemas.microsoft.com/office/drawing/2014/main" id="{1B443666-13E6-8C90-5819-28F2E2D60569}"/>
              </a:ext>
            </a:extLst>
          </p:cNvPr>
          <p:cNvSpPr/>
          <p:nvPr/>
        </p:nvSpPr>
        <p:spPr>
          <a:xfrm>
            <a:off x="8754820" y="1153059"/>
            <a:ext cx="2127862" cy="37550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sp>
        <p:nvSpPr>
          <p:cNvPr id="134" name="Pass Row 2, Column 1">
            <a:extLst>
              <a:ext uri="{FF2B5EF4-FFF2-40B4-BE49-F238E27FC236}">
                <a16:creationId xmlns:a16="http://schemas.microsoft.com/office/drawing/2014/main" id="{8D4132A9-65A3-76D0-7CB6-796C7C17BB79}"/>
              </a:ext>
            </a:extLst>
          </p:cNvPr>
          <p:cNvSpPr/>
          <p:nvPr/>
        </p:nvSpPr>
        <p:spPr>
          <a:xfrm>
            <a:off x="9336802" y="1157725"/>
            <a:ext cx="1000895" cy="18846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rPr>
              <a:t>Distribution</a:t>
            </a:r>
          </a:p>
        </p:txBody>
      </p:sp>
      <p:cxnSp>
        <p:nvCxnSpPr>
          <p:cNvPr id="135" name="Straight Arrow Connector 134">
            <a:extLst>
              <a:ext uri="{FF2B5EF4-FFF2-40B4-BE49-F238E27FC236}">
                <a16:creationId xmlns:a16="http://schemas.microsoft.com/office/drawing/2014/main" id="{B80F0BFB-EF25-2D14-A5A5-FC2955CC092F}"/>
              </a:ext>
            </a:extLst>
          </p:cNvPr>
          <p:cNvCxnSpPr>
            <a:cxnSpLocks/>
          </p:cNvCxnSpPr>
          <p:nvPr/>
        </p:nvCxnSpPr>
        <p:spPr>
          <a:xfrm>
            <a:off x="10766005" y="1581788"/>
            <a:ext cx="615281" cy="4371"/>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FD6B0570-4B6E-158F-EFE9-74A3393A0DD1}"/>
              </a:ext>
            </a:extLst>
          </p:cNvPr>
          <p:cNvSpPr txBox="1"/>
          <p:nvPr/>
        </p:nvSpPr>
        <p:spPr>
          <a:xfrm>
            <a:off x="11381286" y="1451028"/>
            <a:ext cx="742013" cy="276999"/>
          </a:xfrm>
          <a:prstGeom prst="rect">
            <a:avLst/>
          </a:prstGeom>
          <a:noFill/>
        </p:spPr>
        <p:txBody>
          <a:bodyPr wrap="square" lIns="0" rIns="0" rtlCol="0">
            <a:spAutoFit/>
          </a:bodyPr>
          <a:lstStyle/>
          <a:p>
            <a:pPr algn="ctr"/>
            <a:r>
              <a:rPr lang="en-SE" sz="1200" dirty="0">
                <a:solidFill>
                  <a:schemeClr val="lt1"/>
                </a:solidFill>
              </a:rPr>
              <a:t>Sub 1</a:t>
            </a:r>
          </a:p>
        </p:txBody>
      </p:sp>
      <p:pic>
        <p:nvPicPr>
          <p:cNvPr id="137" name="Picture 136" descr="Shape, icon&#10;&#10;Description automatically generated with medium confidence">
            <a:extLst>
              <a:ext uri="{FF2B5EF4-FFF2-40B4-BE49-F238E27FC236}">
                <a16:creationId xmlns:a16="http://schemas.microsoft.com/office/drawing/2014/main" id="{51DD2ED9-4A85-966B-744F-47D0A69393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95299" y="1790835"/>
            <a:ext cx="518586" cy="518586"/>
          </a:xfrm>
          <a:prstGeom prst="rect">
            <a:avLst/>
          </a:prstGeom>
        </p:spPr>
      </p:pic>
      <p:pic>
        <p:nvPicPr>
          <p:cNvPr id="138" name="Picture 137">
            <a:extLst>
              <a:ext uri="{FF2B5EF4-FFF2-40B4-BE49-F238E27FC236}">
                <a16:creationId xmlns:a16="http://schemas.microsoft.com/office/drawing/2014/main" id="{E95C7450-5E3C-6175-90D2-FFA314A95D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24976" y="1280112"/>
            <a:ext cx="609600" cy="609600"/>
          </a:xfrm>
          <a:prstGeom prst="rect">
            <a:avLst/>
          </a:prstGeom>
        </p:spPr>
      </p:pic>
      <p:pic>
        <p:nvPicPr>
          <p:cNvPr id="139" name="Picture 138">
            <a:extLst>
              <a:ext uri="{FF2B5EF4-FFF2-40B4-BE49-F238E27FC236}">
                <a16:creationId xmlns:a16="http://schemas.microsoft.com/office/drawing/2014/main" id="{C03CCA41-3317-6760-7E89-3DC9F0CDE14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09578" y="1721054"/>
            <a:ext cx="609600" cy="609600"/>
          </a:xfrm>
          <a:prstGeom prst="rect">
            <a:avLst/>
          </a:prstGeom>
        </p:spPr>
      </p:pic>
      <p:pic>
        <p:nvPicPr>
          <p:cNvPr id="140" name="Picture 139">
            <a:extLst>
              <a:ext uri="{FF2B5EF4-FFF2-40B4-BE49-F238E27FC236}">
                <a16:creationId xmlns:a16="http://schemas.microsoft.com/office/drawing/2014/main" id="{680D9B6A-6462-11CB-A03E-7F3635234FC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18377" y="1818029"/>
            <a:ext cx="609600" cy="609600"/>
          </a:xfrm>
          <a:prstGeom prst="rect">
            <a:avLst/>
          </a:prstGeom>
        </p:spPr>
      </p:pic>
      <p:pic>
        <p:nvPicPr>
          <p:cNvPr id="141" name="Picture 140">
            <a:extLst>
              <a:ext uri="{FF2B5EF4-FFF2-40B4-BE49-F238E27FC236}">
                <a16:creationId xmlns:a16="http://schemas.microsoft.com/office/drawing/2014/main" id="{10D1E93E-8708-4E3B-5621-AF3AFEEF29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04752" y="2392085"/>
            <a:ext cx="609600" cy="609600"/>
          </a:xfrm>
          <a:prstGeom prst="rect">
            <a:avLst/>
          </a:prstGeom>
        </p:spPr>
      </p:pic>
      <p:cxnSp>
        <p:nvCxnSpPr>
          <p:cNvPr id="142" name="Straight Arrow Connector 141">
            <a:extLst>
              <a:ext uri="{FF2B5EF4-FFF2-40B4-BE49-F238E27FC236}">
                <a16:creationId xmlns:a16="http://schemas.microsoft.com/office/drawing/2014/main" id="{940CFB47-6CA8-3560-E26C-0BF88752A073}"/>
              </a:ext>
            </a:extLst>
          </p:cNvPr>
          <p:cNvCxnSpPr>
            <a:cxnSpLocks/>
          </p:cNvCxnSpPr>
          <p:nvPr/>
        </p:nvCxnSpPr>
        <p:spPr>
          <a:xfrm>
            <a:off x="10734576" y="2110451"/>
            <a:ext cx="615281" cy="4371"/>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461E26FB-E4B9-FB90-19D8-3E3F4153582D}"/>
              </a:ext>
            </a:extLst>
          </p:cNvPr>
          <p:cNvSpPr txBox="1"/>
          <p:nvPr/>
        </p:nvSpPr>
        <p:spPr>
          <a:xfrm>
            <a:off x="11356456" y="1996658"/>
            <a:ext cx="742013" cy="276999"/>
          </a:xfrm>
          <a:prstGeom prst="rect">
            <a:avLst/>
          </a:prstGeom>
          <a:noFill/>
        </p:spPr>
        <p:txBody>
          <a:bodyPr wrap="square" lIns="0" rIns="0" rtlCol="0">
            <a:spAutoFit/>
          </a:bodyPr>
          <a:lstStyle/>
          <a:p>
            <a:pPr algn="ctr"/>
            <a:r>
              <a:rPr lang="en-SE" sz="1200" dirty="0">
                <a:solidFill>
                  <a:schemeClr val="lt1"/>
                </a:solidFill>
              </a:rPr>
              <a:t>Sub 2</a:t>
            </a:r>
          </a:p>
        </p:txBody>
      </p:sp>
      <p:cxnSp>
        <p:nvCxnSpPr>
          <p:cNvPr id="144" name="Straight Arrow Connector 143">
            <a:extLst>
              <a:ext uri="{FF2B5EF4-FFF2-40B4-BE49-F238E27FC236}">
                <a16:creationId xmlns:a16="http://schemas.microsoft.com/office/drawing/2014/main" id="{EA214A3D-E595-0617-6A12-9BCA6C78E11F}"/>
              </a:ext>
            </a:extLst>
          </p:cNvPr>
          <p:cNvCxnSpPr>
            <a:cxnSpLocks/>
          </p:cNvCxnSpPr>
          <p:nvPr/>
        </p:nvCxnSpPr>
        <p:spPr>
          <a:xfrm>
            <a:off x="10747961" y="2691421"/>
            <a:ext cx="615281" cy="4371"/>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BE55D94D-B03C-3D06-E353-E90473A1307E}"/>
              </a:ext>
            </a:extLst>
          </p:cNvPr>
          <p:cNvSpPr txBox="1"/>
          <p:nvPr/>
        </p:nvSpPr>
        <p:spPr>
          <a:xfrm>
            <a:off x="11352251" y="2552921"/>
            <a:ext cx="742013" cy="276999"/>
          </a:xfrm>
          <a:prstGeom prst="rect">
            <a:avLst/>
          </a:prstGeom>
          <a:noFill/>
        </p:spPr>
        <p:txBody>
          <a:bodyPr wrap="square" lIns="0" rIns="0" rtlCol="0">
            <a:spAutoFit/>
          </a:bodyPr>
          <a:lstStyle/>
          <a:p>
            <a:pPr algn="ctr"/>
            <a:r>
              <a:rPr lang="en-SE" sz="1200" dirty="0">
                <a:solidFill>
                  <a:schemeClr val="lt1"/>
                </a:solidFill>
              </a:rPr>
              <a:t>Sub 3</a:t>
            </a:r>
          </a:p>
        </p:txBody>
      </p:sp>
      <p:pic>
        <p:nvPicPr>
          <p:cNvPr id="146" name="Picture 145" descr="Icon&#10;&#10;Description automatically generated">
            <a:extLst>
              <a:ext uri="{FF2B5EF4-FFF2-40B4-BE49-F238E27FC236}">
                <a16:creationId xmlns:a16="http://schemas.microsoft.com/office/drawing/2014/main" id="{69CA1CAC-E278-28FF-EB75-69BAE7C48A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71237" y="3709896"/>
            <a:ext cx="542648" cy="542648"/>
          </a:xfrm>
          <a:prstGeom prst="rect">
            <a:avLst/>
          </a:prstGeom>
        </p:spPr>
      </p:pic>
      <p:sp>
        <p:nvSpPr>
          <p:cNvPr id="147" name="TextBox 146">
            <a:extLst>
              <a:ext uri="{FF2B5EF4-FFF2-40B4-BE49-F238E27FC236}">
                <a16:creationId xmlns:a16="http://schemas.microsoft.com/office/drawing/2014/main" id="{099C2937-ADD4-06CA-79DE-09352B3856F9}"/>
              </a:ext>
            </a:extLst>
          </p:cNvPr>
          <p:cNvSpPr txBox="1"/>
          <p:nvPr/>
        </p:nvSpPr>
        <p:spPr>
          <a:xfrm>
            <a:off x="10038546" y="3024309"/>
            <a:ext cx="742013" cy="276999"/>
          </a:xfrm>
          <a:prstGeom prst="rect">
            <a:avLst/>
          </a:prstGeom>
          <a:noFill/>
        </p:spPr>
        <p:txBody>
          <a:bodyPr wrap="square" lIns="0" rIns="0" rtlCol="0">
            <a:spAutoFit/>
          </a:bodyPr>
          <a:lstStyle/>
          <a:p>
            <a:pPr algn="ctr"/>
            <a:r>
              <a:rPr lang="en-SE" sz="1200" dirty="0">
                <a:solidFill>
                  <a:schemeClr val="lt1"/>
                </a:solidFill>
              </a:rPr>
              <a:t>Rules</a:t>
            </a:r>
          </a:p>
        </p:txBody>
      </p:sp>
      <p:cxnSp>
        <p:nvCxnSpPr>
          <p:cNvPr id="148" name="Straight Arrow Connector 147">
            <a:extLst>
              <a:ext uri="{FF2B5EF4-FFF2-40B4-BE49-F238E27FC236}">
                <a16:creationId xmlns:a16="http://schemas.microsoft.com/office/drawing/2014/main" id="{4806847A-D680-8DC1-950A-47F17F85851E}"/>
              </a:ext>
            </a:extLst>
          </p:cNvPr>
          <p:cNvCxnSpPr>
            <a:cxnSpLocks/>
          </p:cNvCxnSpPr>
          <p:nvPr/>
        </p:nvCxnSpPr>
        <p:spPr>
          <a:xfrm>
            <a:off x="9441524" y="3993867"/>
            <a:ext cx="1921719" cy="0"/>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7C2BCBFE-D944-4EDA-555F-272C679ED7A6}"/>
              </a:ext>
            </a:extLst>
          </p:cNvPr>
          <p:cNvSpPr txBox="1"/>
          <p:nvPr/>
        </p:nvSpPr>
        <p:spPr>
          <a:xfrm>
            <a:off x="11363242" y="3860389"/>
            <a:ext cx="615281" cy="276999"/>
          </a:xfrm>
          <a:prstGeom prst="rect">
            <a:avLst/>
          </a:prstGeom>
          <a:noFill/>
        </p:spPr>
        <p:txBody>
          <a:bodyPr wrap="square" lIns="0" rIns="0" rtlCol="0">
            <a:spAutoFit/>
          </a:bodyPr>
          <a:lstStyle/>
          <a:p>
            <a:pPr algn="ctr"/>
            <a:r>
              <a:rPr lang="en-SE" sz="1200" dirty="0">
                <a:solidFill>
                  <a:schemeClr val="lt1"/>
                </a:solidFill>
              </a:rPr>
              <a:t>ETL</a:t>
            </a:r>
          </a:p>
        </p:txBody>
      </p:sp>
      <p:cxnSp>
        <p:nvCxnSpPr>
          <p:cNvPr id="154" name="Elbow Connector 153">
            <a:extLst>
              <a:ext uri="{FF2B5EF4-FFF2-40B4-BE49-F238E27FC236}">
                <a16:creationId xmlns:a16="http://schemas.microsoft.com/office/drawing/2014/main" id="{7675B1DD-61DD-DCC6-12EB-A6DC0C0C2152}"/>
              </a:ext>
            </a:extLst>
          </p:cNvPr>
          <p:cNvCxnSpPr>
            <a:endCxn id="146" idx="2"/>
          </p:cNvCxnSpPr>
          <p:nvPr/>
        </p:nvCxnSpPr>
        <p:spPr>
          <a:xfrm flipV="1">
            <a:off x="5953301" y="4252544"/>
            <a:ext cx="3189260" cy="177737"/>
          </a:xfrm>
          <a:prstGeom prst="bentConnector2">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D3894694-9AF7-53F3-2AE5-DFDDEB535061}"/>
              </a:ext>
            </a:extLst>
          </p:cNvPr>
          <p:cNvSpPr/>
          <p:nvPr/>
        </p:nvSpPr>
        <p:spPr>
          <a:xfrm>
            <a:off x="2266027" y="5550307"/>
            <a:ext cx="7739922" cy="8558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err="1"/>
          </a:p>
        </p:txBody>
      </p:sp>
      <p:cxnSp>
        <p:nvCxnSpPr>
          <p:cNvPr id="158" name="Straight Arrow Connector 157">
            <a:extLst>
              <a:ext uri="{FF2B5EF4-FFF2-40B4-BE49-F238E27FC236}">
                <a16:creationId xmlns:a16="http://schemas.microsoft.com/office/drawing/2014/main" id="{ECFE5F57-0B85-DF2D-0A34-E3AA4C0BA9BF}"/>
              </a:ext>
            </a:extLst>
          </p:cNvPr>
          <p:cNvCxnSpPr>
            <a:cxnSpLocks/>
          </p:cNvCxnSpPr>
          <p:nvPr/>
        </p:nvCxnSpPr>
        <p:spPr>
          <a:xfrm>
            <a:off x="3260374" y="5968390"/>
            <a:ext cx="776122" cy="11108"/>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0" name="Picture 159" descr="Icon&#10;&#10;Description automatically generated">
            <a:extLst>
              <a:ext uri="{FF2B5EF4-FFF2-40B4-BE49-F238E27FC236}">
                <a16:creationId xmlns:a16="http://schemas.microsoft.com/office/drawing/2014/main" id="{721EA6CE-28C3-F626-71A1-6734D40192F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24731" y="5644347"/>
            <a:ext cx="683145" cy="683145"/>
          </a:xfrm>
          <a:prstGeom prst="rect">
            <a:avLst/>
          </a:prstGeom>
        </p:spPr>
      </p:pic>
      <p:cxnSp>
        <p:nvCxnSpPr>
          <p:cNvPr id="161" name="Straight Arrow Connector 160">
            <a:extLst>
              <a:ext uri="{FF2B5EF4-FFF2-40B4-BE49-F238E27FC236}">
                <a16:creationId xmlns:a16="http://schemas.microsoft.com/office/drawing/2014/main" id="{26438F9E-D1AE-D65B-530E-356ACD031089}"/>
              </a:ext>
            </a:extLst>
          </p:cNvPr>
          <p:cNvCxnSpPr>
            <a:cxnSpLocks/>
          </p:cNvCxnSpPr>
          <p:nvPr/>
        </p:nvCxnSpPr>
        <p:spPr>
          <a:xfrm>
            <a:off x="4626413" y="5985920"/>
            <a:ext cx="776122" cy="11108"/>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2" name="Graphic 161">
            <a:extLst>
              <a:ext uri="{FF2B5EF4-FFF2-40B4-BE49-F238E27FC236}">
                <a16:creationId xmlns:a16="http://schemas.microsoft.com/office/drawing/2014/main" id="{1356933A-BFBC-DE51-F10B-B40C6848B06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591805" y="5700516"/>
            <a:ext cx="683146" cy="683146"/>
          </a:xfrm>
          <a:prstGeom prst="rect">
            <a:avLst/>
          </a:prstGeom>
        </p:spPr>
      </p:pic>
      <p:pic>
        <p:nvPicPr>
          <p:cNvPr id="163" name="Graphic 162">
            <a:extLst>
              <a:ext uri="{FF2B5EF4-FFF2-40B4-BE49-F238E27FC236}">
                <a16:creationId xmlns:a16="http://schemas.microsoft.com/office/drawing/2014/main" id="{8B3B234F-F1D2-AAE9-A460-9DCDDE7429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998387" y="5638813"/>
            <a:ext cx="683145" cy="683145"/>
          </a:xfrm>
          <a:prstGeom prst="rect">
            <a:avLst/>
          </a:prstGeom>
        </p:spPr>
      </p:pic>
      <p:pic>
        <p:nvPicPr>
          <p:cNvPr id="167" name="Picture 166" descr="Icon&#10;&#10;Description automatically generated">
            <a:extLst>
              <a:ext uri="{FF2B5EF4-FFF2-40B4-BE49-F238E27FC236}">
                <a16:creationId xmlns:a16="http://schemas.microsoft.com/office/drawing/2014/main" id="{0C238549-0AB8-23F9-CF94-9789AE3256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96427" y="5681119"/>
            <a:ext cx="609600" cy="609600"/>
          </a:xfrm>
          <a:prstGeom prst="rect">
            <a:avLst/>
          </a:prstGeom>
        </p:spPr>
      </p:pic>
      <p:cxnSp>
        <p:nvCxnSpPr>
          <p:cNvPr id="168" name="Straight Arrow Connector 167">
            <a:extLst>
              <a:ext uri="{FF2B5EF4-FFF2-40B4-BE49-F238E27FC236}">
                <a16:creationId xmlns:a16="http://schemas.microsoft.com/office/drawing/2014/main" id="{E99CD22E-A30D-C807-4445-BD9831847492}"/>
              </a:ext>
            </a:extLst>
          </p:cNvPr>
          <p:cNvCxnSpPr>
            <a:cxnSpLocks/>
            <a:endCxn id="167" idx="1"/>
          </p:cNvCxnSpPr>
          <p:nvPr/>
        </p:nvCxnSpPr>
        <p:spPr>
          <a:xfrm flipV="1">
            <a:off x="8691805" y="5985919"/>
            <a:ext cx="404622" cy="1850"/>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Elbow Connector 173">
            <a:extLst>
              <a:ext uri="{FF2B5EF4-FFF2-40B4-BE49-F238E27FC236}">
                <a16:creationId xmlns:a16="http://schemas.microsoft.com/office/drawing/2014/main" id="{8EEDA066-1EA9-6BEF-B608-778D3576120C}"/>
              </a:ext>
            </a:extLst>
          </p:cNvPr>
          <p:cNvCxnSpPr>
            <a:cxnSpLocks/>
          </p:cNvCxnSpPr>
          <p:nvPr/>
        </p:nvCxnSpPr>
        <p:spPr>
          <a:xfrm rot="5400000" flipH="1" flipV="1">
            <a:off x="3676350" y="3855333"/>
            <a:ext cx="973050" cy="2715123"/>
          </a:xfrm>
          <a:prstGeom prst="bentConnector3">
            <a:avLst>
              <a:gd name="adj1" fmla="val 36135"/>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Elbow Connector 177">
            <a:extLst>
              <a:ext uri="{FF2B5EF4-FFF2-40B4-BE49-F238E27FC236}">
                <a16:creationId xmlns:a16="http://schemas.microsoft.com/office/drawing/2014/main" id="{0881CFA7-BAC8-B493-5F83-A38AD63F116A}"/>
              </a:ext>
            </a:extLst>
          </p:cNvPr>
          <p:cNvCxnSpPr>
            <a:stCxn id="164" idx="0"/>
          </p:cNvCxnSpPr>
          <p:nvPr/>
        </p:nvCxnSpPr>
        <p:spPr>
          <a:xfrm rot="16200000" flipV="1">
            <a:off x="6051671" y="4462929"/>
            <a:ext cx="1084152" cy="1280891"/>
          </a:xfrm>
          <a:prstGeom prst="bentConnector2">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Elbow Connector 179">
            <a:extLst>
              <a:ext uri="{FF2B5EF4-FFF2-40B4-BE49-F238E27FC236}">
                <a16:creationId xmlns:a16="http://schemas.microsoft.com/office/drawing/2014/main" id="{2FE16D5B-67D7-5714-BF1D-A256621310C4}"/>
              </a:ext>
            </a:extLst>
          </p:cNvPr>
          <p:cNvCxnSpPr>
            <a:cxnSpLocks/>
          </p:cNvCxnSpPr>
          <p:nvPr/>
        </p:nvCxnSpPr>
        <p:spPr>
          <a:xfrm rot="10800000">
            <a:off x="5974283" y="3280712"/>
            <a:ext cx="3122144" cy="2516003"/>
          </a:xfrm>
          <a:prstGeom prst="bentConnector3">
            <a:avLst>
              <a:gd name="adj1" fmla="val 79047"/>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4" name="Picture 163" descr="Icon&#10;&#10;Description automatically generated">
            <a:extLst>
              <a:ext uri="{FF2B5EF4-FFF2-40B4-BE49-F238E27FC236}">
                <a16:creationId xmlns:a16="http://schemas.microsoft.com/office/drawing/2014/main" id="{94EDCB70-2CFD-5BE8-D90F-1B873270E4E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901414" y="5645451"/>
            <a:ext cx="665555" cy="665555"/>
          </a:xfrm>
          <a:prstGeom prst="rect">
            <a:avLst/>
          </a:prstGeom>
        </p:spPr>
      </p:pic>
      <p:pic>
        <p:nvPicPr>
          <p:cNvPr id="166" name="Graphic 165">
            <a:extLst>
              <a:ext uri="{FF2B5EF4-FFF2-40B4-BE49-F238E27FC236}">
                <a16:creationId xmlns:a16="http://schemas.microsoft.com/office/drawing/2014/main" id="{04A2DF37-4294-27C1-BFD6-91925024F6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39633" y="5688523"/>
            <a:ext cx="609600" cy="609600"/>
          </a:xfrm>
          <a:prstGeom prst="rect">
            <a:avLst/>
          </a:prstGeom>
        </p:spPr>
      </p:pic>
      <p:sp>
        <p:nvSpPr>
          <p:cNvPr id="186" name="Pass Row 2, Column 1">
            <a:extLst>
              <a:ext uri="{FF2B5EF4-FFF2-40B4-BE49-F238E27FC236}">
                <a16:creationId xmlns:a16="http://schemas.microsoft.com/office/drawing/2014/main" id="{59CB642B-E5DD-A40B-89B8-DB461022855D}"/>
              </a:ext>
            </a:extLst>
          </p:cNvPr>
          <p:cNvSpPr/>
          <p:nvPr/>
        </p:nvSpPr>
        <p:spPr>
          <a:xfrm>
            <a:off x="8838139" y="5347135"/>
            <a:ext cx="1151415" cy="18846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rPr>
              <a:t>Control Pane</a:t>
            </a:r>
          </a:p>
        </p:txBody>
      </p:sp>
      <p:cxnSp>
        <p:nvCxnSpPr>
          <p:cNvPr id="188" name="Straight Arrow Connector 187">
            <a:extLst>
              <a:ext uri="{FF2B5EF4-FFF2-40B4-BE49-F238E27FC236}">
                <a16:creationId xmlns:a16="http://schemas.microsoft.com/office/drawing/2014/main" id="{292E5D1F-E643-D3CE-6A5F-1E7EDE0DA3AE}"/>
              </a:ext>
            </a:extLst>
          </p:cNvPr>
          <p:cNvCxnSpPr/>
          <p:nvPr/>
        </p:nvCxnSpPr>
        <p:spPr>
          <a:xfrm flipV="1">
            <a:off x="5766303" y="4726369"/>
            <a:ext cx="0" cy="912444"/>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C9725403-EFC3-8F7A-470A-389A4F9B2829}"/>
              </a:ext>
            </a:extLst>
          </p:cNvPr>
          <p:cNvSpPr txBox="1"/>
          <p:nvPr/>
        </p:nvSpPr>
        <p:spPr>
          <a:xfrm>
            <a:off x="-23615" y="3655786"/>
            <a:ext cx="742013" cy="276999"/>
          </a:xfrm>
          <a:prstGeom prst="rect">
            <a:avLst/>
          </a:prstGeom>
          <a:noFill/>
        </p:spPr>
        <p:txBody>
          <a:bodyPr wrap="square" lIns="0" rIns="0" rtlCol="0">
            <a:spAutoFit/>
          </a:bodyPr>
          <a:lstStyle/>
          <a:p>
            <a:pPr algn="ctr"/>
            <a:r>
              <a:rPr lang="en-SE" sz="1200" dirty="0">
                <a:solidFill>
                  <a:schemeClr val="lt1"/>
                </a:solidFill>
              </a:rPr>
              <a:t>File</a:t>
            </a:r>
          </a:p>
        </p:txBody>
      </p:sp>
      <p:cxnSp>
        <p:nvCxnSpPr>
          <p:cNvPr id="194" name="Elbow Connector 193">
            <a:extLst>
              <a:ext uri="{FF2B5EF4-FFF2-40B4-BE49-F238E27FC236}">
                <a16:creationId xmlns:a16="http://schemas.microsoft.com/office/drawing/2014/main" id="{9C4F4CB1-71B2-4FD3-E346-333DEA66BB44}"/>
              </a:ext>
            </a:extLst>
          </p:cNvPr>
          <p:cNvCxnSpPr>
            <a:stCxn id="97" idx="3"/>
            <a:endCxn id="137" idx="1"/>
          </p:cNvCxnSpPr>
          <p:nvPr/>
        </p:nvCxnSpPr>
        <p:spPr>
          <a:xfrm flipV="1">
            <a:off x="7673574" y="2050128"/>
            <a:ext cx="1221725" cy="1046065"/>
          </a:xfrm>
          <a:prstGeom prst="bentConnector3">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Pass Row 1, Column 5">
            <a:extLst>
              <a:ext uri="{FF2B5EF4-FFF2-40B4-BE49-F238E27FC236}">
                <a16:creationId xmlns:a16="http://schemas.microsoft.com/office/drawing/2014/main" id="{AF2B5F4A-D482-F821-1068-CADD708CA313}"/>
              </a:ext>
            </a:extLst>
          </p:cNvPr>
          <p:cNvSpPr/>
          <p:nvPr/>
        </p:nvSpPr>
        <p:spPr>
          <a:xfrm>
            <a:off x="2234141" y="2338379"/>
            <a:ext cx="1152102" cy="305140"/>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lnSpcReduction="10000"/>
          </a:bodyPr>
          <a:lstStyle/>
          <a:p>
            <a:pPr algn="ctr"/>
            <a:r>
              <a:rPr lang="en-US" sz="1050" dirty="0">
                <a:solidFill>
                  <a:schemeClr val="bg1"/>
                </a:solidFill>
              </a:rPr>
              <a:t>Amazon Kinesis </a:t>
            </a:r>
          </a:p>
          <a:p>
            <a:pPr algn="ctr"/>
            <a:r>
              <a:rPr lang="en-US" sz="1050" dirty="0">
                <a:solidFill>
                  <a:schemeClr val="bg1"/>
                </a:solidFill>
              </a:rPr>
              <a:t>Firehose</a:t>
            </a:r>
          </a:p>
        </p:txBody>
      </p:sp>
      <p:sp>
        <p:nvSpPr>
          <p:cNvPr id="4" name="Pass Row 1, Column 5">
            <a:extLst>
              <a:ext uri="{FF2B5EF4-FFF2-40B4-BE49-F238E27FC236}">
                <a16:creationId xmlns:a16="http://schemas.microsoft.com/office/drawing/2014/main" id="{EC702FCD-4EF3-B0C5-6E98-93EA5A307BF8}"/>
              </a:ext>
            </a:extLst>
          </p:cNvPr>
          <p:cNvSpPr/>
          <p:nvPr/>
        </p:nvSpPr>
        <p:spPr>
          <a:xfrm>
            <a:off x="1187308" y="4312381"/>
            <a:ext cx="997584" cy="324358"/>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lnSpcReduction="10000"/>
          </a:bodyPr>
          <a:lstStyle/>
          <a:p>
            <a:pPr algn="ctr"/>
            <a:r>
              <a:rPr lang="en-US" sz="1100" dirty="0">
                <a:solidFill>
                  <a:schemeClr val="bg1"/>
                </a:solidFill>
              </a:rPr>
              <a:t>Amazon API </a:t>
            </a:r>
          </a:p>
          <a:p>
            <a:pPr algn="ctr"/>
            <a:r>
              <a:rPr lang="en-US" sz="1100" dirty="0">
                <a:solidFill>
                  <a:schemeClr val="bg1"/>
                </a:solidFill>
              </a:rPr>
              <a:t>Gateway</a:t>
            </a:r>
          </a:p>
        </p:txBody>
      </p:sp>
      <p:sp>
        <p:nvSpPr>
          <p:cNvPr id="5" name="Pass Row 1, Column 5">
            <a:extLst>
              <a:ext uri="{FF2B5EF4-FFF2-40B4-BE49-F238E27FC236}">
                <a16:creationId xmlns:a16="http://schemas.microsoft.com/office/drawing/2014/main" id="{72F9843D-6D5C-14A3-D330-AEE8C326F33D}"/>
              </a:ext>
            </a:extLst>
          </p:cNvPr>
          <p:cNvSpPr/>
          <p:nvPr/>
        </p:nvSpPr>
        <p:spPr>
          <a:xfrm>
            <a:off x="2819476" y="2975545"/>
            <a:ext cx="967746" cy="204491"/>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 SQS</a:t>
            </a:r>
          </a:p>
        </p:txBody>
      </p:sp>
      <p:sp>
        <p:nvSpPr>
          <p:cNvPr id="6" name="Pass Row 1, Column 5">
            <a:extLst>
              <a:ext uri="{FF2B5EF4-FFF2-40B4-BE49-F238E27FC236}">
                <a16:creationId xmlns:a16="http://schemas.microsoft.com/office/drawing/2014/main" id="{74A0948C-A970-9404-820F-AC4154F1C965}"/>
              </a:ext>
            </a:extLst>
          </p:cNvPr>
          <p:cNvSpPr/>
          <p:nvPr/>
        </p:nvSpPr>
        <p:spPr>
          <a:xfrm>
            <a:off x="2376750" y="4791815"/>
            <a:ext cx="911805" cy="193064"/>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AWS Lambda</a:t>
            </a:r>
          </a:p>
        </p:txBody>
      </p:sp>
      <p:sp>
        <p:nvSpPr>
          <p:cNvPr id="7" name="Pass Row 1, Column 5">
            <a:extLst>
              <a:ext uri="{FF2B5EF4-FFF2-40B4-BE49-F238E27FC236}">
                <a16:creationId xmlns:a16="http://schemas.microsoft.com/office/drawing/2014/main" id="{7C73C893-628B-90D3-27EB-BE748E8A9FC6}"/>
              </a:ext>
            </a:extLst>
          </p:cNvPr>
          <p:cNvSpPr/>
          <p:nvPr/>
        </p:nvSpPr>
        <p:spPr>
          <a:xfrm>
            <a:off x="2711397" y="3876568"/>
            <a:ext cx="875256" cy="327517"/>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lnSpcReduction="10000"/>
          </a:bodyPr>
          <a:lstStyle/>
          <a:p>
            <a:pPr algn="ctr"/>
            <a:r>
              <a:rPr lang="en-US" sz="1100" dirty="0">
                <a:solidFill>
                  <a:schemeClr val="bg1"/>
                </a:solidFill>
              </a:rPr>
              <a:t>Amazon </a:t>
            </a:r>
          </a:p>
          <a:p>
            <a:pPr algn="ctr"/>
            <a:r>
              <a:rPr lang="en-US" sz="1100" dirty="0">
                <a:solidFill>
                  <a:schemeClr val="bg1"/>
                </a:solidFill>
              </a:rPr>
              <a:t>DynamoDB</a:t>
            </a:r>
          </a:p>
        </p:txBody>
      </p:sp>
      <p:sp>
        <p:nvSpPr>
          <p:cNvPr id="8" name="Pass Row 1, Column 5">
            <a:extLst>
              <a:ext uri="{FF2B5EF4-FFF2-40B4-BE49-F238E27FC236}">
                <a16:creationId xmlns:a16="http://schemas.microsoft.com/office/drawing/2014/main" id="{53AD6130-3F84-9184-4FD1-1A6082CAAEF5}"/>
              </a:ext>
            </a:extLst>
          </p:cNvPr>
          <p:cNvSpPr/>
          <p:nvPr/>
        </p:nvSpPr>
        <p:spPr>
          <a:xfrm>
            <a:off x="5231061" y="4863424"/>
            <a:ext cx="851528" cy="181548"/>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 S3</a:t>
            </a:r>
          </a:p>
        </p:txBody>
      </p:sp>
      <p:sp>
        <p:nvSpPr>
          <p:cNvPr id="11" name="Pass Row 1, Column 5">
            <a:extLst>
              <a:ext uri="{FF2B5EF4-FFF2-40B4-BE49-F238E27FC236}">
                <a16:creationId xmlns:a16="http://schemas.microsoft.com/office/drawing/2014/main" id="{6BAB01C6-A45E-CF7E-6378-A2D485855214}"/>
              </a:ext>
            </a:extLst>
          </p:cNvPr>
          <p:cNvSpPr/>
          <p:nvPr/>
        </p:nvSpPr>
        <p:spPr>
          <a:xfrm>
            <a:off x="2287851" y="6399940"/>
            <a:ext cx="1291054" cy="214205"/>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000" dirty="0">
                <a:solidFill>
                  <a:schemeClr val="bg1"/>
                </a:solidFill>
              </a:rPr>
              <a:t>AWS Glue Crawler</a:t>
            </a:r>
          </a:p>
        </p:txBody>
      </p:sp>
      <p:sp>
        <p:nvSpPr>
          <p:cNvPr id="12" name="Pass Row 1, Column 5">
            <a:extLst>
              <a:ext uri="{FF2B5EF4-FFF2-40B4-BE49-F238E27FC236}">
                <a16:creationId xmlns:a16="http://schemas.microsoft.com/office/drawing/2014/main" id="{53BF78D7-42B6-3766-5897-6032A1A15AAF}"/>
              </a:ext>
            </a:extLst>
          </p:cNvPr>
          <p:cNvSpPr/>
          <p:nvPr/>
        </p:nvSpPr>
        <p:spPr>
          <a:xfrm>
            <a:off x="3807515" y="6343319"/>
            <a:ext cx="966495" cy="340735"/>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000" dirty="0">
                <a:solidFill>
                  <a:schemeClr val="bg1"/>
                </a:solidFill>
              </a:rPr>
              <a:t>AWS Glue </a:t>
            </a:r>
          </a:p>
          <a:p>
            <a:pPr algn="ctr"/>
            <a:r>
              <a:rPr lang="en-US" sz="1000" dirty="0">
                <a:solidFill>
                  <a:schemeClr val="bg1"/>
                </a:solidFill>
              </a:rPr>
              <a:t>Data Catalog</a:t>
            </a:r>
          </a:p>
        </p:txBody>
      </p:sp>
      <p:sp>
        <p:nvSpPr>
          <p:cNvPr id="13" name="Pass Row 1, Column 5">
            <a:extLst>
              <a:ext uri="{FF2B5EF4-FFF2-40B4-BE49-F238E27FC236}">
                <a16:creationId xmlns:a16="http://schemas.microsoft.com/office/drawing/2014/main" id="{1DBADE4A-AB97-F53C-19EC-CC7C0DF1D2DE}"/>
              </a:ext>
            </a:extLst>
          </p:cNvPr>
          <p:cNvSpPr/>
          <p:nvPr/>
        </p:nvSpPr>
        <p:spPr>
          <a:xfrm>
            <a:off x="5424731" y="6336674"/>
            <a:ext cx="683146" cy="340735"/>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000" dirty="0">
                <a:solidFill>
                  <a:schemeClr val="bg1"/>
                </a:solidFill>
              </a:rPr>
              <a:t>Amazon</a:t>
            </a:r>
          </a:p>
          <a:p>
            <a:pPr algn="ctr"/>
            <a:r>
              <a:rPr lang="en-US" sz="1000" dirty="0">
                <a:solidFill>
                  <a:schemeClr val="bg1"/>
                </a:solidFill>
              </a:rPr>
              <a:t>Athena</a:t>
            </a:r>
          </a:p>
        </p:txBody>
      </p:sp>
      <p:sp>
        <p:nvSpPr>
          <p:cNvPr id="14" name="Pass Row 1, Column 5">
            <a:extLst>
              <a:ext uri="{FF2B5EF4-FFF2-40B4-BE49-F238E27FC236}">
                <a16:creationId xmlns:a16="http://schemas.microsoft.com/office/drawing/2014/main" id="{2EB36373-8E9D-319F-9E8B-03AC553B9177}"/>
              </a:ext>
            </a:extLst>
          </p:cNvPr>
          <p:cNvSpPr/>
          <p:nvPr/>
        </p:nvSpPr>
        <p:spPr>
          <a:xfrm>
            <a:off x="6862970" y="6325449"/>
            <a:ext cx="775623" cy="340735"/>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000" dirty="0">
                <a:solidFill>
                  <a:schemeClr val="bg1"/>
                </a:solidFill>
              </a:rPr>
              <a:t>AWS Lake</a:t>
            </a:r>
          </a:p>
          <a:p>
            <a:pPr algn="ctr"/>
            <a:r>
              <a:rPr lang="en-US" sz="1000" dirty="0">
                <a:solidFill>
                  <a:schemeClr val="bg1"/>
                </a:solidFill>
              </a:rPr>
              <a:t>Formation</a:t>
            </a:r>
          </a:p>
        </p:txBody>
      </p:sp>
      <p:sp>
        <p:nvSpPr>
          <p:cNvPr id="15" name="Pass Row 1, Column 5">
            <a:extLst>
              <a:ext uri="{FF2B5EF4-FFF2-40B4-BE49-F238E27FC236}">
                <a16:creationId xmlns:a16="http://schemas.microsoft.com/office/drawing/2014/main" id="{06F76547-97D5-588A-2022-5B06C34E9B23}"/>
              </a:ext>
            </a:extLst>
          </p:cNvPr>
          <p:cNvSpPr/>
          <p:nvPr/>
        </p:nvSpPr>
        <p:spPr>
          <a:xfrm>
            <a:off x="7933454" y="6329736"/>
            <a:ext cx="831978" cy="340734"/>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000" dirty="0">
                <a:solidFill>
                  <a:schemeClr val="bg1"/>
                </a:solidFill>
              </a:rPr>
              <a:t>Amazon API </a:t>
            </a:r>
          </a:p>
          <a:p>
            <a:pPr algn="ctr"/>
            <a:r>
              <a:rPr lang="en-US" sz="1000" dirty="0">
                <a:solidFill>
                  <a:schemeClr val="bg1"/>
                </a:solidFill>
              </a:rPr>
              <a:t>Gateway</a:t>
            </a:r>
          </a:p>
        </p:txBody>
      </p:sp>
      <p:sp>
        <p:nvSpPr>
          <p:cNvPr id="16" name="Pass Row 1, Column 5">
            <a:extLst>
              <a:ext uri="{FF2B5EF4-FFF2-40B4-BE49-F238E27FC236}">
                <a16:creationId xmlns:a16="http://schemas.microsoft.com/office/drawing/2014/main" id="{256A7EB9-FD2D-9673-DB98-DE27EC90F7CB}"/>
              </a:ext>
            </a:extLst>
          </p:cNvPr>
          <p:cNvSpPr/>
          <p:nvPr/>
        </p:nvSpPr>
        <p:spPr>
          <a:xfrm>
            <a:off x="9003836" y="6371063"/>
            <a:ext cx="833414" cy="193064"/>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000" dirty="0">
                <a:solidFill>
                  <a:schemeClr val="bg1"/>
                </a:solidFill>
              </a:rPr>
              <a:t>AWS Lambda</a:t>
            </a:r>
          </a:p>
        </p:txBody>
      </p:sp>
      <p:sp>
        <p:nvSpPr>
          <p:cNvPr id="17" name="Pass Row 1, Column 5">
            <a:extLst>
              <a:ext uri="{FF2B5EF4-FFF2-40B4-BE49-F238E27FC236}">
                <a16:creationId xmlns:a16="http://schemas.microsoft.com/office/drawing/2014/main" id="{1BDF456C-DB08-2741-DC6E-087210C745C2}"/>
              </a:ext>
            </a:extLst>
          </p:cNvPr>
          <p:cNvSpPr/>
          <p:nvPr/>
        </p:nvSpPr>
        <p:spPr>
          <a:xfrm>
            <a:off x="5285045" y="3453550"/>
            <a:ext cx="875256" cy="327517"/>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lnSpcReduction="10000"/>
          </a:bodyPr>
          <a:lstStyle/>
          <a:p>
            <a:pPr algn="ctr"/>
            <a:r>
              <a:rPr lang="en-US" sz="1100" dirty="0">
                <a:solidFill>
                  <a:schemeClr val="bg1"/>
                </a:solidFill>
              </a:rPr>
              <a:t>Amazon </a:t>
            </a:r>
          </a:p>
          <a:p>
            <a:pPr algn="ctr"/>
            <a:r>
              <a:rPr lang="en-US" sz="1100" dirty="0">
                <a:solidFill>
                  <a:schemeClr val="bg1"/>
                </a:solidFill>
              </a:rPr>
              <a:t>DynamoDB</a:t>
            </a:r>
          </a:p>
        </p:txBody>
      </p:sp>
      <p:sp>
        <p:nvSpPr>
          <p:cNvPr id="18" name="Pass Row 1, Column 5">
            <a:extLst>
              <a:ext uri="{FF2B5EF4-FFF2-40B4-BE49-F238E27FC236}">
                <a16:creationId xmlns:a16="http://schemas.microsoft.com/office/drawing/2014/main" id="{5607A007-099F-4189-7D81-2C89E705965A}"/>
              </a:ext>
            </a:extLst>
          </p:cNvPr>
          <p:cNvSpPr/>
          <p:nvPr/>
        </p:nvSpPr>
        <p:spPr>
          <a:xfrm>
            <a:off x="4618074" y="2455438"/>
            <a:ext cx="911805" cy="193064"/>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AWS Lambda</a:t>
            </a:r>
          </a:p>
        </p:txBody>
      </p:sp>
      <p:sp>
        <p:nvSpPr>
          <p:cNvPr id="19" name="Pass Row 1, Column 5">
            <a:extLst>
              <a:ext uri="{FF2B5EF4-FFF2-40B4-BE49-F238E27FC236}">
                <a16:creationId xmlns:a16="http://schemas.microsoft.com/office/drawing/2014/main" id="{EC5D5D71-49F8-A6F5-AC07-75BB04E9D500}"/>
              </a:ext>
            </a:extLst>
          </p:cNvPr>
          <p:cNvSpPr/>
          <p:nvPr/>
        </p:nvSpPr>
        <p:spPr>
          <a:xfrm>
            <a:off x="6910313" y="2384700"/>
            <a:ext cx="911805" cy="193064"/>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AWS Lambda</a:t>
            </a:r>
          </a:p>
        </p:txBody>
      </p:sp>
      <p:sp>
        <p:nvSpPr>
          <p:cNvPr id="20" name="Pass Row 1, Column 5">
            <a:extLst>
              <a:ext uri="{FF2B5EF4-FFF2-40B4-BE49-F238E27FC236}">
                <a16:creationId xmlns:a16="http://schemas.microsoft.com/office/drawing/2014/main" id="{4F2EBB8F-64A3-9DF0-E258-D310AD57CF5A}"/>
              </a:ext>
            </a:extLst>
          </p:cNvPr>
          <p:cNvSpPr/>
          <p:nvPr/>
        </p:nvSpPr>
        <p:spPr>
          <a:xfrm>
            <a:off x="6931214" y="3407411"/>
            <a:ext cx="911805" cy="193064"/>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AWS Lambda</a:t>
            </a:r>
          </a:p>
        </p:txBody>
      </p:sp>
      <p:sp>
        <p:nvSpPr>
          <p:cNvPr id="21" name="Pass Row 1, Column 5">
            <a:extLst>
              <a:ext uri="{FF2B5EF4-FFF2-40B4-BE49-F238E27FC236}">
                <a16:creationId xmlns:a16="http://schemas.microsoft.com/office/drawing/2014/main" id="{4E419285-75C1-6BC0-583E-491A36694A8B}"/>
              </a:ext>
            </a:extLst>
          </p:cNvPr>
          <p:cNvSpPr/>
          <p:nvPr/>
        </p:nvSpPr>
        <p:spPr>
          <a:xfrm>
            <a:off x="6928687" y="4335592"/>
            <a:ext cx="911805" cy="193064"/>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AWS Lambda</a:t>
            </a:r>
          </a:p>
        </p:txBody>
      </p:sp>
      <p:sp>
        <p:nvSpPr>
          <p:cNvPr id="22" name="Pass Row 1, Column 5">
            <a:extLst>
              <a:ext uri="{FF2B5EF4-FFF2-40B4-BE49-F238E27FC236}">
                <a16:creationId xmlns:a16="http://schemas.microsoft.com/office/drawing/2014/main" id="{98091F67-6C48-EAD7-46A7-97F82E07A578}"/>
              </a:ext>
            </a:extLst>
          </p:cNvPr>
          <p:cNvSpPr/>
          <p:nvPr/>
        </p:nvSpPr>
        <p:spPr>
          <a:xfrm>
            <a:off x="5733751" y="2448939"/>
            <a:ext cx="967746" cy="204491"/>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 SQS</a:t>
            </a:r>
          </a:p>
        </p:txBody>
      </p:sp>
      <p:sp>
        <p:nvSpPr>
          <p:cNvPr id="23" name="Pass Row 1, Column 5">
            <a:extLst>
              <a:ext uri="{FF2B5EF4-FFF2-40B4-BE49-F238E27FC236}">
                <a16:creationId xmlns:a16="http://schemas.microsoft.com/office/drawing/2014/main" id="{2B488592-6806-180F-C1C5-B24C680ED0FA}"/>
              </a:ext>
            </a:extLst>
          </p:cNvPr>
          <p:cNvSpPr/>
          <p:nvPr/>
        </p:nvSpPr>
        <p:spPr>
          <a:xfrm>
            <a:off x="8789840" y="2328188"/>
            <a:ext cx="978813" cy="370000"/>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Amazon</a:t>
            </a:r>
          </a:p>
          <a:p>
            <a:pPr algn="ctr"/>
            <a:r>
              <a:rPr lang="en-US" sz="1100" dirty="0">
                <a:solidFill>
                  <a:schemeClr val="bg1"/>
                </a:solidFill>
              </a:rPr>
              <a:t> </a:t>
            </a:r>
            <a:r>
              <a:rPr lang="en-US" sz="1100" dirty="0" err="1">
                <a:solidFill>
                  <a:schemeClr val="bg1"/>
                </a:solidFill>
              </a:rPr>
              <a:t>EventBridge</a:t>
            </a:r>
            <a:endParaRPr lang="en-US" sz="1100" dirty="0">
              <a:solidFill>
                <a:schemeClr val="bg1"/>
              </a:solidFill>
            </a:endParaRPr>
          </a:p>
        </p:txBody>
      </p:sp>
      <p:sp>
        <p:nvSpPr>
          <p:cNvPr id="24" name="Pass Row 1, Column 5">
            <a:extLst>
              <a:ext uri="{FF2B5EF4-FFF2-40B4-BE49-F238E27FC236}">
                <a16:creationId xmlns:a16="http://schemas.microsoft.com/office/drawing/2014/main" id="{4F01AE25-4F7C-8D34-56ED-914F418AE3B7}"/>
              </a:ext>
            </a:extLst>
          </p:cNvPr>
          <p:cNvSpPr/>
          <p:nvPr/>
        </p:nvSpPr>
        <p:spPr>
          <a:xfrm>
            <a:off x="8835871" y="4481091"/>
            <a:ext cx="673708" cy="232621"/>
          </a:xfrm>
          <a:prstGeom prst="rect">
            <a:avLst/>
          </a:prstGeom>
          <a:solidFill>
            <a:srgbClr val="0B9AD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rPr>
              <a:t>AWS Glue</a:t>
            </a:r>
          </a:p>
        </p:txBody>
      </p:sp>
      <p:pic>
        <p:nvPicPr>
          <p:cNvPr id="9" name="Graphic 17">
            <a:extLst>
              <a:ext uri="{FF2B5EF4-FFF2-40B4-BE49-F238E27FC236}">
                <a16:creationId xmlns:a16="http://schemas.microsoft.com/office/drawing/2014/main" id="{23030BD4-EE6E-2C91-88A2-6E2780F372AA}"/>
              </a:ext>
            </a:extLst>
          </p:cNvPr>
          <p:cNvPicPr>
            <a:picLocks noChangeAspect="1" noChangeArrowheads="1"/>
          </p:cNvPicPr>
          <p:nvPr/>
        </p:nvPicPr>
        <p:blipFill>
          <a:blip r:embed="rId20">
            <a:extLst>
              <a:ext uri="{96DAC541-7B7A-43D3-8B79-37D633B846F1}">
                <asvg:svgBlip xmlns:asvg="http://schemas.microsoft.com/office/drawing/2016/SVG/main" r:embed="rId21"/>
              </a:ext>
            </a:extLst>
          </a:blip>
          <a:srcRect/>
          <a:stretch/>
        </p:blipFill>
        <p:spPr bwMode="auto">
          <a:xfrm>
            <a:off x="1303737" y="2244160"/>
            <a:ext cx="611178" cy="6111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1D23EE7D-1134-F475-6BEF-763F0EB9ACA5}"/>
              </a:ext>
            </a:extLst>
          </p:cNvPr>
          <p:cNvCxnSpPr>
            <a:cxnSpLocks/>
          </p:cNvCxnSpPr>
          <p:nvPr/>
        </p:nvCxnSpPr>
        <p:spPr>
          <a:xfrm>
            <a:off x="782067" y="2532499"/>
            <a:ext cx="521670" cy="0"/>
          </a:xfrm>
          <a:prstGeom prst="straightConnector1">
            <a:avLst/>
          </a:prstGeom>
          <a:ln w="190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86ACFD5-68B9-6876-CDAC-80ABCE3E99E4}"/>
              </a:ext>
            </a:extLst>
          </p:cNvPr>
          <p:cNvSpPr txBox="1"/>
          <p:nvPr/>
        </p:nvSpPr>
        <p:spPr>
          <a:xfrm>
            <a:off x="93531" y="2169431"/>
            <a:ext cx="742013" cy="276999"/>
          </a:xfrm>
          <a:prstGeom prst="rect">
            <a:avLst/>
          </a:prstGeom>
          <a:noFill/>
        </p:spPr>
        <p:txBody>
          <a:bodyPr wrap="square" lIns="0" rIns="0" rtlCol="0">
            <a:spAutoFit/>
          </a:bodyPr>
          <a:lstStyle/>
          <a:p>
            <a:pPr algn="ctr"/>
            <a:r>
              <a:rPr lang="en-SE" sz="1200" dirty="0"/>
              <a:t>Data In</a:t>
            </a:r>
          </a:p>
        </p:txBody>
      </p:sp>
      <p:sp>
        <p:nvSpPr>
          <p:cNvPr id="27" name="TextBox 26">
            <a:extLst>
              <a:ext uri="{FF2B5EF4-FFF2-40B4-BE49-F238E27FC236}">
                <a16:creationId xmlns:a16="http://schemas.microsoft.com/office/drawing/2014/main" id="{93C86BA1-771C-CB58-1521-B022ACD638E1}"/>
              </a:ext>
            </a:extLst>
          </p:cNvPr>
          <p:cNvSpPr txBox="1"/>
          <p:nvPr/>
        </p:nvSpPr>
        <p:spPr>
          <a:xfrm>
            <a:off x="27282" y="3655786"/>
            <a:ext cx="742013" cy="276999"/>
          </a:xfrm>
          <a:prstGeom prst="rect">
            <a:avLst/>
          </a:prstGeom>
          <a:noFill/>
        </p:spPr>
        <p:txBody>
          <a:bodyPr wrap="square" lIns="0" rIns="0" rtlCol="0">
            <a:spAutoFit/>
          </a:bodyPr>
          <a:lstStyle/>
          <a:p>
            <a:pPr algn="ctr"/>
            <a:r>
              <a:rPr lang="en-SE" sz="1200" dirty="0"/>
              <a:t>File In</a:t>
            </a:r>
          </a:p>
        </p:txBody>
      </p:sp>
    </p:spTree>
    <p:extLst>
      <p:ext uri="{BB962C8B-B14F-4D97-AF65-F5344CB8AC3E}">
        <p14:creationId xmlns:p14="http://schemas.microsoft.com/office/powerpoint/2010/main" val="1489502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E4BD222-042B-D241-D0D9-C665739EC45F}"/>
              </a:ext>
            </a:extLst>
          </p:cNvPr>
          <p:cNvSpPr>
            <a:spLocks noGrp="1"/>
          </p:cNvSpPr>
          <p:nvPr>
            <p:ph idx="1"/>
          </p:nvPr>
        </p:nvSpPr>
        <p:spPr>
          <a:xfrm>
            <a:off x="838200" y="1253331"/>
            <a:ext cx="10515600" cy="4351338"/>
          </a:xfrm>
        </p:spPr>
        <p:txBody>
          <a:bodyPr>
            <a:normAutofit/>
          </a:bodyPr>
          <a:lstStyle/>
          <a:p>
            <a:r>
              <a:rPr lang="en-SE" dirty="0">
                <a:solidFill>
                  <a:schemeClr val="bg1"/>
                </a:solidFill>
                <a:latin typeface="Consolas" panose="020B0609020204030204" pitchFamily="49" charset="0"/>
              </a:rPr>
              <a:t>Software Architecture is nuanced</a:t>
            </a:r>
          </a:p>
          <a:p>
            <a:r>
              <a:rPr lang="en-SE" dirty="0">
                <a:solidFill>
                  <a:schemeClr val="bg1"/>
                </a:solidFill>
                <a:latin typeface="Consolas" panose="020B0609020204030204" pitchFamily="49" charset="0"/>
              </a:rPr>
              <a:t>Everyone is dealing with different constraints</a:t>
            </a:r>
          </a:p>
          <a:p>
            <a:r>
              <a:rPr lang="en-IN" dirty="0">
                <a:solidFill>
                  <a:schemeClr val="bg1"/>
                </a:solidFill>
                <a:latin typeface="Consolas" panose="020B0609020204030204" pitchFamily="49" charset="0"/>
              </a:rPr>
              <a:t>A</a:t>
            </a:r>
            <a:r>
              <a:rPr lang="en-SE" dirty="0">
                <a:solidFill>
                  <a:schemeClr val="bg1"/>
                </a:solidFill>
                <a:latin typeface="Consolas" panose="020B0609020204030204" pitchFamily="49" charset="0"/>
              </a:rPr>
              <a:t>n Architecture</a:t>
            </a:r>
            <a:r>
              <a:rPr lang="en-IN" dirty="0">
                <a:solidFill>
                  <a:schemeClr val="bg1"/>
                </a:solidFill>
                <a:latin typeface="Consolas" panose="020B0609020204030204" pitchFamily="49" charset="0"/>
              </a:rPr>
              <a:t> pattern </a:t>
            </a:r>
            <a:endParaRPr lang="en-SE" dirty="0">
              <a:solidFill>
                <a:schemeClr val="bg1"/>
              </a:solidFill>
              <a:latin typeface="Consolas" panose="020B0609020204030204" pitchFamily="49" charset="0"/>
            </a:endParaRPr>
          </a:p>
          <a:p>
            <a:pPr lvl="1"/>
            <a:r>
              <a:rPr lang="en-IN" dirty="0">
                <a:solidFill>
                  <a:schemeClr val="bg1"/>
                </a:solidFill>
                <a:latin typeface="Consolas" panose="020B0609020204030204" pitchFamily="49" charset="0"/>
              </a:rPr>
              <a:t>is not a detail design specification</a:t>
            </a:r>
            <a:endParaRPr lang="en-SE" dirty="0">
              <a:solidFill>
                <a:schemeClr val="bg1"/>
              </a:solidFill>
              <a:latin typeface="Consolas" panose="020B0609020204030204" pitchFamily="49" charset="0"/>
            </a:endParaRPr>
          </a:p>
          <a:p>
            <a:pPr lvl="1"/>
            <a:r>
              <a:rPr lang="en-IN" dirty="0">
                <a:solidFill>
                  <a:schemeClr val="bg1"/>
                </a:solidFill>
                <a:latin typeface="Consolas" panose="020B0609020204030204" pitchFamily="49" charset="0"/>
              </a:rPr>
              <a:t>nor is it an implementation specification</a:t>
            </a:r>
            <a:endParaRPr lang="en-SE" dirty="0">
              <a:solidFill>
                <a:schemeClr val="bg1"/>
              </a:solidFill>
              <a:latin typeface="Consolas" panose="020B0609020204030204" pitchFamily="49" charset="0"/>
            </a:endParaRPr>
          </a:p>
          <a:p>
            <a:pPr lvl="1"/>
            <a:r>
              <a:rPr lang="en-IN" dirty="0">
                <a:solidFill>
                  <a:schemeClr val="bg1"/>
                </a:solidFill>
                <a:latin typeface="Consolas" panose="020B0609020204030204" pitchFamily="49" charset="0"/>
              </a:rPr>
              <a:t>nor is it a solution architecture</a:t>
            </a:r>
            <a:endParaRPr lang="en-SE" dirty="0">
              <a:solidFill>
                <a:schemeClr val="bg1"/>
              </a:solidFill>
              <a:latin typeface="Consolas" panose="020B0609020204030204" pitchFamily="49" charset="0"/>
            </a:endParaRPr>
          </a:p>
          <a:p>
            <a:r>
              <a:rPr lang="en-SE" dirty="0">
                <a:solidFill>
                  <a:schemeClr val="bg1"/>
                </a:solidFill>
                <a:latin typeface="Consolas" panose="020B0609020204030204" pitchFamily="49" charset="0"/>
              </a:rPr>
              <a:t>Reference architecture</a:t>
            </a:r>
          </a:p>
          <a:p>
            <a:pPr lvl="1"/>
            <a:r>
              <a:rPr lang="en-SE" dirty="0">
                <a:solidFill>
                  <a:schemeClr val="bg1"/>
                </a:solidFill>
                <a:latin typeface="Consolas" panose="020B0609020204030204" pitchFamily="49" charset="0"/>
              </a:rPr>
              <a:t>is generic use of related technology constructs </a:t>
            </a:r>
          </a:p>
          <a:p>
            <a:pPr lvl="1"/>
            <a:r>
              <a:rPr lang="en-SE" dirty="0">
                <a:solidFill>
                  <a:schemeClr val="bg1"/>
                </a:solidFill>
                <a:latin typeface="Consolas" panose="020B0609020204030204" pitchFamily="49" charset="0"/>
              </a:rPr>
              <a:t>should not be considered as Solution Architecture</a:t>
            </a:r>
          </a:p>
          <a:p>
            <a:pPr marL="0" indent="0">
              <a:buNone/>
            </a:pPr>
            <a:endParaRPr lang="en-SE" dirty="0">
              <a:solidFill>
                <a:schemeClr val="bg1"/>
              </a:solidFill>
              <a:latin typeface="Consolas" panose="020B0609020204030204" pitchFamily="49" charset="0"/>
            </a:endParaRPr>
          </a:p>
        </p:txBody>
      </p:sp>
      <p:sp>
        <p:nvSpPr>
          <p:cNvPr id="9" name="TextBox 8">
            <a:extLst>
              <a:ext uri="{FF2B5EF4-FFF2-40B4-BE49-F238E27FC236}">
                <a16:creationId xmlns:a16="http://schemas.microsoft.com/office/drawing/2014/main" id="{947DD540-7B7C-04B9-A0CE-19F370EC83C0}"/>
              </a:ext>
            </a:extLst>
          </p:cNvPr>
          <p:cNvSpPr txBox="1"/>
          <p:nvPr/>
        </p:nvSpPr>
        <p:spPr>
          <a:xfrm>
            <a:off x="2910444" y="5692705"/>
            <a:ext cx="6371112" cy="923330"/>
          </a:xfrm>
          <a:prstGeom prst="rect">
            <a:avLst/>
          </a:prstGeom>
          <a:solidFill>
            <a:schemeClr val="tx2"/>
          </a:solidFill>
        </p:spPr>
        <p:txBody>
          <a:bodyPr wrap="square" rtlCol="0">
            <a:spAutoFit/>
          </a:bodyPr>
          <a:lstStyle/>
          <a:p>
            <a:pPr algn="ctr"/>
            <a:r>
              <a:rPr lang="en-SE" dirty="0">
                <a:solidFill>
                  <a:schemeClr val="bg1"/>
                </a:solidFill>
              </a:rPr>
              <a:t>I intend to share a solution implementation today with details of trade-offs and design choices made during the process</a:t>
            </a:r>
          </a:p>
        </p:txBody>
      </p:sp>
    </p:spTree>
    <p:extLst>
      <p:ext uri="{BB962C8B-B14F-4D97-AF65-F5344CB8AC3E}">
        <p14:creationId xmlns:p14="http://schemas.microsoft.com/office/powerpoint/2010/main" val="402975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C72B-639A-F5A2-60AF-5E48F4DA52EF}"/>
              </a:ext>
            </a:extLst>
          </p:cNvPr>
          <p:cNvSpPr>
            <a:spLocks noGrp="1"/>
          </p:cNvSpPr>
          <p:nvPr>
            <p:ph type="title"/>
          </p:nvPr>
        </p:nvSpPr>
        <p:spPr>
          <a:xfrm>
            <a:off x="304800" y="74179"/>
            <a:ext cx="10515600" cy="1325563"/>
          </a:xfrm>
        </p:spPr>
        <p:txBody>
          <a:bodyPr/>
          <a:lstStyle/>
          <a:p>
            <a:r>
              <a:rPr lang="en-SE" dirty="0">
                <a:solidFill>
                  <a:schemeClr val="bg1"/>
                </a:solidFill>
              </a:rPr>
              <a:t>Some stuff we will add</a:t>
            </a:r>
          </a:p>
        </p:txBody>
      </p:sp>
      <p:sp>
        <p:nvSpPr>
          <p:cNvPr id="3" name="Content Placeholder 2">
            <a:extLst>
              <a:ext uri="{FF2B5EF4-FFF2-40B4-BE49-F238E27FC236}">
                <a16:creationId xmlns:a16="http://schemas.microsoft.com/office/drawing/2014/main" id="{BBDB1566-E6D1-FBFF-52EB-2B1338EB62D4}"/>
              </a:ext>
            </a:extLst>
          </p:cNvPr>
          <p:cNvSpPr>
            <a:spLocks noGrp="1"/>
          </p:cNvSpPr>
          <p:nvPr>
            <p:ph sz="quarter" idx="13"/>
          </p:nvPr>
        </p:nvSpPr>
        <p:spPr>
          <a:xfrm>
            <a:off x="304800" y="1632856"/>
            <a:ext cx="11582400" cy="4981699"/>
          </a:xfrm>
        </p:spPr>
        <p:txBody>
          <a:bodyPr>
            <a:normAutofit/>
          </a:bodyPr>
          <a:lstStyle/>
          <a:p>
            <a:r>
              <a:rPr lang="en-SE" dirty="0">
                <a:solidFill>
                  <a:schemeClr val="bg1"/>
                </a:solidFill>
              </a:rPr>
              <a:t>Automate onboarding for new producers</a:t>
            </a:r>
          </a:p>
          <a:p>
            <a:pPr lvl="1"/>
            <a:r>
              <a:rPr lang="en-SE" dirty="0">
                <a:solidFill>
                  <a:schemeClr val="bg1"/>
                </a:solidFill>
              </a:rPr>
              <a:t>Service Now for “classic” users</a:t>
            </a:r>
          </a:p>
          <a:p>
            <a:pPr lvl="1"/>
            <a:r>
              <a:rPr lang="en-SE" dirty="0" err="1">
                <a:solidFill>
                  <a:schemeClr val="bg1"/>
                </a:solidFill>
              </a:rPr>
              <a:t>Github</a:t>
            </a:r>
            <a:r>
              <a:rPr lang="en-SE" dirty="0">
                <a:solidFill>
                  <a:schemeClr val="bg1"/>
                </a:solidFill>
              </a:rPr>
              <a:t> PR based STS Role vending </a:t>
            </a:r>
          </a:p>
          <a:p>
            <a:r>
              <a:rPr lang="en-SE" dirty="0">
                <a:solidFill>
                  <a:schemeClr val="bg1"/>
                </a:solidFill>
              </a:rPr>
              <a:t>Automate onboarding for consumer systems</a:t>
            </a:r>
          </a:p>
          <a:p>
            <a:pPr lvl="1"/>
            <a:r>
              <a:rPr lang="en-SE" dirty="0">
                <a:solidFill>
                  <a:schemeClr val="bg1"/>
                </a:solidFill>
              </a:rPr>
              <a:t>API actions to manage EB Rules</a:t>
            </a:r>
          </a:p>
          <a:p>
            <a:pPr lvl="1"/>
            <a:r>
              <a:rPr lang="en-SE" dirty="0" err="1">
                <a:solidFill>
                  <a:schemeClr val="bg1"/>
                </a:solidFill>
              </a:rPr>
              <a:t>Github</a:t>
            </a:r>
            <a:r>
              <a:rPr lang="en-SE" dirty="0">
                <a:solidFill>
                  <a:schemeClr val="bg1"/>
                </a:solidFill>
              </a:rPr>
              <a:t> PR based EB </a:t>
            </a:r>
            <a:r>
              <a:rPr lang="en-SE">
                <a:solidFill>
                  <a:schemeClr val="bg1"/>
                </a:solidFill>
              </a:rPr>
              <a:t>rule management</a:t>
            </a:r>
            <a:endParaRPr lang="en-SE" dirty="0">
              <a:solidFill>
                <a:schemeClr val="bg1"/>
              </a:solidFill>
            </a:endParaRPr>
          </a:p>
          <a:p>
            <a:r>
              <a:rPr lang="en-SE" dirty="0">
                <a:solidFill>
                  <a:schemeClr val="bg1"/>
                </a:solidFill>
              </a:rPr>
              <a:t>Add Glue Data Quality Checks per source</a:t>
            </a:r>
          </a:p>
          <a:p>
            <a:r>
              <a:rPr lang="en-SE" dirty="0">
                <a:solidFill>
                  <a:schemeClr val="bg1"/>
                </a:solidFill>
              </a:rPr>
              <a:t>Mechanisms for full transparency of key metrics</a:t>
            </a:r>
          </a:p>
          <a:p>
            <a:r>
              <a:rPr lang="en-SE" dirty="0">
                <a:solidFill>
                  <a:schemeClr val="bg1"/>
                </a:solidFill>
              </a:rPr>
              <a:t>API based controls to consumers to retry failed messages</a:t>
            </a:r>
          </a:p>
          <a:p>
            <a:endParaRPr lang="en-SE" dirty="0">
              <a:solidFill>
                <a:schemeClr val="bg1"/>
              </a:solidFill>
            </a:endParaRPr>
          </a:p>
          <a:p>
            <a:pPr lvl="1"/>
            <a:endParaRPr lang="en-SE" dirty="0">
              <a:solidFill>
                <a:schemeClr val="bg1"/>
              </a:solidFill>
            </a:endParaRPr>
          </a:p>
          <a:p>
            <a:pPr lvl="1"/>
            <a:endParaRPr lang="en-SE" dirty="0">
              <a:solidFill>
                <a:schemeClr val="bg1"/>
              </a:solidFill>
            </a:endParaRPr>
          </a:p>
          <a:p>
            <a:pPr lvl="1"/>
            <a:endParaRPr lang="en-SE" dirty="0">
              <a:solidFill>
                <a:schemeClr val="bg1"/>
              </a:solidFill>
            </a:endParaRPr>
          </a:p>
          <a:p>
            <a:endParaRPr lang="en-SE" dirty="0">
              <a:solidFill>
                <a:schemeClr val="bg1"/>
              </a:solidFill>
            </a:endParaRPr>
          </a:p>
          <a:p>
            <a:endParaRPr lang="en-SE" dirty="0">
              <a:solidFill>
                <a:schemeClr val="bg1"/>
              </a:solidFill>
            </a:endParaRPr>
          </a:p>
        </p:txBody>
      </p:sp>
    </p:spTree>
    <p:extLst>
      <p:ext uri="{BB962C8B-B14F-4D97-AF65-F5344CB8AC3E}">
        <p14:creationId xmlns:p14="http://schemas.microsoft.com/office/powerpoint/2010/main" val="2101801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C72B-639A-F5A2-60AF-5E48F4DA52EF}"/>
              </a:ext>
            </a:extLst>
          </p:cNvPr>
          <p:cNvSpPr>
            <a:spLocks noGrp="1"/>
          </p:cNvSpPr>
          <p:nvPr>
            <p:ph type="title"/>
          </p:nvPr>
        </p:nvSpPr>
        <p:spPr>
          <a:xfrm>
            <a:off x="304800" y="74179"/>
            <a:ext cx="10515600" cy="1325563"/>
          </a:xfrm>
        </p:spPr>
        <p:txBody>
          <a:bodyPr/>
          <a:lstStyle/>
          <a:p>
            <a:r>
              <a:rPr lang="en-US" dirty="0">
                <a:solidFill>
                  <a:schemeClr val="bg1"/>
                </a:solidFill>
              </a:rPr>
              <a:t>Closing Thoughts</a:t>
            </a:r>
            <a:endParaRPr lang="en-SE" dirty="0">
              <a:solidFill>
                <a:schemeClr val="bg1"/>
              </a:solidFill>
            </a:endParaRPr>
          </a:p>
        </p:txBody>
      </p:sp>
      <p:sp>
        <p:nvSpPr>
          <p:cNvPr id="3" name="Content Placeholder 2">
            <a:extLst>
              <a:ext uri="{FF2B5EF4-FFF2-40B4-BE49-F238E27FC236}">
                <a16:creationId xmlns:a16="http://schemas.microsoft.com/office/drawing/2014/main" id="{BBDB1566-E6D1-FBFF-52EB-2B1338EB62D4}"/>
              </a:ext>
            </a:extLst>
          </p:cNvPr>
          <p:cNvSpPr>
            <a:spLocks noGrp="1"/>
          </p:cNvSpPr>
          <p:nvPr>
            <p:ph sz="quarter" idx="13"/>
          </p:nvPr>
        </p:nvSpPr>
        <p:spPr>
          <a:xfrm>
            <a:off x="304800" y="1632856"/>
            <a:ext cx="11582400" cy="4981699"/>
          </a:xfrm>
        </p:spPr>
        <p:txBody>
          <a:bodyPr>
            <a:normAutofit/>
          </a:bodyPr>
          <a:lstStyle/>
          <a:p>
            <a:r>
              <a:rPr lang="en-SE" dirty="0">
                <a:solidFill>
                  <a:schemeClr val="bg1"/>
                </a:solidFill>
              </a:rPr>
              <a:t>Centralized vs decentralized data lakes</a:t>
            </a:r>
          </a:p>
          <a:p>
            <a:pPr lvl="1"/>
            <a:r>
              <a:rPr lang="en-SE" dirty="0">
                <a:solidFill>
                  <a:schemeClr val="bg1"/>
                </a:solidFill>
              </a:rPr>
              <a:t>Centralized – if data lake is intended to serve as source of truth</a:t>
            </a:r>
          </a:p>
          <a:p>
            <a:pPr lvl="1"/>
            <a:r>
              <a:rPr lang="en-SE" dirty="0">
                <a:solidFill>
                  <a:schemeClr val="bg1"/>
                </a:solidFill>
              </a:rPr>
              <a:t>Decentralized - if you plan to use it as a staging area</a:t>
            </a:r>
          </a:p>
          <a:p>
            <a:r>
              <a:rPr lang="en-SE" dirty="0">
                <a:solidFill>
                  <a:schemeClr val="bg1"/>
                </a:solidFill>
              </a:rPr>
              <a:t>Pay attention to UX / DX</a:t>
            </a:r>
          </a:p>
          <a:p>
            <a:pPr lvl="1"/>
            <a:r>
              <a:rPr lang="en-SE" dirty="0">
                <a:solidFill>
                  <a:schemeClr val="bg1"/>
                </a:solidFill>
              </a:rPr>
              <a:t>Different personas have different skills and needs</a:t>
            </a:r>
          </a:p>
          <a:p>
            <a:pPr lvl="1"/>
            <a:r>
              <a:rPr lang="en-SE" dirty="0">
                <a:solidFill>
                  <a:schemeClr val="bg1"/>
                </a:solidFill>
              </a:rPr>
              <a:t>Poor UX / DX turns data lakes to data swamps</a:t>
            </a:r>
          </a:p>
          <a:p>
            <a:r>
              <a:rPr lang="en-SE" dirty="0">
                <a:solidFill>
                  <a:schemeClr val="bg1"/>
                </a:solidFill>
              </a:rPr>
              <a:t>Open Table formats</a:t>
            </a:r>
          </a:p>
          <a:p>
            <a:pPr lvl="1"/>
            <a:r>
              <a:rPr lang="en-SE" dirty="0">
                <a:solidFill>
                  <a:schemeClr val="bg1"/>
                </a:solidFill>
              </a:rPr>
              <a:t>Apache Iceberg has the best integrations</a:t>
            </a:r>
          </a:p>
          <a:p>
            <a:pPr lvl="1"/>
            <a:r>
              <a:rPr lang="en-SE" dirty="0">
                <a:solidFill>
                  <a:schemeClr val="bg1"/>
                </a:solidFill>
              </a:rPr>
              <a:t>Other formats are supported but there are several limitations</a:t>
            </a:r>
          </a:p>
          <a:p>
            <a:pPr lvl="1"/>
            <a:endParaRPr lang="en-SE" dirty="0">
              <a:solidFill>
                <a:schemeClr val="bg1"/>
              </a:solidFill>
            </a:endParaRPr>
          </a:p>
          <a:p>
            <a:pPr lvl="1"/>
            <a:endParaRPr lang="en-SE" dirty="0">
              <a:solidFill>
                <a:schemeClr val="bg1"/>
              </a:solidFill>
            </a:endParaRPr>
          </a:p>
          <a:p>
            <a:endParaRPr lang="en-SE" dirty="0">
              <a:solidFill>
                <a:schemeClr val="bg1"/>
              </a:solidFill>
            </a:endParaRPr>
          </a:p>
          <a:p>
            <a:endParaRPr lang="en-SE" dirty="0">
              <a:solidFill>
                <a:schemeClr val="bg1"/>
              </a:solidFill>
            </a:endParaRPr>
          </a:p>
        </p:txBody>
      </p:sp>
    </p:spTree>
    <p:extLst>
      <p:ext uri="{BB962C8B-B14F-4D97-AF65-F5344CB8AC3E}">
        <p14:creationId xmlns:p14="http://schemas.microsoft.com/office/powerpoint/2010/main" val="1685413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89F1C47-9E51-4F4B-ABD4-66C79F75F6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1327150"/>
            <a:ext cx="4203700" cy="4203700"/>
          </a:xfrm>
          <a:prstGeom prst="rect">
            <a:avLst/>
          </a:prstGeom>
        </p:spPr>
      </p:pic>
      <p:sp>
        <p:nvSpPr>
          <p:cNvPr id="3" name="Title 1">
            <a:extLst>
              <a:ext uri="{FF2B5EF4-FFF2-40B4-BE49-F238E27FC236}">
                <a16:creationId xmlns:a16="http://schemas.microsoft.com/office/drawing/2014/main" id="{FB9DE985-A96A-412E-9332-EA0C493CE866}"/>
              </a:ext>
            </a:extLst>
          </p:cNvPr>
          <p:cNvSpPr txBox="1">
            <a:spLocks/>
          </p:cNvSpPr>
          <p:nvPr/>
        </p:nvSpPr>
        <p:spPr>
          <a:xfrm>
            <a:off x="755650" y="2235850"/>
            <a:ext cx="4730750" cy="2583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Please take a moment to share your feedback</a:t>
            </a:r>
            <a:endParaRPr lang="en-SE" dirty="0">
              <a:solidFill>
                <a:schemeClr val="bg1"/>
              </a:solidFill>
            </a:endParaRPr>
          </a:p>
        </p:txBody>
      </p:sp>
    </p:spTree>
    <p:extLst>
      <p:ext uri="{BB962C8B-B14F-4D97-AF65-F5344CB8AC3E}">
        <p14:creationId xmlns:p14="http://schemas.microsoft.com/office/powerpoint/2010/main" val="1127163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0E66-DE2E-2224-1EC9-1931D72ADF83}"/>
              </a:ext>
            </a:extLst>
          </p:cNvPr>
          <p:cNvSpPr>
            <a:spLocks noGrp="1"/>
          </p:cNvSpPr>
          <p:nvPr>
            <p:ph type="title"/>
          </p:nvPr>
        </p:nvSpPr>
        <p:spPr>
          <a:xfrm>
            <a:off x="641350" y="2626375"/>
            <a:ext cx="10515600" cy="1143800"/>
          </a:xfrm>
        </p:spPr>
        <p:txBody>
          <a:bodyPr/>
          <a:lstStyle/>
          <a:p>
            <a:r>
              <a:rPr lang="en-SE" dirty="0">
                <a:solidFill>
                  <a:schemeClr val="bg1"/>
                </a:solidFill>
              </a:rPr>
              <a:t>Thank You!</a:t>
            </a:r>
          </a:p>
        </p:txBody>
      </p:sp>
      <p:sp>
        <p:nvSpPr>
          <p:cNvPr id="3" name="Text Placeholder 2">
            <a:extLst>
              <a:ext uri="{FF2B5EF4-FFF2-40B4-BE49-F238E27FC236}">
                <a16:creationId xmlns:a16="http://schemas.microsoft.com/office/drawing/2014/main" id="{6FABA88F-F692-FD3C-5380-8B3E087ABB3D}"/>
              </a:ext>
            </a:extLst>
          </p:cNvPr>
          <p:cNvSpPr>
            <a:spLocks noGrp="1"/>
          </p:cNvSpPr>
          <p:nvPr>
            <p:ph type="body" idx="1"/>
          </p:nvPr>
        </p:nvSpPr>
        <p:spPr>
          <a:xfrm>
            <a:off x="758147" y="3751350"/>
            <a:ext cx="10515600" cy="438484"/>
          </a:xfrm>
        </p:spPr>
        <p:txBody>
          <a:bodyPr/>
          <a:lstStyle/>
          <a:p>
            <a:r>
              <a:rPr lang="en-SE" dirty="0"/>
              <a:t>Questions?</a:t>
            </a:r>
          </a:p>
        </p:txBody>
      </p:sp>
      <p:pic>
        <p:nvPicPr>
          <p:cNvPr id="4" name="Picture 4" descr="Logo Twitter Social Media - Free image on Pixabay">
            <a:extLst>
              <a:ext uri="{FF2B5EF4-FFF2-40B4-BE49-F238E27FC236}">
                <a16:creationId xmlns:a16="http://schemas.microsoft.com/office/drawing/2014/main" id="{7AAB3ECF-0300-4891-A8D4-AA88E5FF8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99813">
            <a:off x="8375088" y="4296756"/>
            <a:ext cx="761653" cy="5075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BF18FFB-C85B-B5B7-B691-900011B5CAC2}"/>
              </a:ext>
            </a:extLst>
          </p:cNvPr>
          <p:cNvPicPr>
            <a:picLocks noChangeAspect="1"/>
          </p:cNvPicPr>
          <p:nvPr/>
        </p:nvPicPr>
        <p:blipFill>
          <a:blip r:embed="rId3"/>
          <a:stretch>
            <a:fillRect/>
          </a:stretch>
        </p:blipFill>
        <p:spPr>
          <a:xfrm>
            <a:off x="9509684" y="2278989"/>
            <a:ext cx="1837766" cy="1837766"/>
          </a:xfrm>
          <a:prstGeom prst="rect">
            <a:avLst/>
          </a:prstGeom>
        </p:spPr>
      </p:pic>
      <p:pic>
        <p:nvPicPr>
          <p:cNvPr id="6" name="Picture 4" descr="Linkedin Logo Transparent Image | Pnggrid">
            <a:extLst>
              <a:ext uri="{FF2B5EF4-FFF2-40B4-BE49-F238E27FC236}">
                <a16:creationId xmlns:a16="http://schemas.microsoft.com/office/drawing/2014/main" id="{4FBACBE4-6ABC-AEB0-1703-4D2ED60CA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2147" y="2938129"/>
            <a:ext cx="507534" cy="5075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ADD726D-88CA-E9C2-895A-9CEDFE89EE02}"/>
              </a:ext>
            </a:extLst>
          </p:cNvPr>
          <p:cNvSpPr txBox="1"/>
          <p:nvPr/>
        </p:nvSpPr>
        <p:spPr>
          <a:xfrm>
            <a:off x="9509684" y="4377809"/>
            <a:ext cx="1764063" cy="369332"/>
          </a:xfrm>
          <a:prstGeom prst="rect">
            <a:avLst/>
          </a:prstGeom>
          <a:noFill/>
        </p:spPr>
        <p:txBody>
          <a:bodyPr wrap="square" rtlCol="0">
            <a:spAutoFit/>
          </a:bodyPr>
          <a:lstStyle/>
          <a:p>
            <a:r>
              <a:rPr lang="en-SE" dirty="0" err="1">
                <a:solidFill>
                  <a:schemeClr val="bg1"/>
                </a:solidFill>
              </a:rPr>
              <a:t>iAnuragKale</a:t>
            </a:r>
            <a:endParaRPr lang="en-SE" dirty="0">
              <a:solidFill>
                <a:schemeClr val="bg1"/>
              </a:solidFill>
            </a:endParaRPr>
          </a:p>
        </p:txBody>
      </p:sp>
    </p:spTree>
    <p:extLst>
      <p:ext uri="{BB962C8B-B14F-4D97-AF65-F5344CB8AC3E}">
        <p14:creationId xmlns:p14="http://schemas.microsoft.com/office/powerpoint/2010/main" val="325230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4744-FFDC-49BC-6F82-EBDE7C486BB3}"/>
              </a:ext>
            </a:extLst>
          </p:cNvPr>
          <p:cNvSpPr>
            <a:spLocks noGrp="1"/>
          </p:cNvSpPr>
          <p:nvPr>
            <p:ph type="title"/>
          </p:nvPr>
        </p:nvSpPr>
        <p:spPr>
          <a:xfrm>
            <a:off x="838200" y="365125"/>
            <a:ext cx="10515600" cy="848377"/>
          </a:xfrm>
        </p:spPr>
        <p:txBody>
          <a:bodyPr>
            <a:normAutofit/>
          </a:bodyPr>
          <a:lstStyle/>
          <a:p>
            <a:r>
              <a:rPr lang="en-SE" dirty="0">
                <a:solidFill>
                  <a:schemeClr val="bg1"/>
                </a:solidFill>
              </a:rPr>
              <a:t>$whoami</a:t>
            </a:r>
          </a:p>
        </p:txBody>
      </p:sp>
      <p:sp>
        <p:nvSpPr>
          <p:cNvPr id="6" name="Content Placeholder 2">
            <a:extLst>
              <a:ext uri="{FF2B5EF4-FFF2-40B4-BE49-F238E27FC236}">
                <a16:creationId xmlns:a16="http://schemas.microsoft.com/office/drawing/2014/main" id="{85FCB765-D0BE-F1C1-0E6B-C700D86CD54D}"/>
              </a:ext>
            </a:extLst>
          </p:cNvPr>
          <p:cNvSpPr txBox="1">
            <a:spLocks/>
          </p:cNvSpPr>
          <p:nvPr/>
        </p:nvSpPr>
        <p:spPr>
          <a:xfrm>
            <a:off x="838199" y="1452784"/>
            <a:ext cx="10251141" cy="513827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E" sz="3600" dirty="0">
                <a:solidFill>
                  <a:schemeClr val="bg1"/>
                </a:solidFill>
              </a:rPr>
              <a:t>Anurag Kale</a:t>
            </a:r>
          </a:p>
          <a:p>
            <a:pPr marL="0" indent="0">
              <a:buNone/>
            </a:pPr>
            <a:r>
              <a:rPr lang="en-US" sz="3200" dirty="0">
                <a:solidFill>
                  <a:schemeClr val="bg1"/>
                </a:solidFill>
              </a:rPr>
              <a:t>Cloud and Data Architect</a:t>
            </a:r>
          </a:p>
          <a:p>
            <a:pPr marL="0" indent="0">
              <a:buNone/>
            </a:pPr>
            <a:r>
              <a:rPr lang="en-US" sz="3200" dirty="0" err="1">
                <a:solidFill>
                  <a:schemeClr val="bg1"/>
                </a:solidFill>
              </a:rPr>
              <a:t>Aurobay</a:t>
            </a:r>
            <a:r>
              <a:rPr lang="en-US" sz="3200" dirty="0">
                <a:solidFill>
                  <a:schemeClr val="bg1"/>
                </a:solidFill>
              </a:rPr>
              <a:t> Sweden AB</a:t>
            </a:r>
            <a:endParaRPr lang="en-SE" sz="3200" dirty="0">
              <a:solidFill>
                <a:schemeClr val="bg1"/>
              </a:solidFill>
            </a:endParaRPr>
          </a:p>
          <a:p>
            <a:pPr marL="0" indent="0">
              <a:buNone/>
            </a:pPr>
            <a:r>
              <a:rPr lang="en-SE" sz="3200" dirty="0">
                <a:solidFill>
                  <a:schemeClr val="bg1"/>
                </a:solidFill>
              </a:rPr>
              <a:t>Gothenburg, Sweden</a:t>
            </a:r>
          </a:p>
          <a:p>
            <a:pPr marL="0" indent="0">
              <a:buNone/>
            </a:pPr>
            <a:endParaRPr lang="en-SE" sz="3200" dirty="0">
              <a:solidFill>
                <a:schemeClr val="bg1"/>
              </a:solidFill>
            </a:endParaRPr>
          </a:p>
          <a:p>
            <a:pPr marL="0" indent="0">
              <a:buNone/>
            </a:pPr>
            <a:endParaRPr lang="en-SE" sz="3200" dirty="0">
              <a:solidFill>
                <a:schemeClr val="bg1"/>
              </a:solidFill>
            </a:endParaRPr>
          </a:p>
          <a:p>
            <a:pPr marL="0" indent="0">
              <a:buNone/>
            </a:pPr>
            <a:endParaRPr lang="en-SE" sz="3200" dirty="0">
              <a:solidFill>
                <a:schemeClr val="bg1"/>
              </a:solidFill>
            </a:endParaRPr>
          </a:p>
          <a:p>
            <a:pPr marL="0" indent="0">
              <a:buNone/>
            </a:pPr>
            <a:endParaRPr lang="en-SE" sz="3200" dirty="0">
              <a:solidFill>
                <a:schemeClr val="bg1"/>
              </a:solidFill>
            </a:endParaRPr>
          </a:p>
          <a:p>
            <a:pPr marL="0" indent="0">
              <a:buNone/>
            </a:pPr>
            <a:endParaRPr lang="en-SE" sz="1800" dirty="0">
              <a:solidFill>
                <a:schemeClr val="bg1"/>
              </a:solidFill>
            </a:endParaRPr>
          </a:p>
          <a:p>
            <a:pPr marL="0" indent="0">
              <a:buNone/>
            </a:pPr>
            <a:endParaRPr lang="en-SE" sz="1800" dirty="0">
              <a:solidFill>
                <a:schemeClr val="bg1"/>
              </a:solidFill>
            </a:endParaRPr>
          </a:p>
          <a:p>
            <a:pPr marL="0" indent="0">
              <a:buNone/>
            </a:pPr>
            <a:endParaRPr lang="en-SE" sz="1800" dirty="0">
              <a:solidFill>
                <a:schemeClr val="bg1"/>
              </a:solidFill>
            </a:endParaRPr>
          </a:p>
          <a:p>
            <a:pPr marL="0" indent="0">
              <a:buNone/>
            </a:pPr>
            <a:r>
              <a:rPr lang="en-SE" sz="1800" dirty="0">
                <a:solidFill>
                  <a:schemeClr val="bg1"/>
                </a:solidFill>
              </a:rPr>
              <a:t>         </a:t>
            </a:r>
            <a:endParaRPr lang="en-US" sz="1800" dirty="0">
              <a:solidFill>
                <a:schemeClr val="bg1"/>
              </a:solidFill>
            </a:endParaRPr>
          </a:p>
          <a:p>
            <a:pPr marL="0" indent="0">
              <a:buNone/>
            </a:pPr>
            <a:r>
              <a:rPr lang="en-US" sz="1800" dirty="0">
                <a:solidFill>
                  <a:schemeClr val="bg1"/>
                </a:solidFill>
              </a:rPr>
              <a:t>         </a:t>
            </a:r>
            <a:r>
              <a:rPr lang="en-SE" sz="1800" dirty="0">
                <a:solidFill>
                  <a:schemeClr val="bg1"/>
                </a:solidFill>
              </a:rPr>
              <a:t>@iAnuragKale</a:t>
            </a:r>
          </a:p>
          <a:p>
            <a:pPr marL="0" indent="0">
              <a:buNone/>
            </a:pPr>
            <a:endParaRPr lang="en-SE" sz="3200" dirty="0">
              <a:solidFill>
                <a:schemeClr val="bg1"/>
              </a:solidFill>
            </a:endParaRPr>
          </a:p>
          <a:p>
            <a:pPr marL="0" indent="0">
              <a:buNone/>
            </a:pPr>
            <a:endParaRPr lang="en-SE" sz="3200" dirty="0">
              <a:solidFill>
                <a:schemeClr val="bg1"/>
              </a:solidFill>
            </a:endParaRPr>
          </a:p>
        </p:txBody>
      </p:sp>
      <p:pic>
        <p:nvPicPr>
          <p:cNvPr id="1028" name="Picture 4" descr="Logo Twitter Social Media - Free image on Pixabay">
            <a:extLst>
              <a:ext uri="{FF2B5EF4-FFF2-40B4-BE49-F238E27FC236}">
                <a16:creationId xmlns:a16="http://schemas.microsoft.com/office/drawing/2014/main" id="{9AB8BC12-75FF-BC3D-8106-1A8F06E9C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32012">
            <a:off x="801779" y="6166433"/>
            <a:ext cx="761653" cy="5075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34AD352-50FF-2FD2-A68E-BCCD2BBB8705}"/>
              </a:ext>
            </a:extLst>
          </p:cNvPr>
          <p:cNvPicPr>
            <a:picLocks noChangeAspect="1"/>
          </p:cNvPicPr>
          <p:nvPr/>
        </p:nvPicPr>
        <p:blipFill>
          <a:blip r:embed="rId4"/>
          <a:stretch>
            <a:fillRect/>
          </a:stretch>
        </p:blipFill>
        <p:spPr>
          <a:xfrm>
            <a:off x="1936375" y="4250603"/>
            <a:ext cx="1837766" cy="1837766"/>
          </a:xfrm>
          <a:prstGeom prst="rect">
            <a:avLst/>
          </a:prstGeom>
        </p:spPr>
      </p:pic>
      <p:pic>
        <p:nvPicPr>
          <p:cNvPr id="7" name="Picture 4" descr="Linkedin Logo Transparent Image | Pnggrid">
            <a:extLst>
              <a:ext uri="{FF2B5EF4-FFF2-40B4-BE49-F238E27FC236}">
                <a16:creationId xmlns:a16="http://schemas.microsoft.com/office/drawing/2014/main" id="{35C79DFD-BEFD-0A78-6155-3952F7B45B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838" y="4909743"/>
            <a:ext cx="507534" cy="5075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0C70029-A688-73F8-80E8-42994A66B7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3773" y="1454454"/>
            <a:ext cx="2468182" cy="1974546"/>
          </a:xfrm>
          <a:prstGeom prst="rect">
            <a:avLst/>
          </a:prstGeom>
        </p:spPr>
      </p:pic>
      <p:pic>
        <p:nvPicPr>
          <p:cNvPr id="5" name="Picture 4">
            <a:extLst>
              <a:ext uri="{FF2B5EF4-FFF2-40B4-BE49-F238E27FC236}">
                <a16:creationId xmlns:a16="http://schemas.microsoft.com/office/drawing/2014/main" id="{A928B4AD-8DBD-4F13-A97D-997A91ACEB00}"/>
              </a:ext>
            </a:extLst>
          </p:cNvPr>
          <p:cNvPicPr>
            <a:picLocks noChangeAspect="1"/>
          </p:cNvPicPr>
          <p:nvPr/>
        </p:nvPicPr>
        <p:blipFill>
          <a:blip r:embed="rId7"/>
          <a:stretch>
            <a:fillRect/>
          </a:stretch>
        </p:blipFill>
        <p:spPr>
          <a:xfrm>
            <a:off x="7908349" y="4758137"/>
            <a:ext cx="2463100" cy="659140"/>
          </a:xfrm>
          <a:prstGeom prst="rect">
            <a:avLst/>
          </a:prstGeom>
        </p:spPr>
      </p:pic>
    </p:spTree>
    <p:extLst>
      <p:ext uri="{BB962C8B-B14F-4D97-AF65-F5344CB8AC3E}">
        <p14:creationId xmlns:p14="http://schemas.microsoft.com/office/powerpoint/2010/main" val="82604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B7F1-EDA7-3332-BE5D-1950830EC1E7}"/>
              </a:ext>
            </a:extLst>
          </p:cNvPr>
          <p:cNvSpPr>
            <a:spLocks noGrp="1"/>
          </p:cNvSpPr>
          <p:nvPr>
            <p:ph type="title"/>
          </p:nvPr>
        </p:nvSpPr>
        <p:spPr>
          <a:xfrm>
            <a:off x="306355" y="411778"/>
            <a:ext cx="10515600" cy="1325563"/>
          </a:xfrm>
        </p:spPr>
        <p:txBody>
          <a:bodyPr/>
          <a:lstStyle/>
          <a:p>
            <a:r>
              <a:rPr lang="en-SE" dirty="0">
                <a:solidFill>
                  <a:schemeClr val="bg1"/>
                </a:solidFill>
              </a:rPr>
              <a:t>Agenda</a:t>
            </a:r>
          </a:p>
        </p:txBody>
      </p:sp>
      <p:sp>
        <p:nvSpPr>
          <p:cNvPr id="3" name="Content Placeholder 2">
            <a:extLst>
              <a:ext uri="{FF2B5EF4-FFF2-40B4-BE49-F238E27FC236}">
                <a16:creationId xmlns:a16="http://schemas.microsoft.com/office/drawing/2014/main" id="{C221E34B-480C-4960-1141-E48B8443C943}"/>
              </a:ext>
            </a:extLst>
          </p:cNvPr>
          <p:cNvSpPr>
            <a:spLocks noGrp="1"/>
          </p:cNvSpPr>
          <p:nvPr>
            <p:ph idx="1"/>
          </p:nvPr>
        </p:nvSpPr>
        <p:spPr/>
        <p:txBody>
          <a:bodyPr/>
          <a:lstStyle/>
          <a:p>
            <a:r>
              <a:rPr lang="en-SE" dirty="0">
                <a:solidFill>
                  <a:schemeClr val="bg1"/>
                </a:solidFill>
              </a:rPr>
              <a:t>Explore the problem area</a:t>
            </a:r>
          </a:p>
          <a:p>
            <a:r>
              <a:rPr lang="en-SE" dirty="0">
                <a:solidFill>
                  <a:schemeClr val="bg1"/>
                </a:solidFill>
              </a:rPr>
              <a:t>Reason we choose the data lake paradigm</a:t>
            </a:r>
          </a:p>
          <a:p>
            <a:r>
              <a:rPr lang="en-SE" dirty="0">
                <a:solidFill>
                  <a:schemeClr val="bg1"/>
                </a:solidFill>
              </a:rPr>
              <a:t>Architectural walkthrough of the solution</a:t>
            </a:r>
          </a:p>
          <a:p>
            <a:r>
              <a:rPr lang="en-SE" dirty="0">
                <a:solidFill>
                  <a:schemeClr val="bg1"/>
                </a:solidFill>
              </a:rPr>
              <a:t>Lessons learnt and takeaways</a:t>
            </a:r>
          </a:p>
        </p:txBody>
      </p:sp>
    </p:spTree>
    <p:extLst>
      <p:ext uri="{BB962C8B-B14F-4D97-AF65-F5344CB8AC3E}">
        <p14:creationId xmlns:p14="http://schemas.microsoft.com/office/powerpoint/2010/main" val="135099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792F-59C8-67E2-7DAE-7E207C947BCA}"/>
              </a:ext>
            </a:extLst>
          </p:cNvPr>
          <p:cNvSpPr>
            <a:spLocks noGrp="1"/>
          </p:cNvSpPr>
          <p:nvPr>
            <p:ph type="title"/>
          </p:nvPr>
        </p:nvSpPr>
        <p:spPr/>
        <p:txBody>
          <a:bodyPr/>
          <a:lstStyle/>
          <a:p>
            <a:r>
              <a:rPr lang="en-SE" dirty="0">
                <a:solidFill>
                  <a:schemeClr val="bg1"/>
                </a:solidFill>
              </a:rPr>
              <a:t>T</a:t>
            </a:r>
            <a:r>
              <a:rPr lang="sv-SE" dirty="0">
                <a:solidFill>
                  <a:schemeClr val="bg1"/>
                </a:solidFill>
              </a:rPr>
              <a:t>h</a:t>
            </a:r>
            <a:r>
              <a:rPr lang="en-SE" dirty="0">
                <a:solidFill>
                  <a:schemeClr val="bg1"/>
                </a:solidFill>
              </a:rPr>
              <a:t>e problem at hand</a:t>
            </a:r>
          </a:p>
        </p:txBody>
      </p:sp>
      <p:sp>
        <p:nvSpPr>
          <p:cNvPr id="3" name="Text Placeholder 2">
            <a:extLst>
              <a:ext uri="{FF2B5EF4-FFF2-40B4-BE49-F238E27FC236}">
                <a16:creationId xmlns:a16="http://schemas.microsoft.com/office/drawing/2014/main" id="{F580A432-3DFF-86FC-A2FB-DA3DDD1FE8F3}"/>
              </a:ext>
            </a:extLst>
          </p:cNvPr>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62475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7B8A-C46E-3EE9-3F88-A183DEA7DBD9}"/>
              </a:ext>
            </a:extLst>
          </p:cNvPr>
          <p:cNvSpPr txBox="1">
            <a:spLocks/>
          </p:cNvSpPr>
          <p:nvPr/>
        </p:nvSpPr>
        <p:spPr>
          <a:xfrm>
            <a:off x="277750" y="346431"/>
            <a:ext cx="11582400" cy="638175"/>
          </a:xfrm>
          <a:prstGeom prst="rect">
            <a:avLst/>
          </a:prstGeom>
        </p:spPr>
        <p:txBody>
          <a:bodyPr vert="horz" lIns="91440" tIns="45720" rIns="91440" bIns="45720" rtlCol="0" anchor="ctr">
            <a:normAutofit lnSpcReduction="10000"/>
          </a:bodyPr>
          <a:lstStyle>
            <a:lvl1pPr>
              <a:lnSpc>
                <a:spcPct val="90000"/>
              </a:lnSpc>
              <a:spcBef>
                <a:spcPct val="0"/>
              </a:spcBef>
              <a:buNone/>
              <a:defRPr sz="4400">
                <a:solidFill>
                  <a:schemeClr val="bg1"/>
                </a:solidFill>
                <a:latin typeface="+mj-lt"/>
                <a:ea typeface="+mj-ea"/>
                <a:cs typeface="+mj-cs"/>
              </a:defRPr>
            </a:lvl1pPr>
          </a:lstStyle>
          <a:p>
            <a:r>
              <a:rPr lang="en-SE" dirty="0"/>
              <a:t>The landscape and challenge</a:t>
            </a:r>
          </a:p>
        </p:txBody>
      </p:sp>
      <p:sp>
        <p:nvSpPr>
          <p:cNvPr id="3" name="Rectangle 2">
            <a:extLst>
              <a:ext uri="{FF2B5EF4-FFF2-40B4-BE49-F238E27FC236}">
                <a16:creationId xmlns:a16="http://schemas.microsoft.com/office/drawing/2014/main" id="{36403B04-9427-C1A0-7495-70EB7DFF3AAE}"/>
              </a:ext>
            </a:extLst>
          </p:cNvPr>
          <p:cNvSpPr/>
          <p:nvPr/>
        </p:nvSpPr>
        <p:spPr>
          <a:xfrm>
            <a:off x="1060986" y="1290408"/>
            <a:ext cx="7338951" cy="1131023"/>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endParaRPr lang="en-SE" sz="1100" dirty="0" err="1">
              <a:solidFill>
                <a:schemeClr val="tx1"/>
              </a:solidFill>
            </a:endParaRPr>
          </a:p>
        </p:txBody>
      </p:sp>
      <p:sp>
        <p:nvSpPr>
          <p:cNvPr id="4" name="Rectangle 3">
            <a:extLst>
              <a:ext uri="{FF2B5EF4-FFF2-40B4-BE49-F238E27FC236}">
                <a16:creationId xmlns:a16="http://schemas.microsoft.com/office/drawing/2014/main" id="{1986947B-9A68-3C41-A9DC-D0D7EF7ECFEB}"/>
              </a:ext>
            </a:extLst>
          </p:cNvPr>
          <p:cNvSpPr/>
          <p:nvPr/>
        </p:nvSpPr>
        <p:spPr>
          <a:xfrm>
            <a:off x="1060986" y="4674173"/>
            <a:ext cx="7338951" cy="1131023"/>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endParaRPr lang="en-SE" sz="1100" dirty="0" err="1">
              <a:solidFill>
                <a:schemeClr val="tx1"/>
              </a:solidFill>
            </a:endParaRPr>
          </a:p>
        </p:txBody>
      </p:sp>
      <p:sp>
        <p:nvSpPr>
          <p:cNvPr id="5" name="TextBox 4">
            <a:extLst>
              <a:ext uri="{FF2B5EF4-FFF2-40B4-BE49-F238E27FC236}">
                <a16:creationId xmlns:a16="http://schemas.microsoft.com/office/drawing/2014/main" id="{6DA39B96-702F-E738-23E5-AD485CAC2930}"/>
              </a:ext>
            </a:extLst>
          </p:cNvPr>
          <p:cNvSpPr txBox="1"/>
          <p:nvPr/>
        </p:nvSpPr>
        <p:spPr>
          <a:xfrm>
            <a:off x="9146103" y="1548235"/>
            <a:ext cx="2529840" cy="646331"/>
          </a:xfrm>
          <a:prstGeom prst="rect">
            <a:avLst/>
          </a:prstGeom>
          <a:noFill/>
        </p:spPr>
        <p:txBody>
          <a:bodyPr wrap="square" lIns="0" rtlCol="0">
            <a:spAutoFit/>
          </a:bodyPr>
          <a:lstStyle/>
          <a:p>
            <a:pPr algn="ctr"/>
            <a:r>
              <a:rPr lang="en-US" dirty="0">
                <a:solidFill>
                  <a:schemeClr val="bg1"/>
                </a:solidFill>
                <a:latin typeface="+mj-lt"/>
              </a:rPr>
              <a:t>External sources</a:t>
            </a:r>
          </a:p>
          <a:p>
            <a:pPr algn="ctr"/>
            <a:r>
              <a:rPr lang="en-US" dirty="0">
                <a:solidFill>
                  <a:schemeClr val="bg1"/>
                </a:solidFill>
                <a:latin typeface="+mj-lt"/>
              </a:rPr>
              <a:t>“untrusted space”</a:t>
            </a:r>
          </a:p>
        </p:txBody>
      </p:sp>
      <p:sp>
        <p:nvSpPr>
          <p:cNvPr id="6" name="TextBox 5">
            <a:extLst>
              <a:ext uri="{FF2B5EF4-FFF2-40B4-BE49-F238E27FC236}">
                <a16:creationId xmlns:a16="http://schemas.microsoft.com/office/drawing/2014/main" id="{9C37F26D-49E5-7038-631B-0E14732FAD49}"/>
              </a:ext>
            </a:extLst>
          </p:cNvPr>
          <p:cNvSpPr txBox="1"/>
          <p:nvPr/>
        </p:nvSpPr>
        <p:spPr>
          <a:xfrm>
            <a:off x="9146103" y="4935315"/>
            <a:ext cx="2529840" cy="646331"/>
          </a:xfrm>
          <a:prstGeom prst="rect">
            <a:avLst/>
          </a:prstGeom>
          <a:noFill/>
        </p:spPr>
        <p:txBody>
          <a:bodyPr wrap="square" lIns="0" rtlCol="0">
            <a:spAutoFit/>
          </a:bodyPr>
          <a:lstStyle/>
          <a:p>
            <a:pPr algn="ctr"/>
            <a:r>
              <a:rPr lang="en-SE" dirty="0">
                <a:solidFill>
                  <a:schemeClr val="bg1"/>
                </a:solidFill>
                <a:latin typeface="+mj-lt"/>
              </a:rPr>
              <a:t>Internal</a:t>
            </a:r>
            <a:r>
              <a:rPr lang="en-US" dirty="0">
                <a:solidFill>
                  <a:schemeClr val="bg1"/>
                </a:solidFill>
                <a:latin typeface="+mj-lt"/>
              </a:rPr>
              <a:t> landscape</a:t>
            </a:r>
          </a:p>
          <a:p>
            <a:pPr algn="ctr"/>
            <a:r>
              <a:rPr lang="en-US" dirty="0">
                <a:solidFill>
                  <a:schemeClr val="bg1"/>
                </a:solidFill>
                <a:latin typeface="+mj-lt"/>
              </a:rPr>
              <a:t>“trusted space</a:t>
            </a:r>
            <a:r>
              <a:rPr lang="en-SE" dirty="0">
                <a:solidFill>
                  <a:schemeClr val="bg1"/>
                </a:solidFill>
                <a:latin typeface="+mj-lt"/>
              </a:rPr>
              <a:t>”</a:t>
            </a:r>
            <a:r>
              <a:rPr lang="en-US" dirty="0">
                <a:latin typeface="+mj-lt"/>
              </a:rPr>
              <a:t>”</a:t>
            </a:r>
          </a:p>
        </p:txBody>
      </p:sp>
      <p:sp>
        <p:nvSpPr>
          <p:cNvPr id="7" name="Rounded Rectangle 6">
            <a:extLst>
              <a:ext uri="{FF2B5EF4-FFF2-40B4-BE49-F238E27FC236}">
                <a16:creationId xmlns:a16="http://schemas.microsoft.com/office/drawing/2014/main" id="{5611EB92-6CF4-EF82-92EA-FA0EBA16A84B}"/>
              </a:ext>
            </a:extLst>
          </p:cNvPr>
          <p:cNvSpPr/>
          <p:nvPr/>
        </p:nvSpPr>
        <p:spPr>
          <a:xfrm>
            <a:off x="1188052" y="1434985"/>
            <a:ext cx="1138844" cy="8312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Partner</a:t>
            </a:r>
          </a:p>
          <a:p>
            <a:pPr algn="ctr"/>
            <a:r>
              <a:rPr lang="en-SE" sz="1400" dirty="0"/>
              <a:t>Systems</a:t>
            </a:r>
          </a:p>
        </p:txBody>
      </p:sp>
      <p:sp>
        <p:nvSpPr>
          <p:cNvPr id="8" name="Rounded Rectangle 7">
            <a:extLst>
              <a:ext uri="{FF2B5EF4-FFF2-40B4-BE49-F238E27FC236}">
                <a16:creationId xmlns:a16="http://schemas.microsoft.com/office/drawing/2014/main" id="{280FE7FF-2DE1-D354-7D07-5A5EE9505A83}"/>
              </a:ext>
            </a:extLst>
          </p:cNvPr>
          <p:cNvSpPr/>
          <p:nvPr/>
        </p:nvSpPr>
        <p:spPr>
          <a:xfrm>
            <a:off x="3169252" y="1455765"/>
            <a:ext cx="1138844" cy="8312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SaaS</a:t>
            </a:r>
          </a:p>
        </p:txBody>
      </p:sp>
      <p:sp>
        <p:nvSpPr>
          <p:cNvPr id="9" name="Rounded Rectangle 8">
            <a:extLst>
              <a:ext uri="{FF2B5EF4-FFF2-40B4-BE49-F238E27FC236}">
                <a16:creationId xmlns:a16="http://schemas.microsoft.com/office/drawing/2014/main" id="{A4D812D9-518E-7340-3A1D-D13D19C16032}"/>
              </a:ext>
            </a:extLst>
          </p:cNvPr>
          <p:cNvSpPr/>
          <p:nvPr/>
        </p:nvSpPr>
        <p:spPr>
          <a:xfrm>
            <a:off x="5150452" y="1434985"/>
            <a:ext cx="1196254" cy="8312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Managed Platforms</a:t>
            </a:r>
          </a:p>
        </p:txBody>
      </p:sp>
      <p:sp>
        <p:nvSpPr>
          <p:cNvPr id="10" name="Rounded Rectangle 9">
            <a:extLst>
              <a:ext uri="{FF2B5EF4-FFF2-40B4-BE49-F238E27FC236}">
                <a16:creationId xmlns:a16="http://schemas.microsoft.com/office/drawing/2014/main" id="{556886D3-95CA-B4E0-A457-735D5397EEEB}"/>
              </a:ext>
            </a:extLst>
          </p:cNvPr>
          <p:cNvSpPr/>
          <p:nvPr/>
        </p:nvSpPr>
        <p:spPr>
          <a:xfrm>
            <a:off x="7131652" y="1434985"/>
            <a:ext cx="1138844" cy="8312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Factory</a:t>
            </a:r>
          </a:p>
          <a:p>
            <a:pPr algn="ctr"/>
            <a:r>
              <a:rPr lang="en-SE" sz="1400" dirty="0"/>
              <a:t>Systems</a:t>
            </a:r>
          </a:p>
        </p:txBody>
      </p:sp>
      <p:sp>
        <p:nvSpPr>
          <p:cNvPr id="11" name="Rounded Rectangle 10">
            <a:extLst>
              <a:ext uri="{FF2B5EF4-FFF2-40B4-BE49-F238E27FC236}">
                <a16:creationId xmlns:a16="http://schemas.microsoft.com/office/drawing/2014/main" id="{FD142198-9A64-B937-E071-9176521FF41C}"/>
              </a:ext>
            </a:extLst>
          </p:cNvPr>
          <p:cNvSpPr/>
          <p:nvPr/>
        </p:nvSpPr>
        <p:spPr>
          <a:xfrm>
            <a:off x="1188051" y="4842845"/>
            <a:ext cx="1256175" cy="8312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Serverless</a:t>
            </a:r>
          </a:p>
          <a:p>
            <a:pPr algn="ctr"/>
            <a:r>
              <a:rPr lang="en-SE" sz="1400" dirty="0"/>
              <a:t>Products</a:t>
            </a:r>
          </a:p>
        </p:txBody>
      </p:sp>
      <p:sp>
        <p:nvSpPr>
          <p:cNvPr id="12" name="Rounded Rectangle 11">
            <a:extLst>
              <a:ext uri="{FF2B5EF4-FFF2-40B4-BE49-F238E27FC236}">
                <a16:creationId xmlns:a16="http://schemas.microsoft.com/office/drawing/2014/main" id="{4245471C-C1B0-A241-0D00-E4471A95053C}"/>
              </a:ext>
            </a:extLst>
          </p:cNvPr>
          <p:cNvSpPr/>
          <p:nvPr/>
        </p:nvSpPr>
        <p:spPr>
          <a:xfrm>
            <a:off x="3169251" y="4849594"/>
            <a:ext cx="1256175" cy="79024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COTS</a:t>
            </a:r>
          </a:p>
        </p:txBody>
      </p:sp>
      <p:sp>
        <p:nvSpPr>
          <p:cNvPr id="13" name="Rounded Rectangle 12">
            <a:extLst>
              <a:ext uri="{FF2B5EF4-FFF2-40B4-BE49-F238E27FC236}">
                <a16:creationId xmlns:a16="http://schemas.microsoft.com/office/drawing/2014/main" id="{94832EA8-9D68-C36A-BCE5-0346FBF9E653}"/>
              </a:ext>
            </a:extLst>
          </p:cNvPr>
          <p:cNvSpPr/>
          <p:nvPr/>
        </p:nvSpPr>
        <p:spPr>
          <a:xfrm>
            <a:off x="5150451" y="4842845"/>
            <a:ext cx="1303409" cy="8312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Data and Analytics</a:t>
            </a:r>
          </a:p>
        </p:txBody>
      </p:sp>
      <p:sp>
        <p:nvSpPr>
          <p:cNvPr id="14" name="Rounded Rectangle 13">
            <a:extLst>
              <a:ext uri="{FF2B5EF4-FFF2-40B4-BE49-F238E27FC236}">
                <a16:creationId xmlns:a16="http://schemas.microsoft.com/office/drawing/2014/main" id="{7D2BC811-DDDA-A4B1-827C-55B985ACF6C3}"/>
              </a:ext>
            </a:extLst>
          </p:cNvPr>
          <p:cNvSpPr/>
          <p:nvPr/>
        </p:nvSpPr>
        <p:spPr>
          <a:xfrm>
            <a:off x="7131652" y="4842845"/>
            <a:ext cx="1138844" cy="8312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InfoSec</a:t>
            </a:r>
          </a:p>
        </p:txBody>
      </p:sp>
      <p:cxnSp>
        <p:nvCxnSpPr>
          <p:cNvPr id="15" name="Straight Arrow Connector 14">
            <a:extLst>
              <a:ext uri="{FF2B5EF4-FFF2-40B4-BE49-F238E27FC236}">
                <a16:creationId xmlns:a16="http://schemas.microsoft.com/office/drawing/2014/main" id="{4F67ACE0-54AB-DDEE-4487-CFCBD832DE3A}"/>
              </a:ext>
            </a:extLst>
          </p:cNvPr>
          <p:cNvCxnSpPr>
            <a:cxnSpLocks/>
          </p:cNvCxnSpPr>
          <p:nvPr/>
        </p:nvCxnSpPr>
        <p:spPr>
          <a:xfrm>
            <a:off x="1562039" y="2252759"/>
            <a:ext cx="2021032" cy="2596835"/>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602F4FE-46AF-A80B-F201-85EBC53C5090}"/>
              </a:ext>
            </a:extLst>
          </p:cNvPr>
          <p:cNvCxnSpPr>
            <a:cxnSpLocks/>
          </p:cNvCxnSpPr>
          <p:nvPr/>
        </p:nvCxnSpPr>
        <p:spPr>
          <a:xfrm flipH="1">
            <a:off x="1620575" y="2287037"/>
            <a:ext cx="1962496" cy="2562557"/>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7BDB4F1-C793-F4C5-6990-D79637F0D115}"/>
              </a:ext>
            </a:extLst>
          </p:cNvPr>
          <p:cNvCxnSpPr>
            <a:cxnSpLocks/>
            <a:stCxn id="7" idx="2"/>
          </p:cNvCxnSpPr>
          <p:nvPr/>
        </p:nvCxnSpPr>
        <p:spPr>
          <a:xfrm>
            <a:off x="1757474" y="2266257"/>
            <a:ext cx="3776056" cy="2583337"/>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4E09D83-88C1-F1B0-0C6E-040476831A49}"/>
              </a:ext>
            </a:extLst>
          </p:cNvPr>
          <p:cNvCxnSpPr>
            <a:cxnSpLocks/>
          </p:cNvCxnSpPr>
          <p:nvPr/>
        </p:nvCxnSpPr>
        <p:spPr>
          <a:xfrm>
            <a:off x="3751662" y="2276647"/>
            <a:ext cx="3790517" cy="2566198"/>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2DCBC89-C2CF-995B-E677-EAB3D1F66CE8}"/>
              </a:ext>
            </a:extLst>
          </p:cNvPr>
          <p:cNvCxnSpPr>
            <a:cxnSpLocks/>
          </p:cNvCxnSpPr>
          <p:nvPr/>
        </p:nvCxnSpPr>
        <p:spPr>
          <a:xfrm>
            <a:off x="2116461" y="2252759"/>
            <a:ext cx="5270115" cy="2590086"/>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88D08E9-F0A7-5966-3D63-9DB0D714C3A2}"/>
              </a:ext>
            </a:extLst>
          </p:cNvPr>
          <p:cNvCxnSpPr>
            <a:cxnSpLocks/>
            <a:endCxn id="12" idx="0"/>
          </p:cNvCxnSpPr>
          <p:nvPr/>
        </p:nvCxnSpPr>
        <p:spPr>
          <a:xfrm flipH="1">
            <a:off x="3797339" y="2273006"/>
            <a:ext cx="1801135" cy="2576588"/>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6E8601C-AFD4-7478-73E8-BB99A6A20CA6}"/>
              </a:ext>
            </a:extLst>
          </p:cNvPr>
          <p:cNvCxnSpPr>
            <a:cxnSpLocks/>
            <a:endCxn id="13" idx="0"/>
          </p:cNvCxnSpPr>
          <p:nvPr/>
        </p:nvCxnSpPr>
        <p:spPr>
          <a:xfrm>
            <a:off x="5688485" y="2266257"/>
            <a:ext cx="113671" cy="2576588"/>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4849477-2B98-2955-E267-6CD6B323DAA7}"/>
              </a:ext>
            </a:extLst>
          </p:cNvPr>
          <p:cNvCxnSpPr>
            <a:cxnSpLocks/>
            <a:endCxn id="14" idx="0"/>
          </p:cNvCxnSpPr>
          <p:nvPr/>
        </p:nvCxnSpPr>
        <p:spPr>
          <a:xfrm>
            <a:off x="5836079" y="2254712"/>
            <a:ext cx="1864995" cy="2588133"/>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93A527A-3D0B-022A-5069-6DECA4E78271}"/>
              </a:ext>
            </a:extLst>
          </p:cNvPr>
          <p:cNvCxnSpPr>
            <a:cxnSpLocks/>
          </p:cNvCxnSpPr>
          <p:nvPr/>
        </p:nvCxnSpPr>
        <p:spPr>
          <a:xfrm flipH="1">
            <a:off x="5923537" y="2266257"/>
            <a:ext cx="1739352" cy="2576588"/>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5C280D5-7D4F-5602-D450-A53F6B16FCCD}"/>
              </a:ext>
            </a:extLst>
          </p:cNvPr>
          <p:cNvCxnSpPr>
            <a:cxnSpLocks/>
          </p:cNvCxnSpPr>
          <p:nvPr/>
        </p:nvCxnSpPr>
        <p:spPr>
          <a:xfrm>
            <a:off x="7767878" y="2266257"/>
            <a:ext cx="64208" cy="2576588"/>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DB2C5B8-1D66-8DE9-CE7E-479CF391C56E}"/>
              </a:ext>
            </a:extLst>
          </p:cNvPr>
          <p:cNvCxnSpPr>
            <a:cxnSpLocks/>
            <a:endCxn id="11" idx="0"/>
          </p:cNvCxnSpPr>
          <p:nvPr/>
        </p:nvCxnSpPr>
        <p:spPr>
          <a:xfrm flipH="1">
            <a:off x="1816139" y="2266257"/>
            <a:ext cx="3688211" cy="2576588"/>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E2A4917-6AEC-FF86-0AE1-50FDEF311D2C}"/>
              </a:ext>
            </a:extLst>
          </p:cNvPr>
          <p:cNvCxnSpPr>
            <a:cxnSpLocks/>
          </p:cNvCxnSpPr>
          <p:nvPr/>
        </p:nvCxnSpPr>
        <p:spPr>
          <a:xfrm flipH="1">
            <a:off x="1988845" y="2266257"/>
            <a:ext cx="5553334" cy="2576588"/>
          </a:xfrm>
          <a:prstGeom prst="straightConnector1">
            <a:avLst/>
          </a:prstGeom>
          <a:ln w="1905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E91C79B-369C-03B3-7258-348EAF327022}"/>
              </a:ext>
            </a:extLst>
          </p:cNvPr>
          <p:cNvSpPr txBox="1"/>
          <p:nvPr/>
        </p:nvSpPr>
        <p:spPr>
          <a:xfrm>
            <a:off x="9146103" y="3222814"/>
            <a:ext cx="2529840" cy="923330"/>
          </a:xfrm>
          <a:prstGeom prst="rect">
            <a:avLst/>
          </a:prstGeom>
          <a:noFill/>
        </p:spPr>
        <p:txBody>
          <a:bodyPr wrap="square" lIns="0" rtlCol="0">
            <a:spAutoFit/>
          </a:bodyPr>
          <a:lstStyle/>
          <a:p>
            <a:pPr algn="ctr"/>
            <a:r>
              <a:rPr lang="en-US" dirty="0">
                <a:solidFill>
                  <a:schemeClr val="bg1"/>
                </a:solidFill>
                <a:latin typeface="+mj-lt"/>
              </a:rPr>
              <a:t>Spaghetti mess of integrations via ESB’s</a:t>
            </a:r>
          </a:p>
        </p:txBody>
      </p:sp>
      <p:sp>
        <p:nvSpPr>
          <p:cNvPr id="33" name="TextBox 32">
            <a:extLst>
              <a:ext uri="{FF2B5EF4-FFF2-40B4-BE49-F238E27FC236}">
                <a16:creationId xmlns:a16="http://schemas.microsoft.com/office/drawing/2014/main" id="{B624C7A9-C776-5614-F5BC-62A4DF9291F3}"/>
              </a:ext>
            </a:extLst>
          </p:cNvPr>
          <p:cNvSpPr txBox="1"/>
          <p:nvPr/>
        </p:nvSpPr>
        <p:spPr>
          <a:xfrm>
            <a:off x="939594" y="6065608"/>
            <a:ext cx="1830950" cy="369332"/>
          </a:xfrm>
          <a:prstGeom prst="rect">
            <a:avLst/>
          </a:prstGeom>
          <a:solidFill>
            <a:schemeClr val="accent4">
              <a:lumMod val="75000"/>
            </a:schemeClr>
          </a:solidFill>
        </p:spPr>
        <p:txBody>
          <a:bodyPr wrap="none" rtlCol="0">
            <a:spAutoFit/>
          </a:bodyPr>
          <a:lstStyle/>
          <a:p>
            <a:r>
              <a:rPr lang="en-SE" dirty="0">
                <a:solidFill>
                  <a:schemeClr val="bg1"/>
                </a:solidFill>
              </a:rPr>
              <a:t>Lost RAW Data</a:t>
            </a:r>
          </a:p>
        </p:txBody>
      </p:sp>
      <p:sp>
        <p:nvSpPr>
          <p:cNvPr id="34" name="TextBox 33">
            <a:extLst>
              <a:ext uri="{FF2B5EF4-FFF2-40B4-BE49-F238E27FC236}">
                <a16:creationId xmlns:a16="http://schemas.microsoft.com/office/drawing/2014/main" id="{0A3B9E2E-85A6-13EF-6CD6-F519BC3D9B3D}"/>
              </a:ext>
            </a:extLst>
          </p:cNvPr>
          <p:cNvSpPr txBox="1"/>
          <p:nvPr/>
        </p:nvSpPr>
        <p:spPr>
          <a:xfrm>
            <a:off x="3351539" y="6040492"/>
            <a:ext cx="2717411" cy="369332"/>
          </a:xfrm>
          <a:prstGeom prst="rect">
            <a:avLst/>
          </a:prstGeom>
          <a:solidFill>
            <a:schemeClr val="accent4">
              <a:lumMod val="75000"/>
            </a:schemeClr>
          </a:solidFill>
        </p:spPr>
        <p:txBody>
          <a:bodyPr wrap="none" rtlCol="0">
            <a:spAutoFit/>
          </a:bodyPr>
          <a:lstStyle>
            <a:defPPr>
              <a:defRPr lang="en-SE"/>
            </a:defPPr>
            <a:lvl1pPr>
              <a:defRPr>
                <a:solidFill>
                  <a:schemeClr val="bg1"/>
                </a:solidFill>
              </a:defRPr>
            </a:lvl1pPr>
          </a:lstStyle>
          <a:p>
            <a:r>
              <a:rPr lang="en-SE" dirty="0"/>
              <a:t>Governance nightmare</a:t>
            </a:r>
          </a:p>
        </p:txBody>
      </p:sp>
      <p:sp>
        <p:nvSpPr>
          <p:cNvPr id="35" name="TextBox 34">
            <a:extLst>
              <a:ext uri="{FF2B5EF4-FFF2-40B4-BE49-F238E27FC236}">
                <a16:creationId xmlns:a16="http://schemas.microsoft.com/office/drawing/2014/main" id="{11256483-67F7-A07F-4B35-F6A462DFBDBA}"/>
              </a:ext>
            </a:extLst>
          </p:cNvPr>
          <p:cNvSpPr txBox="1"/>
          <p:nvPr/>
        </p:nvSpPr>
        <p:spPr>
          <a:xfrm>
            <a:off x="6649945" y="6065608"/>
            <a:ext cx="2464136" cy="369332"/>
          </a:xfrm>
          <a:prstGeom prst="rect">
            <a:avLst/>
          </a:prstGeom>
          <a:solidFill>
            <a:schemeClr val="accent4">
              <a:lumMod val="75000"/>
            </a:schemeClr>
          </a:solidFill>
        </p:spPr>
        <p:txBody>
          <a:bodyPr wrap="none" rtlCol="0">
            <a:spAutoFit/>
          </a:bodyPr>
          <a:lstStyle>
            <a:defPPr>
              <a:defRPr lang="en-SE"/>
            </a:defPPr>
            <a:lvl1pPr>
              <a:defRPr>
                <a:solidFill>
                  <a:schemeClr val="bg1"/>
                </a:solidFill>
              </a:defRPr>
            </a:lvl1pPr>
          </a:lstStyle>
          <a:p>
            <a:r>
              <a:rPr lang="en-SE" dirty="0"/>
              <a:t>Unclear boundaries</a:t>
            </a:r>
          </a:p>
        </p:txBody>
      </p:sp>
      <p:sp>
        <p:nvSpPr>
          <p:cNvPr id="36" name="TextBox 35">
            <a:extLst>
              <a:ext uri="{FF2B5EF4-FFF2-40B4-BE49-F238E27FC236}">
                <a16:creationId xmlns:a16="http://schemas.microsoft.com/office/drawing/2014/main" id="{7EBC98E2-3AAC-E463-7651-1FEE4FDF7EE9}"/>
              </a:ext>
            </a:extLst>
          </p:cNvPr>
          <p:cNvSpPr txBox="1"/>
          <p:nvPr/>
        </p:nvSpPr>
        <p:spPr>
          <a:xfrm>
            <a:off x="9761031" y="6065608"/>
            <a:ext cx="1830950" cy="369332"/>
          </a:xfrm>
          <a:prstGeom prst="rect">
            <a:avLst/>
          </a:prstGeom>
          <a:solidFill>
            <a:schemeClr val="accent4">
              <a:lumMod val="75000"/>
            </a:schemeClr>
          </a:solidFill>
        </p:spPr>
        <p:txBody>
          <a:bodyPr wrap="none" rtlCol="0">
            <a:spAutoFit/>
          </a:bodyPr>
          <a:lstStyle/>
          <a:p>
            <a:r>
              <a:rPr lang="en-SE" dirty="0">
                <a:solidFill>
                  <a:schemeClr val="bg1"/>
                </a:solidFill>
              </a:rPr>
              <a:t>Process waste</a:t>
            </a:r>
          </a:p>
        </p:txBody>
      </p:sp>
    </p:spTree>
    <p:extLst>
      <p:ext uri="{BB962C8B-B14F-4D97-AF65-F5344CB8AC3E}">
        <p14:creationId xmlns:p14="http://schemas.microsoft.com/office/powerpoint/2010/main" val="38176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P spid="9" grpId="0" animBg="1"/>
      <p:bldP spid="10" grpId="0" animBg="1"/>
      <p:bldP spid="11" grpId="0" animBg="1"/>
      <p:bldP spid="12" grpId="0" animBg="1"/>
      <p:bldP spid="13" grpId="0" animBg="1"/>
      <p:bldP spid="14" grpId="0" animBg="1"/>
      <p:bldP spid="27" grpId="0"/>
      <p:bldP spid="33"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9BD7-2624-B50B-E613-E11F3D61AB52}"/>
              </a:ext>
            </a:extLst>
          </p:cNvPr>
          <p:cNvSpPr>
            <a:spLocks noGrp="1"/>
          </p:cNvSpPr>
          <p:nvPr>
            <p:ph type="title"/>
          </p:nvPr>
        </p:nvSpPr>
        <p:spPr>
          <a:xfrm>
            <a:off x="269033" y="262489"/>
            <a:ext cx="10515600" cy="1325563"/>
          </a:xfrm>
        </p:spPr>
        <p:txBody>
          <a:bodyPr/>
          <a:lstStyle/>
          <a:p>
            <a:r>
              <a:rPr lang="en-SE" dirty="0">
                <a:solidFill>
                  <a:schemeClr val="bg1"/>
                </a:solidFill>
              </a:rPr>
              <a:t>Desired outcomes and constraints</a:t>
            </a:r>
          </a:p>
        </p:txBody>
      </p:sp>
      <p:sp>
        <p:nvSpPr>
          <p:cNvPr id="3" name="Content Placeholder 2">
            <a:extLst>
              <a:ext uri="{FF2B5EF4-FFF2-40B4-BE49-F238E27FC236}">
                <a16:creationId xmlns:a16="http://schemas.microsoft.com/office/drawing/2014/main" id="{35AF60FA-8E33-8DAC-84C7-B584560BEB1B}"/>
              </a:ext>
            </a:extLst>
          </p:cNvPr>
          <p:cNvSpPr>
            <a:spLocks noGrp="1"/>
          </p:cNvSpPr>
          <p:nvPr>
            <p:ph sz="quarter" idx="13"/>
          </p:nvPr>
        </p:nvSpPr>
        <p:spPr>
          <a:xfrm>
            <a:off x="838200" y="1947553"/>
            <a:ext cx="10796337" cy="4435434"/>
          </a:xfrm>
        </p:spPr>
        <p:txBody>
          <a:bodyPr>
            <a:normAutofit/>
          </a:bodyPr>
          <a:lstStyle/>
          <a:p>
            <a:r>
              <a:rPr lang="en-SE" dirty="0">
                <a:solidFill>
                  <a:schemeClr val="bg1"/>
                </a:solidFill>
              </a:rPr>
              <a:t>Standardise data ingestion and distribution mechanism</a:t>
            </a:r>
          </a:p>
          <a:p>
            <a:r>
              <a:rPr lang="en-SE" dirty="0">
                <a:solidFill>
                  <a:schemeClr val="bg1"/>
                </a:solidFill>
              </a:rPr>
              <a:t>Better governance</a:t>
            </a:r>
          </a:p>
          <a:p>
            <a:r>
              <a:rPr lang="en-SE" dirty="0">
                <a:solidFill>
                  <a:schemeClr val="bg1"/>
                </a:solidFill>
              </a:rPr>
              <a:t>Minimise process waste</a:t>
            </a:r>
          </a:p>
          <a:p>
            <a:r>
              <a:rPr lang="en-SE" dirty="0">
                <a:solidFill>
                  <a:schemeClr val="bg1"/>
                </a:solidFill>
              </a:rPr>
              <a:t>Built for multiple personas – developers, analysts, data scientists etc</a:t>
            </a:r>
          </a:p>
          <a:p>
            <a:r>
              <a:rPr lang="en-SE" dirty="0">
                <a:solidFill>
                  <a:schemeClr val="bg1"/>
                </a:solidFill>
              </a:rPr>
              <a:t>Technical </a:t>
            </a:r>
            <a:r>
              <a:rPr lang="en-US" dirty="0">
                <a:solidFill>
                  <a:schemeClr val="bg1"/>
                </a:solidFill>
              </a:rPr>
              <a:t>characteristics</a:t>
            </a:r>
            <a:endParaRPr lang="en-SE" dirty="0">
              <a:solidFill>
                <a:schemeClr val="bg1"/>
              </a:solidFill>
            </a:endParaRPr>
          </a:p>
          <a:p>
            <a:pPr lvl="1"/>
            <a:r>
              <a:rPr lang="en-SE" dirty="0">
                <a:solidFill>
                  <a:schemeClr val="bg1"/>
                </a:solidFill>
              </a:rPr>
              <a:t>Build it as Self service platform</a:t>
            </a:r>
          </a:p>
          <a:p>
            <a:pPr lvl="1"/>
            <a:r>
              <a:rPr lang="en-SE" dirty="0">
                <a:solidFill>
                  <a:schemeClr val="bg1"/>
                </a:solidFill>
              </a:rPr>
              <a:t>Build frugally -&gt; Serverless</a:t>
            </a:r>
          </a:p>
          <a:p>
            <a:pPr lvl="1"/>
            <a:r>
              <a:rPr lang="en-SE" dirty="0">
                <a:solidFill>
                  <a:schemeClr val="bg1"/>
                </a:solidFill>
              </a:rPr>
              <a:t>Build as loosely coupled system</a:t>
            </a:r>
          </a:p>
          <a:p>
            <a:pPr lvl="1"/>
            <a:endParaRPr lang="en-SE" dirty="0">
              <a:solidFill>
                <a:schemeClr val="bg1"/>
              </a:solidFill>
            </a:endParaRPr>
          </a:p>
        </p:txBody>
      </p:sp>
    </p:spTree>
    <p:extLst>
      <p:ext uri="{BB962C8B-B14F-4D97-AF65-F5344CB8AC3E}">
        <p14:creationId xmlns:p14="http://schemas.microsoft.com/office/powerpoint/2010/main" val="95084987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B755-0065-6333-3552-D17ED7B15CFE}"/>
              </a:ext>
            </a:extLst>
          </p:cNvPr>
          <p:cNvSpPr txBox="1">
            <a:spLocks/>
          </p:cNvSpPr>
          <p:nvPr/>
        </p:nvSpPr>
        <p:spPr>
          <a:xfrm>
            <a:off x="304800" y="304800"/>
            <a:ext cx="11582400" cy="638175"/>
          </a:xfrm>
          <a:prstGeom prst="rect">
            <a:avLst/>
          </a:prstGeom>
        </p:spPr>
        <p:txBody>
          <a:bodyPr/>
          <a:lstStyle>
            <a:lvl1pPr algn="l" defTabSz="914400" rtl="0" eaLnBrk="1" latinLnBrk="0" hangingPunct="1">
              <a:lnSpc>
                <a:spcPct val="90000"/>
              </a:lnSpc>
              <a:spcBef>
                <a:spcPct val="0"/>
              </a:spcBef>
              <a:buNone/>
              <a:defRPr sz="4000" kern="1200" spc="-100" baseline="0">
                <a:solidFill>
                  <a:schemeClr val="tx1"/>
                </a:solidFill>
                <a:latin typeface="+mj-lt"/>
                <a:ea typeface="+mj-ea"/>
                <a:cs typeface="+mj-cs"/>
              </a:defRPr>
            </a:lvl1pPr>
          </a:lstStyle>
          <a:p>
            <a:r>
              <a:rPr lang="sv-SE" dirty="0">
                <a:solidFill>
                  <a:schemeClr val="bg1"/>
                </a:solidFill>
              </a:rPr>
              <a:t>Ideal </a:t>
            </a:r>
            <a:r>
              <a:rPr lang="en-SE" dirty="0">
                <a:solidFill>
                  <a:schemeClr val="bg1"/>
                </a:solidFill>
              </a:rPr>
              <a:t>black box </a:t>
            </a:r>
            <a:r>
              <a:rPr lang="sv-SE" dirty="0">
                <a:solidFill>
                  <a:schemeClr val="bg1"/>
                </a:solidFill>
              </a:rPr>
              <a:t>solution</a:t>
            </a:r>
            <a:endParaRPr lang="en-SE" dirty="0">
              <a:solidFill>
                <a:schemeClr val="bg1"/>
              </a:solidFill>
            </a:endParaRPr>
          </a:p>
        </p:txBody>
      </p:sp>
      <p:sp>
        <p:nvSpPr>
          <p:cNvPr id="3" name="Rectangle 2">
            <a:extLst>
              <a:ext uri="{FF2B5EF4-FFF2-40B4-BE49-F238E27FC236}">
                <a16:creationId xmlns:a16="http://schemas.microsoft.com/office/drawing/2014/main" id="{749BFFEC-75F6-4F8A-F405-A0B28E0DB5D9}"/>
              </a:ext>
            </a:extLst>
          </p:cNvPr>
          <p:cNvSpPr/>
          <p:nvPr/>
        </p:nvSpPr>
        <p:spPr>
          <a:xfrm>
            <a:off x="1274638" y="1375980"/>
            <a:ext cx="7382474" cy="1205071"/>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endParaRPr lang="en-SE" sz="1100" dirty="0" err="1">
              <a:solidFill>
                <a:schemeClr val="tx1"/>
              </a:solidFill>
            </a:endParaRPr>
          </a:p>
        </p:txBody>
      </p:sp>
      <p:sp>
        <p:nvSpPr>
          <p:cNvPr id="4" name="Rectangle 3">
            <a:extLst>
              <a:ext uri="{FF2B5EF4-FFF2-40B4-BE49-F238E27FC236}">
                <a16:creationId xmlns:a16="http://schemas.microsoft.com/office/drawing/2014/main" id="{85D93739-4CCF-62C4-D122-FA22B6C9A3EB}"/>
              </a:ext>
            </a:extLst>
          </p:cNvPr>
          <p:cNvSpPr/>
          <p:nvPr/>
        </p:nvSpPr>
        <p:spPr>
          <a:xfrm>
            <a:off x="1274636" y="4656153"/>
            <a:ext cx="7382475" cy="1379366"/>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endParaRPr lang="en-SE" sz="1100" dirty="0" err="1">
              <a:solidFill>
                <a:schemeClr val="tx1"/>
              </a:solidFill>
            </a:endParaRPr>
          </a:p>
        </p:txBody>
      </p:sp>
      <p:sp>
        <p:nvSpPr>
          <p:cNvPr id="5" name="TextBox 4">
            <a:extLst>
              <a:ext uri="{FF2B5EF4-FFF2-40B4-BE49-F238E27FC236}">
                <a16:creationId xmlns:a16="http://schemas.microsoft.com/office/drawing/2014/main" id="{FF6E4682-785E-7B02-6850-130DF0E76B31}"/>
              </a:ext>
            </a:extLst>
          </p:cNvPr>
          <p:cNvSpPr txBox="1"/>
          <p:nvPr/>
        </p:nvSpPr>
        <p:spPr>
          <a:xfrm>
            <a:off x="9357360" y="1676522"/>
            <a:ext cx="2529840" cy="646331"/>
          </a:xfrm>
          <a:prstGeom prst="rect">
            <a:avLst/>
          </a:prstGeom>
          <a:noFill/>
        </p:spPr>
        <p:txBody>
          <a:bodyPr wrap="square" lIns="0" rtlCol="0">
            <a:spAutoFit/>
          </a:bodyPr>
          <a:lstStyle/>
          <a:p>
            <a:pPr algn="ctr"/>
            <a:r>
              <a:rPr lang="en-US" dirty="0">
                <a:solidFill>
                  <a:schemeClr val="bg1"/>
                </a:solidFill>
                <a:latin typeface="+mj-lt"/>
              </a:rPr>
              <a:t>External sources</a:t>
            </a:r>
          </a:p>
          <a:p>
            <a:pPr algn="ctr"/>
            <a:r>
              <a:rPr lang="en-US" dirty="0">
                <a:solidFill>
                  <a:schemeClr val="bg1"/>
                </a:solidFill>
                <a:latin typeface="+mj-lt"/>
              </a:rPr>
              <a:t>“untrusted space”</a:t>
            </a:r>
          </a:p>
        </p:txBody>
      </p:sp>
      <p:sp>
        <p:nvSpPr>
          <p:cNvPr id="6" name="TextBox 5">
            <a:extLst>
              <a:ext uri="{FF2B5EF4-FFF2-40B4-BE49-F238E27FC236}">
                <a16:creationId xmlns:a16="http://schemas.microsoft.com/office/drawing/2014/main" id="{0BA7B3EC-0861-6BE4-E822-98B20A0A95C6}"/>
              </a:ext>
            </a:extLst>
          </p:cNvPr>
          <p:cNvSpPr txBox="1"/>
          <p:nvPr/>
        </p:nvSpPr>
        <p:spPr>
          <a:xfrm>
            <a:off x="9357360" y="5063602"/>
            <a:ext cx="2529840" cy="646331"/>
          </a:xfrm>
          <a:prstGeom prst="rect">
            <a:avLst/>
          </a:prstGeom>
          <a:noFill/>
        </p:spPr>
        <p:txBody>
          <a:bodyPr wrap="square" lIns="0" rtlCol="0">
            <a:spAutoFit/>
          </a:bodyPr>
          <a:lstStyle/>
          <a:p>
            <a:pPr algn="ctr"/>
            <a:r>
              <a:rPr lang="en-US" dirty="0">
                <a:solidFill>
                  <a:schemeClr val="bg1"/>
                </a:solidFill>
                <a:latin typeface="+mj-lt"/>
              </a:rPr>
              <a:t>Polestar landscape</a:t>
            </a:r>
          </a:p>
          <a:p>
            <a:pPr algn="ctr"/>
            <a:r>
              <a:rPr lang="en-US" dirty="0">
                <a:solidFill>
                  <a:schemeClr val="bg1"/>
                </a:solidFill>
                <a:latin typeface="+mj-lt"/>
              </a:rPr>
              <a:t>“trusted space”</a:t>
            </a:r>
          </a:p>
        </p:txBody>
      </p:sp>
      <p:sp>
        <p:nvSpPr>
          <p:cNvPr id="7" name="Rounded Rectangle 6">
            <a:extLst>
              <a:ext uri="{FF2B5EF4-FFF2-40B4-BE49-F238E27FC236}">
                <a16:creationId xmlns:a16="http://schemas.microsoft.com/office/drawing/2014/main" id="{B0620B58-BE1F-2F69-3E88-D181782C6A74}"/>
              </a:ext>
            </a:extLst>
          </p:cNvPr>
          <p:cNvSpPr/>
          <p:nvPr/>
        </p:nvSpPr>
        <p:spPr>
          <a:xfrm>
            <a:off x="1399309" y="1563272"/>
            <a:ext cx="1138844" cy="8312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Partner</a:t>
            </a:r>
          </a:p>
          <a:p>
            <a:pPr algn="ctr"/>
            <a:r>
              <a:rPr lang="en-SE" sz="1400" dirty="0"/>
              <a:t>Systems</a:t>
            </a:r>
          </a:p>
        </p:txBody>
      </p:sp>
      <p:sp>
        <p:nvSpPr>
          <p:cNvPr id="8" name="Rounded Rectangle 7">
            <a:extLst>
              <a:ext uri="{FF2B5EF4-FFF2-40B4-BE49-F238E27FC236}">
                <a16:creationId xmlns:a16="http://schemas.microsoft.com/office/drawing/2014/main" id="{1E7E1B1C-3D3B-63ED-D347-6A49FE4F1B86}"/>
              </a:ext>
            </a:extLst>
          </p:cNvPr>
          <p:cNvSpPr/>
          <p:nvPr/>
        </p:nvSpPr>
        <p:spPr>
          <a:xfrm>
            <a:off x="3303319" y="1568818"/>
            <a:ext cx="1138844" cy="8312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SaaS</a:t>
            </a:r>
          </a:p>
        </p:txBody>
      </p:sp>
      <p:sp>
        <p:nvSpPr>
          <p:cNvPr id="9" name="Rounded Rectangle 8">
            <a:extLst>
              <a:ext uri="{FF2B5EF4-FFF2-40B4-BE49-F238E27FC236}">
                <a16:creationId xmlns:a16="http://schemas.microsoft.com/office/drawing/2014/main" id="{52516E5C-6959-C7D2-BD14-80F88C845504}"/>
              </a:ext>
            </a:extLst>
          </p:cNvPr>
          <p:cNvSpPr/>
          <p:nvPr/>
        </p:nvSpPr>
        <p:spPr>
          <a:xfrm>
            <a:off x="5361709" y="1563272"/>
            <a:ext cx="1292450" cy="8312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Managed Platforms</a:t>
            </a:r>
          </a:p>
        </p:txBody>
      </p:sp>
      <p:sp>
        <p:nvSpPr>
          <p:cNvPr id="10" name="Rounded Rectangle 9">
            <a:extLst>
              <a:ext uri="{FF2B5EF4-FFF2-40B4-BE49-F238E27FC236}">
                <a16:creationId xmlns:a16="http://schemas.microsoft.com/office/drawing/2014/main" id="{13C1EF07-A8CB-F617-5E32-1834CF7BF31B}"/>
              </a:ext>
            </a:extLst>
          </p:cNvPr>
          <p:cNvSpPr/>
          <p:nvPr/>
        </p:nvSpPr>
        <p:spPr>
          <a:xfrm>
            <a:off x="7342909" y="1563272"/>
            <a:ext cx="1138844" cy="8312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Factory</a:t>
            </a:r>
          </a:p>
          <a:p>
            <a:pPr algn="ctr"/>
            <a:r>
              <a:rPr lang="en-SE" sz="1400" dirty="0"/>
              <a:t>Systems</a:t>
            </a:r>
          </a:p>
        </p:txBody>
      </p:sp>
      <p:sp>
        <p:nvSpPr>
          <p:cNvPr id="11" name="Rounded Rectangle 10">
            <a:extLst>
              <a:ext uri="{FF2B5EF4-FFF2-40B4-BE49-F238E27FC236}">
                <a16:creationId xmlns:a16="http://schemas.microsoft.com/office/drawing/2014/main" id="{55860312-085A-9EBD-C917-110EF5891D57}"/>
              </a:ext>
            </a:extLst>
          </p:cNvPr>
          <p:cNvSpPr/>
          <p:nvPr/>
        </p:nvSpPr>
        <p:spPr>
          <a:xfrm>
            <a:off x="1336973" y="4971132"/>
            <a:ext cx="1263515" cy="8312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Serverless</a:t>
            </a:r>
          </a:p>
          <a:p>
            <a:pPr algn="ctr"/>
            <a:r>
              <a:rPr lang="en-SE" sz="1400" dirty="0"/>
              <a:t>Products</a:t>
            </a:r>
          </a:p>
        </p:txBody>
      </p:sp>
      <p:sp>
        <p:nvSpPr>
          <p:cNvPr id="12" name="Rounded Rectangle 11">
            <a:extLst>
              <a:ext uri="{FF2B5EF4-FFF2-40B4-BE49-F238E27FC236}">
                <a16:creationId xmlns:a16="http://schemas.microsoft.com/office/drawing/2014/main" id="{9F5DDB3F-FD8A-257D-FAD1-0305F2A7DC1A}"/>
              </a:ext>
            </a:extLst>
          </p:cNvPr>
          <p:cNvSpPr/>
          <p:nvPr/>
        </p:nvSpPr>
        <p:spPr>
          <a:xfrm>
            <a:off x="3303319" y="4966690"/>
            <a:ext cx="1138844" cy="8312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COTS</a:t>
            </a:r>
          </a:p>
        </p:txBody>
      </p:sp>
      <p:sp>
        <p:nvSpPr>
          <p:cNvPr id="13" name="Rounded Rectangle 12">
            <a:extLst>
              <a:ext uri="{FF2B5EF4-FFF2-40B4-BE49-F238E27FC236}">
                <a16:creationId xmlns:a16="http://schemas.microsoft.com/office/drawing/2014/main" id="{9A9874B4-7A58-B4C6-DCAE-1DD692730D58}"/>
              </a:ext>
            </a:extLst>
          </p:cNvPr>
          <p:cNvSpPr/>
          <p:nvPr/>
        </p:nvSpPr>
        <p:spPr>
          <a:xfrm>
            <a:off x="5390030" y="4966690"/>
            <a:ext cx="1235807" cy="8312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Data and Analytics</a:t>
            </a:r>
          </a:p>
        </p:txBody>
      </p:sp>
      <p:sp>
        <p:nvSpPr>
          <p:cNvPr id="14" name="Rounded Rectangle 13">
            <a:extLst>
              <a:ext uri="{FF2B5EF4-FFF2-40B4-BE49-F238E27FC236}">
                <a16:creationId xmlns:a16="http://schemas.microsoft.com/office/drawing/2014/main" id="{CB03C415-35EB-D179-95FB-B5E5CB276693}"/>
              </a:ext>
            </a:extLst>
          </p:cNvPr>
          <p:cNvSpPr/>
          <p:nvPr/>
        </p:nvSpPr>
        <p:spPr>
          <a:xfrm>
            <a:off x="7342909" y="4971132"/>
            <a:ext cx="1138844" cy="8312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dirty="0"/>
              <a:t>InfoSec</a:t>
            </a:r>
          </a:p>
        </p:txBody>
      </p:sp>
      <p:sp>
        <p:nvSpPr>
          <p:cNvPr id="15" name="Rectangle 14">
            <a:extLst>
              <a:ext uri="{FF2B5EF4-FFF2-40B4-BE49-F238E27FC236}">
                <a16:creationId xmlns:a16="http://schemas.microsoft.com/office/drawing/2014/main" id="{557F10BD-31DB-C7F0-B57B-DDA9BFA81888}"/>
              </a:ext>
            </a:extLst>
          </p:cNvPr>
          <p:cNvSpPr/>
          <p:nvPr/>
        </p:nvSpPr>
        <p:spPr>
          <a:xfrm>
            <a:off x="1274637" y="3019936"/>
            <a:ext cx="7382475" cy="1205071"/>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endParaRPr lang="en-SE" sz="1100" dirty="0" err="1">
              <a:solidFill>
                <a:schemeClr val="tx1"/>
              </a:solidFill>
            </a:endParaRPr>
          </a:p>
        </p:txBody>
      </p:sp>
      <p:sp>
        <p:nvSpPr>
          <p:cNvPr id="16" name="TextBox 15">
            <a:extLst>
              <a:ext uri="{FF2B5EF4-FFF2-40B4-BE49-F238E27FC236}">
                <a16:creationId xmlns:a16="http://schemas.microsoft.com/office/drawing/2014/main" id="{857B3DB9-849B-3C13-3E75-17DD476176BA}"/>
              </a:ext>
            </a:extLst>
          </p:cNvPr>
          <p:cNvSpPr txBox="1"/>
          <p:nvPr/>
        </p:nvSpPr>
        <p:spPr>
          <a:xfrm>
            <a:off x="9357360" y="3258101"/>
            <a:ext cx="2529840" cy="646331"/>
          </a:xfrm>
          <a:prstGeom prst="rect">
            <a:avLst/>
          </a:prstGeom>
          <a:noFill/>
        </p:spPr>
        <p:txBody>
          <a:bodyPr wrap="square" lIns="0" rtlCol="0">
            <a:spAutoFit/>
          </a:bodyPr>
          <a:lstStyle/>
          <a:p>
            <a:pPr algn="ctr"/>
            <a:r>
              <a:rPr lang="en-US" dirty="0">
                <a:solidFill>
                  <a:schemeClr val="bg1"/>
                </a:solidFill>
                <a:latin typeface="+mj-lt"/>
              </a:rPr>
              <a:t>Centralized data ingestion platform</a:t>
            </a:r>
          </a:p>
        </p:txBody>
      </p:sp>
      <p:sp>
        <p:nvSpPr>
          <p:cNvPr id="17" name="Rectangle 16">
            <a:extLst>
              <a:ext uri="{FF2B5EF4-FFF2-40B4-BE49-F238E27FC236}">
                <a16:creationId xmlns:a16="http://schemas.microsoft.com/office/drawing/2014/main" id="{B5F7C287-621E-DA9F-1D6E-AEE9A407202C}"/>
              </a:ext>
            </a:extLst>
          </p:cNvPr>
          <p:cNvSpPr/>
          <p:nvPr/>
        </p:nvSpPr>
        <p:spPr>
          <a:xfrm>
            <a:off x="1399310" y="3093465"/>
            <a:ext cx="7082440" cy="3307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dirty="0"/>
              <a:t>Integration Options</a:t>
            </a:r>
          </a:p>
        </p:txBody>
      </p:sp>
      <p:sp>
        <p:nvSpPr>
          <p:cNvPr id="18" name="Rectangle 17">
            <a:extLst>
              <a:ext uri="{FF2B5EF4-FFF2-40B4-BE49-F238E27FC236}">
                <a16:creationId xmlns:a16="http://schemas.microsoft.com/office/drawing/2014/main" id="{A211F788-672B-C7AC-2E7E-530CC7126E52}"/>
              </a:ext>
            </a:extLst>
          </p:cNvPr>
          <p:cNvSpPr/>
          <p:nvPr/>
        </p:nvSpPr>
        <p:spPr>
          <a:xfrm>
            <a:off x="1399309" y="3827941"/>
            <a:ext cx="7082444" cy="3307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dirty="0"/>
              <a:t>Distribution Options</a:t>
            </a:r>
          </a:p>
        </p:txBody>
      </p:sp>
      <p:cxnSp>
        <p:nvCxnSpPr>
          <p:cNvPr id="19" name="Straight Arrow Connector 18">
            <a:extLst>
              <a:ext uri="{FF2B5EF4-FFF2-40B4-BE49-F238E27FC236}">
                <a16:creationId xmlns:a16="http://schemas.microsoft.com/office/drawing/2014/main" id="{AA9BB7EC-5722-1E06-6F2B-5E7CEF270277}"/>
              </a:ext>
            </a:extLst>
          </p:cNvPr>
          <p:cNvCxnSpPr>
            <a:cxnSpLocks/>
          </p:cNvCxnSpPr>
          <p:nvPr/>
        </p:nvCxnSpPr>
        <p:spPr>
          <a:xfrm>
            <a:off x="1968731" y="2615663"/>
            <a:ext cx="0" cy="404273"/>
          </a:xfrm>
          <a:prstGeom prst="straightConnector1">
            <a:avLst/>
          </a:prstGeom>
          <a:ln w="7620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5D8033E-ED0C-23DF-4C05-D1B8E7B02780}"/>
              </a:ext>
            </a:extLst>
          </p:cNvPr>
          <p:cNvCxnSpPr>
            <a:cxnSpLocks/>
          </p:cNvCxnSpPr>
          <p:nvPr/>
        </p:nvCxnSpPr>
        <p:spPr>
          <a:xfrm>
            <a:off x="3968219" y="2615663"/>
            <a:ext cx="0" cy="404273"/>
          </a:xfrm>
          <a:prstGeom prst="straightConnector1">
            <a:avLst/>
          </a:prstGeom>
          <a:ln w="7620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8192B34-E3F7-B534-063A-0EE88876ECB2}"/>
              </a:ext>
            </a:extLst>
          </p:cNvPr>
          <p:cNvCxnSpPr>
            <a:cxnSpLocks/>
          </p:cNvCxnSpPr>
          <p:nvPr/>
        </p:nvCxnSpPr>
        <p:spPr>
          <a:xfrm>
            <a:off x="5912843" y="2615663"/>
            <a:ext cx="0" cy="404273"/>
          </a:xfrm>
          <a:prstGeom prst="straightConnector1">
            <a:avLst/>
          </a:prstGeom>
          <a:ln w="7620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2D5B3BB-8E9F-3E80-A027-0EFEB515A58B}"/>
              </a:ext>
            </a:extLst>
          </p:cNvPr>
          <p:cNvCxnSpPr>
            <a:cxnSpLocks/>
          </p:cNvCxnSpPr>
          <p:nvPr/>
        </p:nvCxnSpPr>
        <p:spPr>
          <a:xfrm>
            <a:off x="7948907" y="2615663"/>
            <a:ext cx="0" cy="404273"/>
          </a:xfrm>
          <a:prstGeom prst="straightConnector1">
            <a:avLst/>
          </a:prstGeom>
          <a:ln w="7620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AC8EC6C-B7D1-F1F0-B795-F58C94EBF497}"/>
              </a:ext>
            </a:extLst>
          </p:cNvPr>
          <p:cNvCxnSpPr>
            <a:cxnSpLocks/>
          </p:cNvCxnSpPr>
          <p:nvPr/>
        </p:nvCxnSpPr>
        <p:spPr>
          <a:xfrm>
            <a:off x="1929107" y="4251880"/>
            <a:ext cx="0" cy="404273"/>
          </a:xfrm>
          <a:prstGeom prst="straightConnector1">
            <a:avLst/>
          </a:prstGeom>
          <a:ln w="7620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ECE6F2A-6945-D662-F095-AF50BF4CA2A7}"/>
              </a:ext>
            </a:extLst>
          </p:cNvPr>
          <p:cNvCxnSpPr>
            <a:cxnSpLocks/>
          </p:cNvCxnSpPr>
          <p:nvPr/>
        </p:nvCxnSpPr>
        <p:spPr>
          <a:xfrm>
            <a:off x="4007843" y="4251880"/>
            <a:ext cx="0" cy="404273"/>
          </a:xfrm>
          <a:prstGeom prst="straightConnector1">
            <a:avLst/>
          </a:prstGeom>
          <a:ln w="7620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9B8194B-31D3-FF9E-3D64-3CCD246D6B3A}"/>
              </a:ext>
            </a:extLst>
          </p:cNvPr>
          <p:cNvCxnSpPr>
            <a:cxnSpLocks/>
          </p:cNvCxnSpPr>
          <p:nvPr/>
        </p:nvCxnSpPr>
        <p:spPr>
          <a:xfrm>
            <a:off x="5912843" y="4251880"/>
            <a:ext cx="0" cy="404273"/>
          </a:xfrm>
          <a:prstGeom prst="straightConnector1">
            <a:avLst/>
          </a:prstGeom>
          <a:ln w="7620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49B5C79-2894-C689-583A-6D7B66C413B3}"/>
              </a:ext>
            </a:extLst>
          </p:cNvPr>
          <p:cNvCxnSpPr>
            <a:cxnSpLocks/>
          </p:cNvCxnSpPr>
          <p:nvPr/>
        </p:nvCxnSpPr>
        <p:spPr>
          <a:xfrm>
            <a:off x="7948907" y="4251880"/>
            <a:ext cx="0" cy="404273"/>
          </a:xfrm>
          <a:prstGeom prst="straightConnector1">
            <a:avLst/>
          </a:prstGeom>
          <a:ln w="76200" cap="rnd">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01A40FB-2614-5B41-AA83-4EAD18360F92}"/>
              </a:ext>
            </a:extLst>
          </p:cNvPr>
          <p:cNvSpPr/>
          <p:nvPr/>
        </p:nvSpPr>
        <p:spPr>
          <a:xfrm>
            <a:off x="1399308" y="3464134"/>
            <a:ext cx="3705815" cy="3307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dirty="0"/>
              <a:t>Storage</a:t>
            </a:r>
          </a:p>
        </p:txBody>
      </p:sp>
      <p:sp>
        <p:nvSpPr>
          <p:cNvPr id="28" name="Rectangle 27">
            <a:extLst>
              <a:ext uri="{FF2B5EF4-FFF2-40B4-BE49-F238E27FC236}">
                <a16:creationId xmlns:a16="http://schemas.microsoft.com/office/drawing/2014/main" id="{9089ABF0-9F61-173C-4688-43227467D526}"/>
              </a:ext>
            </a:extLst>
          </p:cNvPr>
          <p:cNvSpPr/>
          <p:nvPr/>
        </p:nvSpPr>
        <p:spPr>
          <a:xfrm>
            <a:off x="5169131" y="3460433"/>
            <a:ext cx="3312619" cy="3307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dirty="0"/>
              <a:t>Governance</a:t>
            </a:r>
          </a:p>
        </p:txBody>
      </p:sp>
    </p:spTree>
    <p:extLst>
      <p:ext uri="{BB962C8B-B14F-4D97-AF65-F5344CB8AC3E}">
        <p14:creationId xmlns:p14="http://schemas.microsoft.com/office/powerpoint/2010/main" val="202662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animBg="1"/>
      <p:bldP spid="18" grpId="0" animBg="1"/>
      <p:bldP spid="27" grpId="0" animBg="1"/>
      <p:bldP spid="28" grpId="0" animBg="1"/>
    </p:bld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1">
      <a:majorFont>
        <a:latin typeface="Consolas"/>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3.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4.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otalTime>856</TotalTime>
  <Words>1708</Words>
  <Application>Microsoft Office PowerPoint</Application>
  <PresentationFormat>Widescreen</PresentationFormat>
  <Paragraphs>552</Paragraphs>
  <Slides>33</Slides>
  <Notes>9</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Building Data Lake Platform Fully Serverless</vt:lpstr>
      <vt:lpstr>PowerPoint Presentation</vt:lpstr>
      <vt:lpstr>PowerPoint Presentation</vt:lpstr>
      <vt:lpstr>$whoami</vt:lpstr>
      <vt:lpstr>Agenda</vt:lpstr>
      <vt:lpstr>The problem at hand</vt:lpstr>
      <vt:lpstr>PowerPoint Presentation</vt:lpstr>
      <vt:lpstr>Desired outcomes and constraints</vt:lpstr>
      <vt:lpstr>PowerPoint Presentation</vt:lpstr>
      <vt:lpstr>Which architecture pattern can solve this?</vt:lpstr>
      <vt:lpstr>Two approaches to get value from data</vt:lpstr>
      <vt:lpstr>Answer : Data Lake!</vt:lpstr>
      <vt:lpstr>Let’s fine tune and implement this</vt:lpstr>
      <vt:lpstr>Logical blocks</vt:lpstr>
      <vt:lpstr>Logical blocks</vt:lpstr>
      <vt:lpstr>Component design: Landing zone</vt:lpstr>
      <vt:lpstr>Challenge # 1</vt:lpstr>
      <vt:lpstr>Component design: Landing zone</vt:lpstr>
      <vt:lpstr>Challenge # 2</vt:lpstr>
      <vt:lpstr>Logical blocks</vt:lpstr>
      <vt:lpstr>Component design: File Upload</vt:lpstr>
      <vt:lpstr>Component design: Processing and storage</vt:lpstr>
      <vt:lpstr>Component design: Distribution</vt:lpstr>
      <vt:lpstr>Component design: Control pane</vt:lpstr>
      <vt:lpstr>Challenge # 3</vt:lpstr>
      <vt:lpstr>Default S3 way of storing</vt:lpstr>
      <vt:lpstr>Input message format</vt:lpstr>
      <vt:lpstr>Component design: File Upload</vt:lpstr>
      <vt:lpstr>The outcome</vt:lpstr>
      <vt:lpstr>Some stuff we will add</vt:lpstr>
      <vt:lpstr>Closing Thoughts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serverless data lake platform</dc:title>
  <dc:creator>Anurag Kale</dc:creator>
  <cp:lastModifiedBy>Anurag Kale</cp:lastModifiedBy>
  <cp:revision>5</cp:revision>
  <dcterms:created xsi:type="dcterms:W3CDTF">2023-09-01T19:04:58Z</dcterms:created>
  <dcterms:modified xsi:type="dcterms:W3CDTF">2024-10-03T09:12:03Z</dcterms:modified>
</cp:coreProperties>
</file>